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8" r:id="rId2"/>
    <p:sldId id="433" r:id="rId3"/>
    <p:sldId id="435" r:id="rId4"/>
    <p:sldId id="415" r:id="rId5"/>
    <p:sldId id="436" r:id="rId6"/>
    <p:sldId id="416" r:id="rId7"/>
    <p:sldId id="417" r:id="rId8"/>
    <p:sldId id="418" r:id="rId9"/>
    <p:sldId id="438" r:id="rId10"/>
    <p:sldId id="440" r:id="rId11"/>
    <p:sldId id="419" r:id="rId12"/>
    <p:sldId id="420" r:id="rId13"/>
    <p:sldId id="421" r:id="rId14"/>
    <p:sldId id="444" r:id="rId15"/>
    <p:sldId id="445" r:id="rId16"/>
    <p:sldId id="446" r:id="rId17"/>
    <p:sldId id="447" r:id="rId18"/>
    <p:sldId id="448" r:id="rId19"/>
    <p:sldId id="449" r:id="rId20"/>
    <p:sldId id="450" r:id="rId21"/>
    <p:sldId id="451" r:id="rId22"/>
    <p:sldId id="452" r:id="rId23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clrMru>
    <a:srgbClr val="2E75B6"/>
    <a:srgbClr val="283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53" autoAdjust="0"/>
    <p:restoredTop sz="86497" autoAdjust="0"/>
  </p:normalViewPr>
  <p:slideViewPr>
    <p:cSldViewPr>
      <p:cViewPr varScale="1">
        <p:scale>
          <a:sx n="91" d="100"/>
          <a:sy n="91" d="100"/>
        </p:scale>
        <p:origin x="56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7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8FBBF-8BDE-6547-A74F-C85624562309}" type="datetimeFigureOut">
              <a:rPr lang="en-US" smtClean="0"/>
              <a:t>2/24/18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277E5-AB77-9249-828E-E88F4157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727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C87AB-C355-48A0-A222-B0AEC582735C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862AF-DD84-4820-B182-5C327E162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271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862AF-DD84-4820-B182-5C327E1627B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22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39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07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57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0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10515600" cy="51516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3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5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1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86321"/>
            <a:ext cx="5181600" cy="46906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86321"/>
            <a:ext cx="5181600" cy="46906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55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1917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647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88625"/>
            <a:ext cx="5157787" cy="4118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647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88625"/>
            <a:ext cx="5183188" cy="4118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03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36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94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30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47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15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3553" y="117014"/>
            <a:ext cx="12240228" cy="6904299"/>
          </a:xfrm>
          <a:prstGeom prst="rect">
            <a:avLst/>
          </a:prstGeom>
          <a:noFill/>
          <a:ln w="2286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526" y="5914410"/>
            <a:ext cx="6047525" cy="95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6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Lucida Grande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sz="3200" dirty="0"/>
          </a:p>
          <a:p>
            <a:r>
              <a:rPr lang="en-GB" sz="3200" dirty="0"/>
              <a:t>Additional Slides 2</a:t>
            </a:r>
          </a:p>
          <a:p>
            <a:r>
              <a:rPr lang="en-GB" sz="3200" dirty="0"/>
              <a:t>Subclasses and Inheritance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83175" y="51507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Oriented Programming in Python</a:t>
            </a:r>
          </a:p>
        </p:txBody>
      </p:sp>
    </p:spTree>
    <p:extLst>
      <p:ext uri="{BB962C8B-B14F-4D97-AF65-F5344CB8AC3E}">
        <p14:creationId xmlns:p14="http://schemas.microsoft.com/office/powerpoint/2010/main" val="3958456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5473824" cy="4246934"/>
          </a:xfrm>
        </p:spPr>
        <p:txBody>
          <a:bodyPr>
            <a:normAutofit/>
          </a:bodyPr>
          <a:lstStyle/>
          <a:p>
            <a:r>
              <a:rPr lang="en-GB" dirty="0"/>
              <a:t>Pupil is a subclass (or subtype or child) of Person</a:t>
            </a:r>
          </a:p>
          <a:p>
            <a:r>
              <a:rPr lang="en-GB" dirty="0"/>
              <a:t>Person is the super-class (or super-type or parent) of Pupil</a:t>
            </a:r>
          </a:p>
          <a:p>
            <a:r>
              <a:rPr lang="en-GB" dirty="0"/>
              <a:t>Pupil extends Person</a:t>
            </a:r>
          </a:p>
          <a:p>
            <a:r>
              <a:rPr lang="en-GB" dirty="0"/>
              <a:t>Pupil inherits from Person</a:t>
            </a:r>
          </a:p>
          <a:p>
            <a:r>
              <a:rPr lang="en-GB" dirty="0"/>
              <a:t>Pupil is a specialisation of Person</a:t>
            </a:r>
          </a:p>
          <a:p>
            <a:r>
              <a:rPr lang="en-GB" dirty="0"/>
              <a:t>Pupil is a kind of Person</a:t>
            </a:r>
          </a:p>
        </p:txBody>
      </p:sp>
      <p:sp>
        <p:nvSpPr>
          <p:cNvPr id="4" name="Rectangle 3"/>
          <p:cNvSpPr/>
          <p:nvPr/>
        </p:nvSpPr>
        <p:spPr>
          <a:xfrm>
            <a:off x="7680176" y="1340768"/>
            <a:ext cx="2016224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" name="Rectangle 4"/>
          <p:cNvSpPr/>
          <p:nvPr/>
        </p:nvSpPr>
        <p:spPr>
          <a:xfrm>
            <a:off x="7680176" y="1844824"/>
            <a:ext cx="2016224" cy="43204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" name="Rectangle 5"/>
          <p:cNvSpPr/>
          <p:nvPr/>
        </p:nvSpPr>
        <p:spPr>
          <a:xfrm>
            <a:off x="7680176" y="2276872"/>
            <a:ext cx="2016224" cy="43204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" name="Rectangle 6"/>
          <p:cNvSpPr/>
          <p:nvPr/>
        </p:nvSpPr>
        <p:spPr>
          <a:xfrm>
            <a:off x="7680176" y="1260048"/>
            <a:ext cx="1192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Person</a:t>
            </a:r>
          </a:p>
        </p:txBody>
      </p:sp>
      <p:sp>
        <p:nvSpPr>
          <p:cNvPr id="9" name="Rectangle 8"/>
          <p:cNvSpPr/>
          <p:nvPr/>
        </p:nvSpPr>
        <p:spPr>
          <a:xfrm>
            <a:off x="7680176" y="4149080"/>
            <a:ext cx="2016224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0" name="Rectangle 9"/>
          <p:cNvSpPr/>
          <p:nvPr/>
        </p:nvSpPr>
        <p:spPr>
          <a:xfrm>
            <a:off x="7680176" y="4653136"/>
            <a:ext cx="2016224" cy="43204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1" name="Rectangle 10"/>
          <p:cNvSpPr/>
          <p:nvPr/>
        </p:nvSpPr>
        <p:spPr>
          <a:xfrm>
            <a:off x="7680176" y="4068360"/>
            <a:ext cx="912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Pupil</a:t>
            </a:r>
          </a:p>
        </p:txBody>
      </p:sp>
      <p:sp>
        <p:nvSpPr>
          <p:cNvPr id="14" name="Isosceles Triangle 29"/>
          <p:cNvSpPr/>
          <p:nvPr/>
        </p:nvSpPr>
        <p:spPr>
          <a:xfrm>
            <a:off x="8544272" y="2708920"/>
            <a:ext cx="288032" cy="288032"/>
          </a:xfrm>
          <a:prstGeom prst="triangl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8688288" y="2996952"/>
            <a:ext cx="0" cy="1152128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161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68760"/>
            <a:ext cx="10515600" cy="4281808"/>
          </a:xfrm>
        </p:spPr>
        <p:txBody>
          <a:bodyPr/>
          <a:lstStyle/>
          <a:p>
            <a:r>
              <a:rPr lang="en-GB" dirty="0">
                <a:latin typeface="+mn-lt"/>
              </a:rPr>
              <a:t>Overriding</a:t>
            </a:r>
            <a:br>
              <a:rPr lang="en-GB" dirty="0">
                <a:latin typeface="+mn-lt"/>
              </a:rPr>
            </a:br>
            <a:br>
              <a:rPr lang="en-GB" dirty="0">
                <a:latin typeface="+mn-lt"/>
              </a:rPr>
            </a:br>
            <a:r>
              <a:rPr lang="en-GB" sz="3600" i="1" dirty="0">
                <a:latin typeface="+mn-lt"/>
              </a:rPr>
              <a:t>Changing the behaviour of a method in a sub-class</a:t>
            </a:r>
          </a:p>
        </p:txBody>
      </p:sp>
    </p:spTree>
    <p:extLst>
      <p:ext uri="{BB962C8B-B14F-4D97-AF65-F5344CB8AC3E}">
        <p14:creationId xmlns:p14="http://schemas.microsoft.com/office/powerpoint/2010/main" val="15013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Overriding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838200" y="1597942"/>
            <a:ext cx="6409928" cy="4351338"/>
          </a:xfrm>
        </p:spPr>
        <p:txBody>
          <a:bodyPr/>
          <a:lstStyle/>
          <a:p>
            <a:r>
              <a:rPr lang="en-GB" dirty="0"/>
              <a:t>What is the full name of a Teacher?</a:t>
            </a:r>
          </a:p>
          <a:p>
            <a:pPr lvl="1"/>
            <a:r>
              <a:rPr lang="en-GB" dirty="0"/>
              <a:t>Every person has a </a:t>
            </a:r>
            <a:r>
              <a:rPr lang="en-GB" dirty="0" err="1"/>
              <a:t>fullName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Behaviour inherited from Person</a:t>
            </a:r>
          </a:p>
          <a:p>
            <a:pPr lvl="1"/>
            <a:r>
              <a:rPr lang="en-GB" dirty="0"/>
              <a:t>We want different behaviour in the two subclasses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59301" y="476672"/>
            <a:ext cx="1728192" cy="36004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7" name="Rectangle 16"/>
          <p:cNvSpPr/>
          <p:nvPr/>
        </p:nvSpPr>
        <p:spPr>
          <a:xfrm>
            <a:off x="9159301" y="836712"/>
            <a:ext cx="1728192" cy="122413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8" name="Rectangle 17"/>
          <p:cNvSpPr/>
          <p:nvPr/>
        </p:nvSpPr>
        <p:spPr>
          <a:xfrm>
            <a:off x="9159301" y="2060848"/>
            <a:ext cx="1728192" cy="576064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9" name="Rectangle 18"/>
          <p:cNvSpPr/>
          <p:nvPr/>
        </p:nvSpPr>
        <p:spPr>
          <a:xfrm>
            <a:off x="9159301" y="395952"/>
            <a:ext cx="1048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Person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59301" y="838453"/>
            <a:ext cx="1517663" cy="1723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-</a:t>
            </a:r>
            <a:r>
              <a:rPr lang="en-GB" sz="2400" dirty="0" err="1"/>
              <a:t>firstName</a:t>
            </a:r>
            <a:endParaRPr lang="en-GB" sz="2400" dirty="0"/>
          </a:p>
          <a:p>
            <a:r>
              <a:rPr lang="en-GB" sz="2400" dirty="0"/>
              <a:t>-</a:t>
            </a:r>
            <a:r>
              <a:rPr lang="en-GB" sz="2400" dirty="0" err="1"/>
              <a:t>lastName</a:t>
            </a:r>
            <a:endParaRPr lang="en-GB" sz="2400" dirty="0"/>
          </a:p>
          <a:p>
            <a:r>
              <a:rPr lang="en-GB" sz="2400" dirty="0"/>
              <a:t>-email</a:t>
            </a:r>
          </a:p>
          <a:p>
            <a:pPr>
              <a:spcBef>
                <a:spcPts val="1200"/>
              </a:spcBef>
            </a:pPr>
            <a:r>
              <a:rPr lang="en-GB" sz="2400" dirty="0"/>
              <a:t>+</a:t>
            </a:r>
            <a:r>
              <a:rPr lang="en-GB" sz="2400" dirty="0" err="1"/>
              <a:t>fullName</a:t>
            </a:r>
            <a:endParaRPr lang="en-GB" sz="2400" dirty="0"/>
          </a:p>
        </p:txBody>
      </p:sp>
      <p:sp>
        <p:nvSpPr>
          <p:cNvPr id="21" name="Rectangle 20"/>
          <p:cNvSpPr/>
          <p:nvPr/>
        </p:nvSpPr>
        <p:spPr>
          <a:xfrm>
            <a:off x="8223197" y="4229800"/>
            <a:ext cx="1800200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2" name="Rectangle 21"/>
          <p:cNvSpPr/>
          <p:nvPr/>
        </p:nvSpPr>
        <p:spPr>
          <a:xfrm>
            <a:off x="8223197" y="4733856"/>
            <a:ext cx="1800200" cy="783704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4" name="Rectangle 23"/>
          <p:cNvSpPr/>
          <p:nvPr/>
        </p:nvSpPr>
        <p:spPr>
          <a:xfrm>
            <a:off x="8223197" y="4221088"/>
            <a:ext cx="1187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Teacher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223197" y="4614555"/>
            <a:ext cx="17770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-department</a:t>
            </a:r>
          </a:p>
          <a:p>
            <a:r>
              <a:rPr lang="en-GB" sz="2400" dirty="0"/>
              <a:t>-</a:t>
            </a:r>
            <a:r>
              <a:rPr lang="en-GB" sz="2400" dirty="0" err="1"/>
              <a:t>jobTitle</a:t>
            </a:r>
            <a:endParaRPr lang="en-GB" sz="2400" dirty="0"/>
          </a:p>
        </p:txBody>
      </p:sp>
      <p:sp>
        <p:nvSpPr>
          <p:cNvPr id="26" name="Rectangle 25"/>
          <p:cNvSpPr/>
          <p:nvPr/>
        </p:nvSpPr>
        <p:spPr>
          <a:xfrm>
            <a:off x="10671469" y="3212976"/>
            <a:ext cx="1368152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7" name="Rectangle 26"/>
          <p:cNvSpPr/>
          <p:nvPr/>
        </p:nvSpPr>
        <p:spPr>
          <a:xfrm>
            <a:off x="10671469" y="3717032"/>
            <a:ext cx="1368152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8" name="Rectangle 27"/>
          <p:cNvSpPr/>
          <p:nvPr/>
        </p:nvSpPr>
        <p:spPr>
          <a:xfrm>
            <a:off x="10671469" y="3212976"/>
            <a:ext cx="808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Pupil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671469" y="3689484"/>
            <a:ext cx="14011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-</a:t>
            </a:r>
            <a:r>
              <a:rPr lang="en-GB" sz="2400" dirty="0" err="1"/>
              <a:t>keyStage</a:t>
            </a:r>
            <a:endParaRPr lang="en-GB" sz="2400" dirty="0"/>
          </a:p>
        </p:txBody>
      </p:sp>
      <p:sp>
        <p:nvSpPr>
          <p:cNvPr id="3" name="Isosceles Triangle 2"/>
          <p:cNvSpPr/>
          <p:nvPr/>
        </p:nvSpPr>
        <p:spPr>
          <a:xfrm rot="5400000">
            <a:off x="8871269" y="2132856"/>
            <a:ext cx="288032" cy="288032"/>
          </a:xfrm>
          <a:prstGeom prst="triangl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0" name="Isosceles Triangle 29"/>
          <p:cNvSpPr/>
          <p:nvPr/>
        </p:nvSpPr>
        <p:spPr>
          <a:xfrm rot="16200000">
            <a:off x="10887493" y="2132856"/>
            <a:ext cx="288032" cy="288032"/>
          </a:xfrm>
          <a:prstGeom prst="triangl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cxnSp>
        <p:nvCxnSpPr>
          <p:cNvPr id="5" name="Straight Connector 4"/>
          <p:cNvCxnSpPr/>
          <p:nvPr/>
        </p:nvCxnSpPr>
        <p:spPr>
          <a:xfrm>
            <a:off x="8583237" y="2276872"/>
            <a:ext cx="0" cy="1944216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583237" y="2276872"/>
            <a:ext cx="288032" cy="1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175525" y="2276872"/>
            <a:ext cx="360040" cy="0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535565" y="2276872"/>
            <a:ext cx="0" cy="936104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9591349" y="3861048"/>
            <a:ext cx="0" cy="360040"/>
          </a:xfrm>
          <a:prstGeom prst="line">
            <a:avLst/>
          </a:prstGeom>
          <a:ln w="19050" cmpd="sng">
            <a:solidFill>
              <a:srgbClr val="000000"/>
            </a:solidFill>
            <a:headEnd type="arrow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591349" y="3861048"/>
            <a:ext cx="1080120" cy="0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9705293" y="3327375"/>
            <a:ext cx="8221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tutor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35360" y="3910404"/>
            <a:ext cx="7272808" cy="2862322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urier New"/>
                <a:cs typeface="Courier New"/>
              </a:rPr>
              <a:t>terry = Teacher("</a:t>
            </a:r>
            <a:r>
              <a:rPr lang="en-GB" sz="2000" dirty="0" err="1">
                <a:latin typeface="Courier New"/>
                <a:cs typeface="Courier New"/>
              </a:rPr>
              <a:t>Terry","Smith</a:t>
            </a:r>
            <a:r>
              <a:rPr lang="en-GB" sz="2000" dirty="0">
                <a:latin typeface="Courier New"/>
                <a:cs typeface="Courier New"/>
              </a:rPr>
              <a:t>",</a:t>
            </a:r>
          </a:p>
          <a:p>
            <a:r>
              <a:rPr lang="en-GB" sz="2000" dirty="0">
                <a:latin typeface="Courier New"/>
                <a:cs typeface="Courier New"/>
              </a:rPr>
              <a:t>        "</a:t>
            </a:r>
            <a:r>
              <a:rPr lang="en-GB" sz="2000" dirty="0" err="1">
                <a:latin typeface="Courier New"/>
                <a:cs typeface="Courier New"/>
              </a:rPr>
              <a:t>tsmith@gmail</a:t>
            </a:r>
            <a:r>
              <a:rPr lang="en-GB" sz="2000" dirty="0">
                <a:latin typeface="Courier New"/>
                <a:cs typeface="Courier New"/>
              </a:rPr>
              <a:t>","ICT",</a:t>
            </a:r>
          </a:p>
          <a:p>
            <a:r>
              <a:rPr lang="en-GB" sz="2000" dirty="0">
                <a:latin typeface="Courier New"/>
                <a:cs typeface="Courier New"/>
              </a:rPr>
              <a:t>        "Computing Teacher")</a:t>
            </a:r>
          </a:p>
          <a:p>
            <a:r>
              <a:rPr lang="en-GB" sz="2000" dirty="0" err="1">
                <a:latin typeface="Courier New"/>
                <a:cs typeface="Courier New"/>
              </a:rPr>
              <a:t>paul</a:t>
            </a:r>
            <a:r>
              <a:rPr lang="en-GB" sz="2000" dirty="0">
                <a:latin typeface="Courier New"/>
                <a:cs typeface="Courier New"/>
              </a:rPr>
              <a:t> = Pupil("</a:t>
            </a:r>
            <a:r>
              <a:rPr lang="en-GB" sz="2000" dirty="0" err="1">
                <a:latin typeface="Courier New"/>
                <a:cs typeface="Courier New"/>
              </a:rPr>
              <a:t>Paul","Morris</a:t>
            </a:r>
            <a:r>
              <a:rPr lang="en-GB" sz="2000" dirty="0">
                <a:latin typeface="Courier New"/>
                <a:cs typeface="Courier New"/>
              </a:rPr>
              <a:t>",</a:t>
            </a:r>
          </a:p>
          <a:p>
            <a:r>
              <a:rPr lang="en-GB" sz="2000" dirty="0">
                <a:latin typeface="Courier New"/>
                <a:cs typeface="Courier New"/>
              </a:rPr>
              <a:t>        "p.morris12@school.org","KS3")</a:t>
            </a:r>
          </a:p>
          <a:p>
            <a:endParaRPr lang="en-GB" sz="2000" dirty="0">
              <a:latin typeface="Courier New"/>
              <a:cs typeface="Courier New"/>
            </a:endParaRPr>
          </a:p>
          <a:p>
            <a:r>
              <a:rPr lang="en-GB" sz="2000" dirty="0">
                <a:solidFill>
                  <a:srgbClr val="000090"/>
                </a:solidFill>
                <a:latin typeface="Courier New"/>
                <a:cs typeface="Courier New"/>
              </a:rPr>
              <a:t>Paul Morris, email: p.morris12@school.org, </a:t>
            </a:r>
            <a:r>
              <a:rPr lang="en-GB" sz="2000" u="sng" dirty="0">
                <a:solidFill>
                  <a:srgbClr val="000090"/>
                </a:solidFill>
                <a:latin typeface="Courier New"/>
                <a:cs typeface="Courier New"/>
              </a:rPr>
              <a:t>KS3</a:t>
            </a:r>
          </a:p>
          <a:p>
            <a:r>
              <a:rPr lang="en-GB" sz="2000" dirty="0">
                <a:solidFill>
                  <a:srgbClr val="000090"/>
                </a:solidFill>
                <a:latin typeface="Courier New"/>
                <a:cs typeface="Courier New"/>
              </a:rPr>
              <a:t>Terry Smith, email: </a:t>
            </a:r>
            <a:r>
              <a:rPr lang="en-GB" sz="2000" dirty="0" err="1">
                <a:solidFill>
                  <a:srgbClr val="000090"/>
                </a:solidFill>
                <a:latin typeface="Courier New"/>
                <a:cs typeface="Courier New"/>
              </a:rPr>
              <a:t>tsmith@gmail</a:t>
            </a:r>
            <a:r>
              <a:rPr lang="en-GB" sz="2000" dirty="0">
                <a:solidFill>
                  <a:srgbClr val="00009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GB" sz="2000" dirty="0">
                <a:solidFill>
                  <a:srgbClr val="000090"/>
                </a:solidFill>
                <a:latin typeface="Courier New"/>
                <a:cs typeface="Courier New"/>
              </a:rPr>
              <a:t>   </a:t>
            </a:r>
            <a:r>
              <a:rPr lang="en-GB" sz="2000" u="sng" dirty="0">
                <a:solidFill>
                  <a:srgbClr val="000090"/>
                </a:solidFill>
                <a:latin typeface="Courier New"/>
                <a:cs typeface="Courier New"/>
              </a:rPr>
              <a:t>Title: Computing Teacher</a:t>
            </a:r>
          </a:p>
        </p:txBody>
      </p:sp>
    </p:spTree>
    <p:extLst>
      <p:ext uri="{BB962C8B-B14F-4D97-AF65-F5344CB8AC3E}">
        <p14:creationId xmlns:p14="http://schemas.microsoft.com/office/powerpoint/2010/main" val="3280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7384"/>
            <a:ext cx="10515600" cy="1325563"/>
          </a:xfrm>
        </p:spPr>
        <p:txBody>
          <a:bodyPr/>
          <a:lstStyle/>
          <a:p>
            <a:r>
              <a:rPr lang="en-GB" b="1" dirty="0"/>
              <a:t>Overriding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59301" y="476672"/>
            <a:ext cx="1728192" cy="36004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7" name="Rectangle 16"/>
          <p:cNvSpPr/>
          <p:nvPr/>
        </p:nvSpPr>
        <p:spPr>
          <a:xfrm>
            <a:off x="9159301" y="836712"/>
            <a:ext cx="1728192" cy="122413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8" name="Rectangle 17"/>
          <p:cNvSpPr/>
          <p:nvPr/>
        </p:nvSpPr>
        <p:spPr>
          <a:xfrm>
            <a:off x="9159301" y="2060848"/>
            <a:ext cx="1728192" cy="576064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9" name="Rectangle 18"/>
          <p:cNvSpPr/>
          <p:nvPr/>
        </p:nvSpPr>
        <p:spPr>
          <a:xfrm>
            <a:off x="9159301" y="395952"/>
            <a:ext cx="1048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Person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59301" y="838453"/>
            <a:ext cx="1517663" cy="1723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-</a:t>
            </a:r>
            <a:r>
              <a:rPr lang="en-GB" sz="2400" dirty="0" err="1"/>
              <a:t>firstName</a:t>
            </a:r>
            <a:endParaRPr lang="en-GB" sz="2400" dirty="0"/>
          </a:p>
          <a:p>
            <a:r>
              <a:rPr lang="en-GB" sz="2400" dirty="0"/>
              <a:t>-</a:t>
            </a:r>
            <a:r>
              <a:rPr lang="en-GB" sz="2400" dirty="0" err="1"/>
              <a:t>lastName</a:t>
            </a:r>
            <a:endParaRPr lang="en-GB" sz="2400" dirty="0"/>
          </a:p>
          <a:p>
            <a:r>
              <a:rPr lang="en-GB" sz="2400" dirty="0"/>
              <a:t>-email</a:t>
            </a:r>
          </a:p>
          <a:p>
            <a:pPr>
              <a:spcBef>
                <a:spcPts val="1200"/>
              </a:spcBef>
            </a:pPr>
            <a:r>
              <a:rPr lang="en-GB" sz="2400" dirty="0"/>
              <a:t>+</a:t>
            </a:r>
            <a:r>
              <a:rPr lang="en-GB" sz="2400" dirty="0" err="1"/>
              <a:t>fullName</a:t>
            </a:r>
            <a:endParaRPr lang="en-GB" sz="2400" dirty="0"/>
          </a:p>
        </p:txBody>
      </p:sp>
      <p:sp>
        <p:nvSpPr>
          <p:cNvPr id="21" name="Rectangle 20"/>
          <p:cNvSpPr/>
          <p:nvPr/>
        </p:nvSpPr>
        <p:spPr>
          <a:xfrm>
            <a:off x="8223197" y="4229800"/>
            <a:ext cx="1800200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2" name="Rectangle 21"/>
          <p:cNvSpPr/>
          <p:nvPr/>
        </p:nvSpPr>
        <p:spPr>
          <a:xfrm>
            <a:off x="8223197" y="4733856"/>
            <a:ext cx="1800200" cy="783704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4" name="Rectangle 23"/>
          <p:cNvSpPr/>
          <p:nvPr/>
        </p:nvSpPr>
        <p:spPr>
          <a:xfrm>
            <a:off x="8223197" y="4221088"/>
            <a:ext cx="1187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Teacher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223197" y="4614555"/>
            <a:ext cx="17770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-department</a:t>
            </a:r>
          </a:p>
          <a:p>
            <a:r>
              <a:rPr lang="en-GB" sz="2400" dirty="0"/>
              <a:t>-</a:t>
            </a:r>
            <a:r>
              <a:rPr lang="en-GB" sz="2400" dirty="0" err="1"/>
              <a:t>jobTitle</a:t>
            </a:r>
            <a:endParaRPr lang="en-GB" sz="2400" dirty="0"/>
          </a:p>
        </p:txBody>
      </p:sp>
      <p:sp>
        <p:nvSpPr>
          <p:cNvPr id="26" name="Rectangle 25"/>
          <p:cNvSpPr/>
          <p:nvPr/>
        </p:nvSpPr>
        <p:spPr>
          <a:xfrm>
            <a:off x="10671469" y="3212976"/>
            <a:ext cx="1368152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7" name="Rectangle 26"/>
          <p:cNvSpPr/>
          <p:nvPr/>
        </p:nvSpPr>
        <p:spPr>
          <a:xfrm>
            <a:off x="10671469" y="3717032"/>
            <a:ext cx="1368152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8" name="Rectangle 27"/>
          <p:cNvSpPr/>
          <p:nvPr/>
        </p:nvSpPr>
        <p:spPr>
          <a:xfrm>
            <a:off x="10671469" y="3212976"/>
            <a:ext cx="808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Pupil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671469" y="3689484"/>
            <a:ext cx="14011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-</a:t>
            </a:r>
            <a:r>
              <a:rPr lang="en-GB" sz="2400" dirty="0" err="1"/>
              <a:t>keyStage</a:t>
            </a:r>
            <a:endParaRPr lang="en-GB" sz="2400" dirty="0"/>
          </a:p>
        </p:txBody>
      </p:sp>
      <p:sp>
        <p:nvSpPr>
          <p:cNvPr id="3" name="Isosceles Triangle 2"/>
          <p:cNvSpPr/>
          <p:nvPr/>
        </p:nvSpPr>
        <p:spPr>
          <a:xfrm rot="5400000">
            <a:off x="8871269" y="2132856"/>
            <a:ext cx="288032" cy="288032"/>
          </a:xfrm>
          <a:prstGeom prst="triangl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0" name="Isosceles Triangle 29"/>
          <p:cNvSpPr/>
          <p:nvPr/>
        </p:nvSpPr>
        <p:spPr>
          <a:xfrm rot="16200000">
            <a:off x="10887493" y="2132856"/>
            <a:ext cx="288032" cy="288032"/>
          </a:xfrm>
          <a:prstGeom prst="triangl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cxnSp>
        <p:nvCxnSpPr>
          <p:cNvPr id="5" name="Straight Connector 4"/>
          <p:cNvCxnSpPr/>
          <p:nvPr/>
        </p:nvCxnSpPr>
        <p:spPr>
          <a:xfrm>
            <a:off x="8583237" y="2276872"/>
            <a:ext cx="0" cy="1944216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583237" y="2276872"/>
            <a:ext cx="288032" cy="1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175525" y="2276872"/>
            <a:ext cx="360040" cy="0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535565" y="2276872"/>
            <a:ext cx="0" cy="936104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9591349" y="3861048"/>
            <a:ext cx="0" cy="360040"/>
          </a:xfrm>
          <a:prstGeom prst="line">
            <a:avLst/>
          </a:prstGeom>
          <a:ln w="19050" cmpd="sng">
            <a:solidFill>
              <a:srgbClr val="000000"/>
            </a:solidFill>
            <a:headEnd type="arrow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591349" y="3861048"/>
            <a:ext cx="1080120" cy="0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9705293" y="3327375"/>
            <a:ext cx="8221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tutor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11424" y="4005064"/>
            <a:ext cx="5904656" cy="2677656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is-IS" sz="2400" dirty="0">
                <a:solidFill>
                  <a:srgbClr val="000090"/>
                </a:solidFill>
                <a:latin typeface="Courier New"/>
                <a:cs typeface="Courier New"/>
              </a:rPr>
              <a:t>class Pupil(Person):</a:t>
            </a:r>
          </a:p>
          <a:p>
            <a:r>
              <a:rPr lang="is-IS" sz="2400" dirty="0">
                <a:solidFill>
                  <a:srgbClr val="000090"/>
                </a:solidFill>
                <a:latin typeface="Courier New"/>
                <a:cs typeface="Courier New"/>
              </a:rPr>
              <a:t>  ...</a:t>
            </a:r>
          </a:p>
          <a:p>
            <a:endParaRPr lang="is-IS" sz="2400" dirty="0">
              <a:solidFill>
                <a:srgbClr val="000090"/>
              </a:solidFill>
              <a:latin typeface="Courier New"/>
              <a:cs typeface="Courier New"/>
            </a:endParaRPr>
          </a:p>
          <a:p>
            <a:r>
              <a:rPr lang="is-IS" sz="2400" dirty="0">
                <a:solidFill>
                  <a:srgbClr val="000090"/>
                </a:solidFill>
                <a:latin typeface="Courier New"/>
                <a:cs typeface="Courier New"/>
              </a:rPr>
              <a:t>  def fullName(self):</a:t>
            </a:r>
          </a:p>
          <a:p>
            <a:r>
              <a:rPr lang="is-IS" sz="2400" dirty="0">
                <a:solidFill>
                  <a:srgbClr val="000090"/>
                </a:solidFill>
                <a:latin typeface="Courier New"/>
                <a:cs typeface="Courier New"/>
              </a:rPr>
              <a:t>    fn = super().fullName()</a:t>
            </a:r>
          </a:p>
          <a:p>
            <a:r>
              <a:rPr lang="is-IS" sz="2400" dirty="0">
                <a:solidFill>
                  <a:srgbClr val="000090"/>
                </a:solidFill>
                <a:latin typeface="Courier New"/>
                <a:cs typeface="Courier New"/>
              </a:rPr>
              <a:t>    fn += ", " + self.keyStage</a:t>
            </a:r>
          </a:p>
          <a:p>
            <a:r>
              <a:rPr lang="is-IS" sz="2400" dirty="0">
                <a:solidFill>
                  <a:srgbClr val="000090"/>
                </a:solidFill>
                <a:latin typeface="Courier New"/>
                <a:cs typeface="Courier New"/>
              </a:rPr>
              <a:t>    return fn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7760" y="1164283"/>
            <a:ext cx="7264424" cy="2677656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is-IS" sz="2400" dirty="0">
                <a:solidFill>
                  <a:srgbClr val="000090"/>
                </a:solidFill>
                <a:latin typeface="Courier New"/>
                <a:cs typeface="Courier New"/>
              </a:rPr>
              <a:t>class Teacher(Person):</a:t>
            </a:r>
          </a:p>
          <a:p>
            <a:r>
              <a:rPr lang="is-IS" sz="2400" dirty="0">
                <a:solidFill>
                  <a:srgbClr val="000090"/>
                </a:solidFill>
                <a:latin typeface="Courier New"/>
                <a:cs typeface="Courier New"/>
              </a:rPr>
              <a:t>  ... </a:t>
            </a:r>
          </a:p>
          <a:p>
            <a:endParaRPr lang="is-IS" sz="2400" dirty="0">
              <a:solidFill>
                <a:srgbClr val="000090"/>
              </a:solidFill>
              <a:latin typeface="Courier New"/>
              <a:cs typeface="Courier New"/>
            </a:endParaRPr>
          </a:p>
          <a:p>
            <a:r>
              <a:rPr lang="is-IS" sz="2400" dirty="0">
                <a:solidFill>
                  <a:srgbClr val="000090"/>
                </a:solidFill>
                <a:latin typeface="Courier New"/>
                <a:cs typeface="Courier New"/>
              </a:rPr>
              <a:t>  def fullName(self):</a:t>
            </a:r>
          </a:p>
          <a:p>
            <a:r>
              <a:rPr lang="is-IS" sz="2400" dirty="0">
                <a:solidFill>
                  <a:srgbClr val="000090"/>
                </a:solidFill>
                <a:latin typeface="Courier New"/>
                <a:cs typeface="Courier New"/>
              </a:rPr>
              <a:t>    fn = super().fullName()</a:t>
            </a:r>
          </a:p>
          <a:p>
            <a:r>
              <a:rPr lang="is-IS" sz="2400" dirty="0">
                <a:solidFill>
                  <a:srgbClr val="000090"/>
                </a:solidFill>
                <a:latin typeface="Courier New"/>
                <a:cs typeface="Courier New"/>
              </a:rPr>
              <a:t>    fn += ", Title: " + self.jobTitle</a:t>
            </a:r>
          </a:p>
          <a:p>
            <a:r>
              <a:rPr lang="is-IS" sz="2400" dirty="0">
                <a:solidFill>
                  <a:srgbClr val="000090"/>
                </a:solidFill>
                <a:latin typeface="Courier New"/>
                <a:cs typeface="Courier New"/>
              </a:rPr>
              <a:t>    return fn</a:t>
            </a:r>
          </a:p>
        </p:txBody>
      </p:sp>
      <p:sp>
        <p:nvSpPr>
          <p:cNvPr id="39" name="Line Callout 2 38"/>
          <p:cNvSpPr/>
          <p:nvPr/>
        </p:nvSpPr>
        <p:spPr>
          <a:xfrm>
            <a:off x="5087888" y="476672"/>
            <a:ext cx="3672408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63886"/>
              <a:gd name="adj6" fmla="val -63958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rgbClr val="000090"/>
                </a:solidFill>
              </a:rPr>
              <a:t>Use super() to run method from parent class  (optional)</a:t>
            </a:r>
          </a:p>
        </p:txBody>
      </p:sp>
    </p:spTree>
    <p:extLst>
      <p:ext uri="{BB962C8B-B14F-4D97-AF65-F5344CB8AC3E}">
        <p14:creationId xmlns:p14="http://schemas.microsoft.com/office/powerpoint/2010/main" val="156000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</a:t>
            </a:r>
            <a:r>
              <a:rPr lang="en-GB"/>
              <a:t>OverridingWorks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077072"/>
            <a:ext cx="9144000" cy="1180728"/>
          </a:xfrm>
        </p:spPr>
        <p:txBody>
          <a:bodyPr>
            <a:normAutofit/>
          </a:bodyPr>
          <a:lstStyle/>
          <a:p>
            <a:r>
              <a:rPr lang="en-GB" sz="3200" dirty="0"/>
              <a:t>The </a:t>
            </a:r>
            <a:r>
              <a:rPr lang="en-GB" sz="3200"/>
              <a:t>Idea of Polymorphism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91640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Animal Description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263352" y="2073037"/>
            <a:ext cx="11928648" cy="2554545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err="1">
                <a:latin typeface="Courier" charset="0"/>
                <a:ea typeface="Courier" charset="0"/>
                <a:cs typeface="Courier" charset="0"/>
              </a:rPr>
              <a:t>def</a:t>
            </a:r>
            <a:r>
              <a:rPr lang="en-GB" sz="20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2000" dirty="0" err="1">
                <a:latin typeface="Courier" charset="0"/>
                <a:ea typeface="Courier" charset="0"/>
                <a:cs typeface="Courier" charset="0"/>
              </a:rPr>
              <a:t>getDescription</a:t>
            </a:r>
            <a:r>
              <a:rPr lang="en-GB" sz="2000" dirty="0">
                <a:latin typeface="Courier" charset="0"/>
                <a:ea typeface="Courier" charset="0"/>
                <a:cs typeface="Courier" charset="0"/>
              </a:rPr>
              <a:t>(self):</a:t>
            </a:r>
          </a:p>
          <a:p>
            <a:r>
              <a:rPr lang="en-GB" sz="2000" dirty="0">
                <a:latin typeface="Courier" charset="0"/>
                <a:ea typeface="Courier" charset="0"/>
                <a:cs typeface="Courier" charset="0"/>
              </a:rPr>
              <a:t>   s = "The " + </a:t>
            </a:r>
            <a:r>
              <a:rPr lang="en-GB" sz="2000" dirty="0" err="1">
                <a:latin typeface="Courier" charset="0"/>
                <a:ea typeface="Courier" charset="0"/>
                <a:cs typeface="Courier" charset="0"/>
              </a:rPr>
              <a:t>self.name</a:t>
            </a:r>
            <a:r>
              <a:rPr lang="en-GB" sz="2000" dirty="0">
                <a:latin typeface="Courier" charset="0"/>
                <a:ea typeface="Courier" charset="0"/>
                <a:cs typeface="Courier" charset="0"/>
              </a:rPr>
              <a:t> + " has the following characteristics:\n”</a:t>
            </a:r>
          </a:p>
          <a:p>
            <a:r>
              <a:rPr lang="en-GB" sz="2000" dirty="0">
                <a:latin typeface="Courier" charset="0"/>
                <a:ea typeface="Courier" charset="0"/>
                <a:cs typeface="Courier" charset="0"/>
              </a:rPr>
              <a:t>   s = s + ("\n It can swim" if </a:t>
            </a:r>
            <a:r>
              <a:rPr lang="en-GB" sz="2000" dirty="0" err="1">
                <a:latin typeface="Courier" charset="0"/>
                <a:ea typeface="Courier" charset="0"/>
                <a:cs typeface="Courier" charset="0"/>
              </a:rPr>
              <a:t>self.canSwim</a:t>
            </a:r>
            <a:r>
              <a:rPr lang="en-GB" sz="2000" dirty="0">
                <a:latin typeface="Courier" charset="0"/>
                <a:ea typeface="Courier" charset="0"/>
                <a:cs typeface="Courier" charset="0"/>
              </a:rPr>
              <a:t>() else "\n It cannot swim")</a:t>
            </a:r>
          </a:p>
          <a:p>
            <a:r>
              <a:rPr lang="en-GB" sz="2000" dirty="0">
                <a:latin typeface="Courier" charset="0"/>
                <a:ea typeface="Courier" charset="0"/>
                <a:cs typeface="Courier" charset="0"/>
              </a:rPr>
              <a:t>   s = s + ("\n It has fur" if </a:t>
            </a:r>
            <a:r>
              <a:rPr lang="en-GB" sz="2000" dirty="0" err="1">
                <a:latin typeface="Courier" charset="0"/>
                <a:ea typeface="Courier" charset="0"/>
                <a:cs typeface="Courier" charset="0"/>
              </a:rPr>
              <a:t>self.hasFur</a:t>
            </a:r>
            <a:r>
              <a:rPr lang="en-GB" sz="2000" dirty="0">
                <a:latin typeface="Courier" charset="0"/>
                <a:ea typeface="Courier" charset="0"/>
                <a:cs typeface="Courier" charset="0"/>
              </a:rPr>
              <a:t>() else "\n It does not have fur")</a:t>
            </a:r>
          </a:p>
          <a:p>
            <a:r>
              <a:rPr lang="en-GB" sz="2000" dirty="0">
                <a:latin typeface="Courier" charset="0"/>
                <a:ea typeface="Courier" charset="0"/>
                <a:cs typeface="Courier" charset="0"/>
              </a:rPr>
              <a:t>   s = s + "\n It has " + </a:t>
            </a:r>
            <a:r>
              <a:rPr lang="en-GB" sz="2000" dirty="0" err="1"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GB" sz="200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GB" sz="2000" dirty="0" err="1">
                <a:latin typeface="Courier" charset="0"/>
                <a:ea typeface="Courier" charset="0"/>
                <a:cs typeface="Courier" charset="0"/>
              </a:rPr>
              <a:t>self.legs</a:t>
            </a:r>
            <a:r>
              <a:rPr lang="en-GB" sz="2000" dirty="0">
                <a:latin typeface="Courier" charset="0"/>
                <a:ea typeface="Courier" charset="0"/>
                <a:cs typeface="Courier" charset="0"/>
              </a:rPr>
              <a:t>) + " legs”</a:t>
            </a:r>
          </a:p>
          <a:p>
            <a:r>
              <a:rPr lang="en-GB" sz="2000" dirty="0">
                <a:latin typeface="Courier" charset="0"/>
                <a:ea typeface="Courier" charset="0"/>
                <a:cs typeface="Courier" charset="0"/>
              </a:rPr>
              <a:t>   s = s + "; it is " + </a:t>
            </a:r>
            <a:r>
              <a:rPr lang="en-GB" sz="2000" dirty="0" err="1">
                <a:latin typeface="Courier" charset="0"/>
                <a:ea typeface="Courier" charset="0"/>
                <a:cs typeface="Courier" charset="0"/>
              </a:rPr>
              <a:t>self.size</a:t>
            </a:r>
            <a:endParaRPr lang="en-GB" sz="200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GB" sz="2000" dirty="0">
                <a:latin typeface="Courier" charset="0"/>
                <a:ea typeface="Courier" charset="0"/>
                <a:cs typeface="Courier" charset="0"/>
              </a:rPr>
              <a:t>   s = s + ("\n It eats meat" if </a:t>
            </a:r>
            <a:r>
              <a:rPr lang="en-GB" sz="2000" dirty="0" err="1">
                <a:latin typeface="Courier" charset="0"/>
                <a:ea typeface="Courier" charset="0"/>
                <a:cs typeface="Courier" charset="0"/>
              </a:rPr>
              <a:t>self.meat</a:t>
            </a:r>
            <a:r>
              <a:rPr lang="en-GB" sz="2000" dirty="0">
                <a:latin typeface="Courier" charset="0"/>
                <a:ea typeface="Courier" charset="0"/>
                <a:cs typeface="Courier" charset="0"/>
              </a:rPr>
              <a:t> else "\n It does not eat meat")</a:t>
            </a:r>
          </a:p>
          <a:p>
            <a:r>
              <a:rPr lang="en-GB" sz="2000" dirty="0">
                <a:latin typeface="Courier" charset="0"/>
                <a:ea typeface="Courier" charset="0"/>
                <a:cs typeface="Courier" charset="0"/>
              </a:rPr>
              <a:t>return s</a:t>
            </a:r>
          </a:p>
        </p:txBody>
      </p:sp>
      <p:sp>
        <p:nvSpPr>
          <p:cNvPr id="7" name="Line Callout 2 6"/>
          <p:cNvSpPr/>
          <p:nvPr/>
        </p:nvSpPr>
        <p:spPr>
          <a:xfrm>
            <a:off x="5951984" y="807041"/>
            <a:ext cx="4392488" cy="12659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2047"/>
              <a:gd name="adj6" fmla="val -43467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rgbClr val="000090"/>
                </a:solidFill>
              </a:rPr>
              <a:t>Suppose this is a </a:t>
            </a:r>
            <a:r>
              <a:rPr lang="en-GB" sz="2400" dirty="0" err="1">
                <a:solidFill>
                  <a:srgbClr val="000090"/>
                </a:solidFill>
              </a:rPr>
              <a:t>MarineMammal</a:t>
            </a:r>
            <a:endParaRPr lang="en-GB" sz="2400" dirty="0">
              <a:solidFill>
                <a:srgbClr val="000090"/>
              </a:solidFill>
            </a:endParaRPr>
          </a:p>
          <a:p>
            <a:pPr marL="342900" indent="-157163">
              <a:buFont typeface="Arial" charset="0"/>
              <a:buChar char="•"/>
            </a:pPr>
            <a:r>
              <a:rPr lang="en-GB" sz="2400" dirty="0" err="1">
                <a:solidFill>
                  <a:srgbClr val="000090"/>
                </a:solidFill>
              </a:rPr>
              <a:t>hasFur</a:t>
            </a:r>
            <a:r>
              <a:rPr lang="en-GB" sz="2400" dirty="0">
                <a:solidFill>
                  <a:srgbClr val="000090"/>
                </a:solidFill>
              </a:rPr>
              <a:t>, </a:t>
            </a:r>
            <a:r>
              <a:rPr lang="en-GB" sz="2400" dirty="0" err="1">
                <a:solidFill>
                  <a:srgbClr val="000090"/>
                </a:solidFill>
              </a:rPr>
              <a:t>canSwim</a:t>
            </a:r>
            <a:r>
              <a:rPr lang="en-GB" sz="2400" dirty="0">
                <a:solidFill>
                  <a:srgbClr val="000090"/>
                </a:solidFill>
              </a:rPr>
              <a:t> </a:t>
            </a:r>
            <a:r>
              <a:rPr lang="en-GB" sz="2400" dirty="0" err="1">
                <a:solidFill>
                  <a:srgbClr val="000090"/>
                </a:solidFill>
              </a:rPr>
              <a:t>overidden</a:t>
            </a:r>
            <a:endParaRPr lang="en-GB" sz="2400" dirty="0">
              <a:solidFill>
                <a:srgbClr val="000090"/>
              </a:solidFill>
            </a:endParaRPr>
          </a:p>
          <a:p>
            <a:pPr marL="342900" indent="-157163">
              <a:buFont typeface="Arial" charset="0"/>
              <a:buChar char="•"/>
            </a:pPr>
            <a:r>
              <a:rPr lang="en-GB" sz="2400" dirty="0" err="1">
                <a:solidFill>
                  <a:srgbClr val="000090"/>
                </a:solidFill>
              </a:rPr>
              <a:t>getSize</a:t>
            </a:r>
            <a:r>
              <a:rPr lang="en-GB" sz="2400" dirty="0">
                <a:solidFill>
                  <a:srgbClr val="000090"/>
                </a:solidFill>
              </a:rPr>
              <a:t>, </a:t>
            </a:r>
            <a:r>
              <a:rPr lang="en-GB" sz="2400" dirty="0" err="1">
                <a:solidFill>
                  <a:srgbClr val="000090"/>
                </a:solidFill>
              </a:rPr>
              <a:t>getLegs</a:t>
            </a:r>
            <a:r>
              <a:rPr lang="en-GB" sz="2400" dirty="0">
                <a:solidFill>
                  <a:srgbClr val="000090"/>
                </a:solidFill>
              </a:rPr>
              <a:t> inherited</a:t>
            </a:r>
          </a:p>
        </p:txBody>
      </p:sp>
      <p:sp>
        <p:nvSpPr>
          <p:cNvPr id="8" name="Line Callout 2 7"/>
          <p:cNvSpPr/>
          <p:nvPr/>
        </p:nvSpPr>
        <p:spPr>
          <a:xfrm flipH="1">
            <a:off x="623392" y="1268760"/>
            <a:ext cx="1431776" cy="504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73051"/>
              <a:gd name="adj6" fmla="val -17004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>
                <a:solidFill>
                  <a:srgbClr val="000090"/>
                </a:solidFill>
              </a:rPr>
              <a:t>In Animal</a:t>
            </a:r>
            <a:endParaRPr lang="en-GB" sz="2400" dirty="0">
              <a:solidFill>
                <a:srgbClr val="000090"/>
              </a:solidFill>
            </a:endParaRPr>
          </a:p>
        </p:txBody>
      </p:sp>
      <p:sp>
        <p:nvSpPr>
          <p:cNvPr id="9" name="Line Callout 2 8"/>
          <p:cNvSpPr/>
          <p:nvPr/>
        </p:nvSpPr>
        <p:spPr>
          <a:xfrm>
            <a:off x="7968208" y="4941168"/>
            <a:ext cx="3240360" cy="504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33393"/>
              <a:gd name="adj6" fmla="val -46962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rgbClr val="000090"/>
                </a:solidFill>
              </a:rPr>
              <a:t>Which implementation?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9417" y="5589240"/>
            <a:ext cx="9649072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This is called ’dynamic dispatch’: at each call, the implementation is chosen using the class of the object.</a:t>
            </a:r>
          </a:p>
        </p:txBody>
      </p:sp>
    </p:spTree>
    <p:extLst>
      <p:ext uri="{BB962C8B-B14F-4D97-AF65-F5344CB8AC3E}">
        <p14:creationId xmlns:p14="http://schemas.microsoft.com/office/powerpoint/2010/main" val="216352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656"/>
            <a:ext cx="10515600" cy="975643"/>
          </a:xfrm>
        </p:spPr>
        <p:txBody>
          <a:bodyPr/>
          <a:lstStyle/>
          <a:p>
            <a:r>
              <a:rPr lang="en-GB" dirty="0"/>
              <a:t>How Does Overriding Work?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9936" y="1628801"/>
            <a:ext cx="6192688" cy="4752528"/>
          </a:xfrm>
        </p:spPr>
        <p:txBody>
          <a:bodyPr>
            <a:normAutofit/>
          </a:bodyPr>
          <a:lstStyle/>
          <a:p>
            <a:r>
              <a:rPr lang="en-GB" dirty="0"/>
              <a:t>Method called depends on the object’s class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n-GB" dirty="0"/>
              <a:t>Python</a:t>
            </a:r>
          </a:p>
          <a:p>
            <a:pPr lvl="1"/>
            <a:r>
              <a:rPr lang="en-GB" dirty="0"/>
              <a:t>Looks back up the class hierarchy</a:t>
            </a:r>
          </a:p>
          <a:p>
            <a:pPr lvl="1"/>
            <a:r>
              <a:rPr lang="en-GB" dirty="0"/>
              <a:t>… starting from the object’s class</a:t>
            </a:r>
          </a:p>
          <a:p>
            <a:pPr lvl="1"/>
            <a:r>
              <a:rPr lang="en-GB" dirty="0"/>
              <a:t>… to find the first definition of a method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7368" y="1700808"/>
            <a:ext cx="4032448" cy="4154984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class A:</a:t>
            </a:r>
          </a:p>
          <a:p>
            <a:r>
              <a:rPr lang="en-US" sz="2400" dirty="0">
                <a:latin typeface="Courier New"/>
                <a:cs typeface="Courier New"/>
              </a:rPr>
              <a:t>  </a:t>
            </a:r>
            <a:r>
              <a:rPr lang="en-US" sz="2400" dirty="0" err="1">
                <a:latin typeface="Courier New"/>
                <a:cs typeface="Courier New"/>
              </a:rPr>
              <a:t>def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err="1">
                <a:latin typeface="Courier New"/>
                <a:cs typeface="Courier New"/>
              </a:rPr>
              <a:t>whoAmI</a:t>
            </a:r>
            <a:r>
              <a:rPr lang="en-US" sz="2400" dirty="0">
                <a:latin typeface="Courier New"/>
                <a:cs typeface="Courier New"/>
              </a:rPr>
              <a:t>(self):</a:t>
            </a:r>
          </a:p>
          <a:p>
            <a:r>
              <a:rPr lang="en-US" sz="2400" dirty="0">
                <a:latin typeface="Courier New"/>
                <a:cs typeface="Courier New"/>
              </a:rPr>
              <a:t>    return "A"</a:t>
            </a:r>
          </a:p>
          <a:p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class B(A):</a:t>
            </a:r>
          </a:p>
          <a:p>
            <a:r>
              <a:rPr lang="en-US" sz="2400" dirty="0">
                <a:latin typeface="Courier New"/>
                <a:cs typeface="Courier New"/>
              </a:rPr>
              <a:t>  </a:t>
            </a:r>
            <a:r>
              <a:rPr lang="en-US" sz="2400" dirty="0" err="1">
                <a:latin typeface="Courier New"/>
                <a:cs typeface="Courier New"/>
              </a:rPr>
              <a:t>def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err="1">
                <a:latin typeface="Courier New"/>
                <a:cs typeface="Courier New"/>
              </a:rPr>
              <a:t>whoAmI</a:t>
            </a:r>
            <a:r>
              <a:rPr lang="en-US" sz="2400" dirty="0">
                <a:latin typeface="Courier New"/>
                <a:cs typeface="Courier New"/>
              </a:rPr>
              <a:t>(self):</a:t>
            </a:r>
          </a:p>
          <a:p>
            <a:r>
              <a:rPr lang="en-US" sz="2400" dirty="0">
                <a:latin typeface="Courier New"/>
                <a:cs typeface="Courier New"/>
              </a:rPr>
              <a:t>    return "B"</a:t>
            </a:r>
          </a:p>
          <a:p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class C(B):</a:t>
            </a:r>
          </a:p>
          <a:p>
            <a:r>
              <a:rPr lang="en-US" sz="2400" dirty="0">
                <a:latin typeface="Courier New"/>
                <a:cs typeface="Courier New"/>
              </a:rPr>
              <a:t>  </a:t>
            </a:r>
            <a:r>
              <a:rPr lang="en-US" sz="2400" dirty="0" err="1">
                <a:latin typeface="Courier New"/>
                <a:cs typeface="Courier New"/>
              </a:rPr>
              <a:t>def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err="1">
                <a:latin typeface="Courier New"/>
                <a:cs typeface="Courier New"/>
              </a:rPr>
              <a:t>whoAmI</a:t>
            </a:r>
            <a:r>
              <a:rPr lang="en-US" sz="2400" dirty="0">
                <a:latin typeface="Courier New"/>
                <a:cs typeface="Courier New"/>
              </a:rPr>
              <a:t>(self):</a:t>
            </a:r>
          </a:p>
          <a:p>
            <a:r>
              <a:rPr lang="en-US" sz="2400" dirty="0">
                <a:latin typeface="Courier New"/>
                <a:cs typeface="Courier New"/>
              </a:rPr>
              <a:t>    return "C"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7928" y="2732728"/>
            <a:ext cx="4104456" cy="1200328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as = </a:t>
            </a:r>
            <a:r>
              <a:rPr lang="en-US" sz="2400" i="1" dirty="0">
                <a:cs typeface="Courier New"/>
              </a:rPr>
              <a:t>list of A, B or C</a:t>
            </a:r>
          </a:p>
          <a:p>
            <a:r>
              <a:rPr lang="en-US" sz="2400" dirty="0">
                <a:latin typeface="Courier New"/>
                <a:cs typeface="Courier New"/>
              </a:rPr>
              <a:t>for a in as:</a:t>
            </a:r>
          </a:p>
          <a:p>
            <a:r>
              <a:rPr lang="en-US" sz="2400" dirty="0">
                <a:latin typeface="Courier New"/>
                <a:cs typeface="Courier New"/>
              </a:rPr>
              <a:t>    print(</a:t>
            </a:r>
            <a:r>
              <a:rPr lang="en-US" sz="2400" dirty="0" err="1">
                <a:latin typeface="Courier New"/>
                <a:cs typeface="Courier New"/>
              </a:rPr>
              <a:t>a.whoAmI</a:t>
            </a:r>
            <a:r>
              <a:rPr lang="en-US" sz="2400" dirty="0">
                <a:latin typeface="Courier New"/>
                <a:cs typeface="Courier New"/>
              </a:rPr>
              <a:t>())</a:t>
            </a:r>
          </a:p>
        </p:txBody>
      </p:sp>
      <p:sp>
        <p:nvSpPr>
          <p:cNvPr id="11" name="Line Callout 2 10"/>
          <p:cNvSpPr/>
          <p:nvPr/>
        </p:nvSpPr>
        <p:spPr>
          <a:xfrm>
            <a:off x="9408368" y="2348880"/>
            <a:ext cx="2664296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2659"/>
              <a:gd name="adj6" fmla="val -66912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rgbClr val="000090"/>
                </a:solidFill>
              </a:rPr>
              <a:t>If ‘a’ is of class B, then "B" is printed</a:t>
            </a:r>
          </a:p>
        </p:txBody>
      </p:sp>
    </p:spTree>
    <p:extLst>
      <p:ext uri="{BB962C8B-B14F-4D97-AF65-F5344CB8AC3E}">
        <p14:creationId xmlns:p14="http://schemas.microsoft.com/office/powerpoint/2010/main" val="375305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Polymorphism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6792"/>
            <a:ext cx="5181600" cy="4351338"/>
          </a:xfrm>
        </p:spPr>
        <p:txBody>
          <a:bodyPr>
            <a:normAutofit/>
          </a:bodyPr>
          <a:lstStyle/>
          <a:p>
            <a:r>
              <a:rPr lang="en-GB" sz="3200" dirty="0"/>
              <a:t>General definition:</a:t>
            </a:r>
          </a:p>
          <a:p>
            <a:pPr lvl="1"/>
            <a:r>
              <a:rPr lang="en-GB" sz="2800" dirty="0"/>
              <a:t>Code that is able to work with values of different types is polymorphic</a:t>
            </a:r>
          </a:p>
          <a:p>
            <a:endParaRPr lang="en-GB" sz="3200" dirty="0"/>
          </a:p>
          <a:p>
            <a:r>
              <a:rPr lang="en-GB" sz="3200" dirty="0"/>
              <a:t>In OOP:</a:t>
            </a:r>
          </a:p>
          <a:p>
            <a:pPr lvl="1"/>
            <a:r>
              <a:rPr lang="en-GB" sz="2800" dirty="0"/>
              <a:t>Code that works with objects of different classes </a:t>
            </a:r>
          </a:p>
          <a:p>
            <a:pPr lvl="1"/>
            <a:r>
              <a:rPr lang="en-GB" sz="2800" dirty="0"/>
              <a:t>… achieved by overriding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172200" y="1556792"/>
            <a:ext cx="5181600" cy="1872208"/>
          </a:xfrm>
        </p:spPr>
        <p:txBody>
          <a:bodyPr>
            <a:normAutofit/>
          </a:bodyPr>
          <a:lstStyle/>
          <a:p>
            <a:r>
              <a:rPr lang="en-GB" sz="3200" dirty="0"/>
              <a:t>Example</a:t>
            </a:r>
          </a:p>
          <a:p>
            <a:pPr lvl="1"/>
            <a:r>
              <a:rPr lang="en-GB" sz="2800" dirty="0"/>
              <a:t>Arrays in many languages</a:t>
            </a:r>
          </a:p>
          <a:p>
            <a:pPr lvl="1"/>
            <a:r>
              <a:rPr lang="en-GB" sz="2800" dirty="0"/>
              <a:t>Arithmetic: +, -, 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88088" y="4365104"/>
            <a:ext cx="5184576" cy="1200328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people = </a:t>
            </a:r>
            <a:r>
              <a:rPr lang="en-US" sz="2400" i="1" dirty="0">
                <a:cs typeface="Courier New"/>
              </a:rPr>
              <a:t>list of Person</a:t>
            </a:r>
          </a:p>
          <a:p>
            <a:r>
              <a:rPr lang="en-US" sz="2400" dirty="0">
                <a:latin typeface="Courier New"/>
                <a:cs typeface="Courier New"/>
              </a:rPr>
              <a:t>for p in people:</a:t>
            </a:r>
          </a:p>
          <a:p>
            <a:r>
              <a:rPr lang="en-US" sz="2400" dirty="0">
                <a:latin typeface="Courier New"/>
                <a:cs typeface="Courier New"/>
              </a:rPr>
              <a:t>    print(</a:t>
            </a:r>
            <a:r>
              <a:rPr lang="en-US" sz="2400" dirty="0" err="1">
                <a:latin typeface="Courier New"/>
                <a:cs typeface="Courier New"/>
              </a:rPr>
              <a:t>p.fullName</a:t>
            </a:r>
            <a:r>
              <a:rPr lang="en-US" sz="2400" dirty="0">
                <a:latin typeface="Courier New"/>
                <a:cs typeface="Courier New"/>
              </a:rPr>
              <a:t>())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91072" y="5910371"/>
            <a:ext cx="10881592" cy="830997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90"/>
                </a:solidFill>
                <a:latin typeface="Courier New"/>
                <a:cs typeface="Courier New"/>
              </a:rPr>
              <a:t>Terry Smith, email: </a:t>
            </a:r>
            <a:r>
              <a:rPr lang="en-US" sz="2400" dirty="0" err="1">
                <a:solidFill>
                  <a:srgbClr val="000090"/>
                </a:solidFill>
                <a:latin typeface="Courier New"/>
                <a:cs typeface="Courier New"/>
              </a:rPr>
              <a:t>tsmith@gmail</a:t>
            </a:r>
            <a:r>
              <a:rPr lang="en-US" sz="2400" dirty="0">
                <a:solidFill>
                  <a:srgbClr val="000090"/>
                </a:solidFill>
                <a:latin typeface="Courier New"/>
                <a:cs typeface="Courier New"/>
              </a:rPr>
              <a:t>, Title: Computing Teacher</a:t>
            </a:r>
          </a:p>
          <a:p>
            <a:r>
              <a:rPr lang="en-US" sz="2400" dirty="0">
                <a:solidFill>
                  <a:srgbClr val="000090"/>
                </a:solidFill>
                <a:latin typeface="Courier New"/>
                <a:cs typeface="Courier New"/>
              </a:rPr>
              <a:t>Paul Morris, email: p.morris12@school.org, KS3</a:t>
            </a:r>
            <a:endParaRPr lang="is-IS" sz="2400" dirty="0">
              <a:solidFill>
                <a:srgbClr val="000090"/>
              </a:solidFill>
              <a:latin typeface="Courier New"/>
              <a:cs typeface="Courier New"/>
            </a:endParaRPr>
          </a:p>
        </p:txBody>
      </p:sp>
      <p:sp>
        <p:nvSpPr>
          <p:cNvPr id="8" name="Line Callout 2 7"/>
          <p:cNvSpPr/>
          <p:nvPr/>
        </p:nvSpPr>
        <p:spPr>
          <a:xfrm>
            <a:off x="8616280" y="620688"/>
            <a:ext cx="3456384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39666"/>
              <a:gd name="adj6" fmla="val 21958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rgbClr val="000090"/>
                </a:solidFill>
              </a:rPr>
              <a:t>Any subclass of Person … including new ones</a:t>
            </a:r>
          </a:p>
        </p:txBody>
      </p:sp>
      <p:sp>
        <p:nvSpPr>
          <p:cNvPr id="10" name="Line Callout 2 9"/>
          <p:cNvSpPr/>
          <p:nvPr/>
        </p:nvSpPr>
        <p:spPr>
          <a:xfrm>
            <a:off x="8400256" y="3501008"/>
            <a:ext cx="3672408" cy="504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66484"/>
              <a:gd name="adj6" fmla="val -13469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rgbClr val="000090"/>
                </a:solidFill>
              </a:rPr>
              <a:t>… this code is polymorphic</a:t>
            </a:r>
          </a:p>
        </p:txBody>
      </p:sp>
    </p:spTree>
    <p:extLst>
      <p:ext uri="{BB962C8B-B14F-4D97-AF65-F5344CB8AC3E}">
        <p14:creationId xmlns:p14="http://schemas.microsoft.com/office/powerpoint/2010/main" val="162769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OOP in Java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933056"/>
            <a:ext cx="9144000" cy="1324744"/>
          </a:xfrm>
        </p:spPr>
        <p:txBody>
          <a:bodyPr>
            <a:normAutofit/>
          </a:bodyPr>
          <a:lstStyle/>
          <a:p>
            <a:r>
              <a:rPr lang="en-GB" sz="3600" dirty="0"/>
              <a:t>A language </a:t>
            </a:r>
            <a:r>
              <a:rPr lang="en-GB" sz="3600"/>
              <a:t>with declarations</a:t>
            </a:r>
          </a:p>
        </p:txBody>
      </p:sp>
    </p:spTree>
    <p:extLst>
      <p:ext uri="{BB962C8B-B14F-4D97-AF65-F5344CB8AC3E}">
        <p14:creationId xmlns:p14="http://schemas.microsoft.com/office/powerpoint/2010/main" val="1731155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	Python 		versus		 Java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No declarations</a:t>
            </a:r>
          </a:p>
          <a:p>
            <a:r>
              <a:rPr lang="en-GB" sz="3200" dirty="0"/>
              <a:t>Values are typed</a:t>
            </a:r>
          </a:p>
          <a:p>
            <a:pPr lvl="1"/>
            <a:r>
              <a:rPr lang="en-GB" sz="2800" dirty="0"/>
              <a:t>Variable types are dynamic</a:t>
            </a:r>
          </a:p>
          <a:p>
            <a:r>
              <a:rPr lang="en-GB" sz="3200" dirty="0"/>
              <a:t>Run time type checking</a:t>
            </a:r>
          </a:p>
          <a:p>
            <a:r>
              <a:rPr lang="en-GB" sz="3200" dirty="0"/>
              <a:t>Syntax with indentation</a:t>
            </a:r>
          </a:p>
          <a:p>
            <a:r>
              <a:rPr lang="en-GB" sz="3200" dirty="0"/>
              <a:t>Permissive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3200" dirty="0"/>
              <a:t>Declarations</a:t>
            </a:r>
          </a:p>
          <a:p>
            <a:r>
              <a:rPr lang="en-GB" sz="3200" dirty="0"/>
              <a:t>Static typing of variables</a:t>
            </a:r>
          </a:p>
          <a:p>
            <a:pPr lvl="1"/>
            <a:endParaRPr lang="en-GB" sz="2800" dirty="0"/>
          </a:p>
          <a:p>
            <a:r>
              <a:rPr lang="en-GB" sz="3200" dirty="0"/>
              <a:t>Compile time type checking</a:t>
            </a:r>
          </a:p>
          <a:p>
            <a:r>
              <a:rPr lang="en-GB" sz="3200" dirty="0"/>
              <a:t>Syntax with braces { }</a:t>
            </a:r>
          </a:p>
          <a:p>
            <a:r>
              <a:rPr lang="en-GB" sz="3200" dirty="0"/>
              <a:t>Rigid philosophy</a:t>
            </a:r>
          </a:p>
        </p:txBody>
      </p:sp>
    </p:spTree>
    <p:extLst>
      <p:ext uri="{BB962C8B-B14F-4D97-AF65-F5344CB8AC3E}">
        <p14:creationId xmlns:p14="http://schemas.microsoft.com/office/powerpoint/2010/main" val="229234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5443"/>
          </a:xfrm>
        </p:spPr>
        <p:txBody>
          <a:bodyPr/>
          <a:lstStyle/>
          <a:p>
            <a:r>
              <a:rPr lang="en-GB" dirty="0">
                <a:latin typeface="+mn-lt"/>
              </a:rPr>
              <a:t>Introducing Inheritance</a:t>
            </a:r>
          </a:p>
        </p:txBody>
      </p:sp>
    </p:spTree>
    <p:extLst>
      <p:ext uri="{BB962C8B-B14F-4D97-AF65-F5344CB8AC3E}">
        <p14:creationId xmlns:p14="http://schemas.microsoft.com/office/powerpoint/2010/main" val="256308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Declarations: Java Example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7368" y="1332046"/>
            <a:ext cx="6480720" cy="415498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public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class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Person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{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private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String </a:t>
            </a:r>
            <a:r>
              <a:rPr lang="en-US" sz="2400" dirty="0" err="1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lastName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private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String </a:t>
            </a:r>
            <a:r>
              <a:rPr lang="en-US" sz="2400" dirty="0" err="1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firstName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private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String </a:t>
            </a:r>
            <a:r>
              <a:rPr lang="en-US" sz="24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email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</a:t>
            </a:r>
          </a:p>
          <a:p>
            <a:endParaRPr lang="en-US" sz="240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public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Person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(String f, 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      String l, String e) {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400" dirty="0" err="1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firstName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f ;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400" dirty="0" err="1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lastName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l ;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4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email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e ;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}</a:t>
            </a:r>
          </a:p>
        </p:txBody>
      </p:sp>
      <p:sp>
        <p:nvSpPr>
          <p:cNvPr id="9" name="Rectangle 8"/>
          <p:cNvSpPr/>
          <p:nvPr/>
        </p:nvSpPr>
        <p:spPr>
          <a:xfrm>
            <a:off x="6384032" y="1919729"/>
            <a:ext cx="5688632" cy="489364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public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String </a:t>
            </a:r>
            <a:r>
              <a:rPr lang="en-US" sz="2400" b="1" dirty="0" err="1">
                <a:latin typeface="Courier" charset="0"/>
                <a:ea typeface="Courier" charset="0"/>
                <a:cs typeface="Courier" charset="0"/>
              </a:rPr>
              <a:t>getName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() {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String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2400" dirty="0">
                <a:solidFill>
                  <a:srgbClr val="CE7B00"/>
                </a:solidFill>
                <a:latin typeface="Courier" charset="0"/>
                <a:ea typeface="Courier" charset="0"/>
                <a:cs typeface="Courier" charset="0"/>
              </a:rPr>
              <a:t>""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 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+ </a:t>
            </a:r>
            <a:r>
              <a:rPr lang="en-US" sz="2400" dirty="0" err="1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firstName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   + </a:t>
            </a:r>
            <a:r>
              <a:rPr lang="en-US" sz="2400" dirty="0">
                <a:solidFill>
                  <a:srgbClr val="CE7B00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>
                <a:solidFill>
                  <a:srgbClr val="CE7B00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+ </a:t>
            </a:r>
            <a:r>
              <a:rPr lang="en-US" sz="2400" dirty="0" err="1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lastName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  public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String </a:t>
            </a:r>
            <a:r>
              <a:rPr lang="en-US" sz="2400" b="1" dirty="0" err="1">
                <a:latin typeface="Courier" charset="0"/>
                <a:ea typeface="Courier" charset="0"/>
                <a:cs typeface="Courier" charset="0"/>
              </a:rPr>
              <a:t>fullName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() { 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String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getName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() ;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+ </a:t>
            </a:r>
            <a:r>
              <a:rPr lang="en-US" sz="2400" dirty="0">
                <a:solidFill>
                  <a:srgbClr val="CE7B00"/>
                </a:solidFill>
                <a:latin typeface="Courier" charset="0"/>
                <a:ea typeface="Courier" charset="0"/>
                <a:cs typeface="Courier" charset="0"/>
              </a:rPr>
              <a:t>", email: ”</a:t>
            </a:r>
          </a:p>
          <a:p>
            <a:r>
              <a:rPr lang="en-US" sz="2400" dirty="0">
                <a:solidFill>
                  <a:srgbClr val="CE7B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+ </a:t>
            </a:r>
            <a:r>
              <a:rPr lang="en-US" sz="24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email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} 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} </a:t>
            </a:r>
            <a:endParaRPr lang="en-GB" sz="24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0" name="Line Callout 2 9"/>
          <p:cNvSpPr/>
          <p:nvPr/>
        </p:nvSpPr>
        <p:spPr>
          <a:xfrm>
            <a:off x="7536160" y="476671"/>
            <a:ext cx="4536504" cy="142416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1970"/>
              <a:gd name="adj6" fmla="val -113590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dirty="0">
                <a:solidFill>
                  <a:srgbClr val="000090"/>
                </a:solidFill>
              </a:rPr>
              <a:t>Access modifiers (visibility)</a:t>
            </a:r>
          </a:p>
          <a:p>
            <a:pPr marL="457200" indent="-266700">
              <a:buFont typeface="Arial" charset="0"/>
              <a:buChar char="•"/>
            </a:pPr>
            <a:r>
              <a:rPr lang="en-GB" sz="2800" dirty="0">
                <a:solidFill>
                  <a:srgbClr val="000090"/>
                </a:solidFill>
              </a:rPr>
              <a:t>Private to class</a:t>
            </a:r>
          </a:p>
          <a:p>
            <a:pPr marL="457200" indent="-266700">
              <a:buFont typeface="Arial" charset="0"/>
              <a:buChar char="•"/>
            </a:pPr>
            <a:r>
              <a:rPr lang="en-GB" sz="2800" dirty="0">
                <a:solidFill>
                  <a:srgbClr val="000090"/>
                </a:solidFill>
              </a:rPr>
              <a:t>Public: outside class</a:t>
            </a:r>
          </a:p>
        </p:txBody>
      </p:sp>
      <p:sp>
        <p:nvSpPr>
          <p:cNvPr id="11" name="Line Callout 2 10"/>
          <p:cNvSpPr/>
          <p:nvPr/>
        </p:nvSpPr>
        <p:spPr>
          <a:xfrm>
            <a:off x="775792" y="5715316"/>
            <a:ext cx="2871936" cy="92011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30576"/>
              <a:gd name="adj6" fmla="val 44489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>
                <a:solidFill>
                  <a:srgbClr val="000090"/>
                </a:solidFill>
              </a:rPr>
              <a:t>Constructor </a:t>
            </a:r>
            <a:r>
              <a:rPr lang="en-GB" sz="2800" dirty="0">
                <a:solidFill>
                  <a:srgbClr val="000090"/>
                </a:solidFill>
              </a:rPr>
              <a:t>name is </a:t>
            </a:r>
            <a:r>
              <a:rPr lang="en-GB" sz="2800">
                <a:solidFill>
                  <a:srgbClr val="000090"/>
                </a:solidFill>
              </a:rPr>
              <a:t>class name</a:t>
            </a:r>
            <a:endParaRPr lang="en-GB" sz="2800" dirty="0">
              <a:solidFill>
                <a:srgbClr val="000090"/>
              </a:solidFill>
            </a:endParaRPr>
          </a:p>
        </p:txBody>
      </p:sp>
      <p:sp>
        <p:nvSpPr>
          <p:cNvPr id="12" name="Line Callout 2 11"/>
          <p:cNvSpPr/>
          <p:nvPr/>
        </p:nvSpPr>
        <p:spPr>
          <a:xfrm flipH="1">
            <a:off x="3935760" y="5013176"/>
            <a:ext cx="2359496" cy="155862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2196"/>
              <a:gd name="adj6" fmla="val -74084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dirty="0">
                <a:solidFill>
                  <a:srgbClr val="000090"/>
                </a:solidFill>
              </a:rPr>
              <a:t>No ‘self’ (‘this’ available </a:t>
            </a:r>
            <a:r>
              <a:rPr lang="en-GB" sz="2800">
                <a:solidFill>
                  <a:srgbClr val="000090"/>
                </a:solidFill>
              </a:rPr>
              <a:t>when needed)</a:t>
            </a:r>
            <a:endParaRPr lang="en-GB" sz="2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39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360" y="404664"/>
            <a:ext cx="7056784" cy="600164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public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class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Pupil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extends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Person {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private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Teacher </a:t>
            </a:r>
            <a:r>
              <a:rPr lang="en-US" sz="24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tutor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</a:t>
            </a:r>
          </a:p>
          <a:p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  private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err="1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keyStage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</a:t>
            </a:r>
          </a:p>
          <a:p>
            <a:endParaRPr lang="en-US" sz="2400" dirty="0">
              <a:solidFill>
                <a:srgbClr val="0000E6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  public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Pupil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(String f, String l, 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           String e, </a:t>
            </a:r>
            <a:r>
              <a:rPr lang="en-US" sz="2400" dirty="0" err="1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k) {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super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(f, l, e) ;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400" dirty="0" err="1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keyStage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k ;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4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tutor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endParaRPr lang="en-US" sz="2400" dirty="0">
              <a:solidFill>
                <a:srgbClr val="0000E6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  public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void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b="1" dirty="0" err="1">
                <a:latin typeface="Courier" charset="0"/>
                <a:ea typeface="Courier" charset="0"/>
                <a:cs typeface="Courier" charset="0"/>
              </a:rPr>
              <a:t>setTutor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(Teacher t) { </a:t>
            </a:r>
          </a:p>
          <a:p>
            <a:r>
              <a:rPr lang="en-US" sz="24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    tutor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t ; 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} 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...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}</a:t>
            </a:r>
            <a:endParaRPr lang="en-GB" sz="24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1984" y="3469064"/>
            <a:ext cx="6120680" cy="341632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public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String </a:t>
            </a:r>
            <a:r>
              <a:rPr lang="en-US" sz="2400" b="1" dirty="0" err="1">
                <a:latin typeface="Courier" charset="0"/>
                <a:ea typeface="Courier" charset="0"/>
                <a:cs typeface="Courier" charset="0"/>
              </a:rPr>
              <a:t>fullName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() {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String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2400" dirty="0" err="1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super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.fullName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() ; 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+ </a:t>
            </a:r>
            <a:r>
              <a:rPr lang="en-US" sz="2400" dirty="0">
                <a:solidFill>
                  <a:srgbClr val="CE7B00"/>
                </a:solidFill>
                <a:latin typeface="Courier" charset="0"/>
                <a:ea typeface="Courier" charset="0"/>
                <a:cs typeface="Courier" charset="0"/>
              </a:rPr>
              <a:t>", KS:"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+ </a:t>
            </a:r>
            <a:r>
              <a:rPr lang="en-US" sz="2400" dirty="0" err="1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keyStage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 </a:t>
            </a:r>
          </a:p>
          <a:p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  if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sz="24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tutor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!=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) { 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+ </a:t>
            </a:r>
            <a:r>
              <a:rPr lang="en-US" sz="2400" dirty="0">
                <a:solidFill>
                  <a:srgbClr val="CE7B00"/>
                </a:solidFill>
                <a:latin typeface="Courier" charset="0"/>
                <a:ea typeface="Courier" charset="0"/>
                <a:cs typeface="Courier" charset="0"/>
              </a:rPr>
              <a:t>" with tutor "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   + </a:t>
            </a:r>
            <a:r>
              <a:rPr lang="en-US" sz="2400" dirty="0" err="1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tutor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.getName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() ;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} </a:t>
            </a:r>
          </a:p>
          <a:p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  return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 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8" name="Line Callout 2 7"/>
          <p:cNvSpPr/>
          <p:nvPr/>
        </p:nvSpPr>
        <p:spPr>
          <a:xfrm>
            <a:off x="8192616" y="836712"/>
            <a:ext cx="2151856" cy="584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92"/>
              <a:gd name="adj6" fmla="val -140066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>
                <a:solidFill>
                  <a:srgbClr val="000090"/>
                </a:solidFill>
              </a:rPr>
              <a:t>Inheritance</a:t>
            </a:r>
            <a:endParaRPr lang="en-GB" sz="2800" dirty="0">
              <a:solidFill>
                <a:srgbClr val="000090"/>
              </a:solidFill>
            </a:endParaRPr>
          </a:p>
        </p:txBody>
      </p:sp>
      <p:sp>
        <p:nvSpPr>
          <p:cNvPr id="9" name="Line Callout 2 8"/>
          <p:cNvSpPr/>
          <p:nvPr/>
        </p:nvSpPr>
        <p:spPr>
          <a:xfrm>
            <a:off x="7752184" y="1628800"/>
            <a:ext cx="2448272" cy="9440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7850"/>
              <a:gd name="adj6" fmla="val -159723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dirty="0">
                <a:solidFill>
                  <a:srgbClr val="000090"/>
                </a:solidFill>
              </a:rPr>
              <a:t>Super </a:t>
            </a:r>
            <a:r>
              <a:rPr lang="en-GB" sz="2800">
                <a:solidFill>
                  <a:srgbClr val="000090"/>
                </a:solidFill>
              </a:rPr>
              <a:t>class constructor </a:t>
            </a:r>
            <a:r>
              <a:rPr lang="en-GB" sz="2800" dirty="0">
                <a:solidFill>
                  <a:srgbClr val="000090"/>
                </a:solidFill>
              </a:rPr>
              <a:t>call </a:t>
            </a:r>
          </a:p>
        </p:txBody>
      </p:sp>
      <p:sp>
        <p:nvSpPr>
          <p:cNvPr id="10" name="Line Callout 2 9"/>
          <p:cNvSpPr/>
          <p:nvPr/>
        </p:nvSpPr>
        <p:spPr>
          <a:xfrm>
            <a:off x="7752184" y="2700944"/>
            <a:ext cx="3952056" cy="584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26733"/>
              <a:gd name="adj6" fmla="val 17663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dirty="0">
                <a:solidFill>
                  <a:srgbClr val="000090"/>
                </a:solidFill>
              </a:rPr>
              <a:t>Method from </a:t>
            </a:r>
            <a:r>
              <a:rPr lang="en-GB" sz="2800">
                <a:solidFill>
                  <a:srgbClr val="000090"/>
                </a:solidFill>
              </a:rPr>
              <a:t>super class</a:t>
            </a:r>
            <a:endParaRPr lang="en-GB" sz="2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59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352" y="332656"/>
            <a:ext cx="8928992" cy="6370975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public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class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Teacher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extends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Person { </a:t>
            </a:r>
          </a:p>
          <a:p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   private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String </a:t>
            </a:r>
            <a:r>
              <a:rPr lang="en-US" sz="2400" dirty="0" err="1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jobTitle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 </a:t>
            </a:r>
          </a:p>
          <a:p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   private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String </a:t>
            </a:r>
            <a:r>
              <a:rPr lang="en-US" sz="24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department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 </a:t>
            </a:r>
          </a:p>
          <a:p>
            <a:endParaRPr lang="en-US" sz="2400" dirty="0">
              <a:solidFill>
                <a:srgbClr val="0000E6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   public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Teacher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(String f, String l, String e, </a:t>
            </a:r>
            <a:br>
              <a:rPr lang="en-US" sz="2400" dirty="0">
                <a:latin typeface="Courier" charset="0"/>
                <a:ea typeface="Courier" charset="0"/>
                <a:cs typeface="Courier" charset="0"/>
              </a:rPr>
            </a:b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              String j, String d) {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super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(f, l, e); </a:t>
            </a:r>
          </a:p>
          <a:p>
            <a:r>
              <a:rPr lang="en-US" sz="24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sz="2400" dirty="0" err="1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jobTitle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j ; </a:t>
            </a:r>
          </a:p>
          <a:p>
            <a:r>
              <a:rPr lang="en-US" sz="24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      department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d ;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} </a:t>
            </a:r>
          </a:p>
          <a:p>
            <a:endParaRPr lang="en-US" sz="2400" dirty="0">
              <a:solidFill>
                <a:srgbClr val="0000E6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   public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String </a:t>
            </a:r>
            <a:r>
              <a:rPr lang="en-US" sz="2400" b="1" dirty="0" err="1">
                <a:latin typeface="Courier" charset="0"/>
                <a:ea typeface="Courier" charset="0"/>
                <a:cs typeface="Courier" charset="0"/>
              </a:rPr>
              <a:t>fullName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() { 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  String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2400" dirty="0" err="1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super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.fullName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() ;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+ </a:t>
            </a:r>
            <a:r>
              <a:rPr lang="en-US" sz="2400" dirty="0">
                <a:solidFill>
                  <a:srgbClr val="CE7B00"/>
                </a:solidFill>
                <a:latin typeface="Courier" charset="0"/>
                <a:ea typeface="Courier" charset="0"/>
                <a:cs typeface="Courier" charset="0"/>
              </a:rPr>
              <a:t>", title:"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+ </a:t>
            </a:r>
            <a:r>
              <a:rPr lang="en-US" sz="2400" dirty="0" err="1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jobTitle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 </a:t>
            </a:r>
          </a:p>
          <a:p>
            <a:r>
              <a:rPr lang="en-US" sz="2400" dirty="0">
                <a:solidFill>
                  <a:srgbClr val="0000E6"/>
                </a:solidFill>
                <a:latin typeface="Courier" charset="0"/>
                <a:ea typeface="Courier" charset="0"/>
                <a:cs typeface="Courier" charset="0"/>
              </a:rPr>
              <a:t>      return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fn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; 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} 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}</a:t>
            </a:r>
            <a:endParaRPr lang="en-GB" sz="24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35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do we prevent duplication of code?</a:t>
            </a:r>
          </a:p>
          <a:p>
            <a:r>
              <a:rPr lang="en-GB" dirty="0"/>
              <a:t>Functions</a:t>
            </a:r>
          </a:p>
          <a:p>
            <a:pPr lvl="1"/>
            <a:r>
              <a:rPr lang="en-GB" dirty="0"/>
              <a:t>Name: the code has a name so it can be </a:t>
            </a:r>
            <a:r>
              <a:rPr lang="en-GB" sz="3200" b="1" dirty="0"/>
              <a:t>(re)used</a:t>
            </a:r>
            <a:endParaRPr lang="en-GB" b="1" dirty="0"/>
          </a:p>
          <a:p>
            <a:pPr lvl="1"/>
            <a:r>
              <a:rPr lang="en-GB" dirty="0"/>
              <a:t>Parameters: the code is </a:t>
            </a:r>
            <a:r>
              <a:rPr lang="en-GB" sz="3200" b="1" dirty="0"/>
              <a:t>adapted</a:t>
            </a:r>
            <a:r>
              <a:rPr lang="en-GB" dirty="0"/>
              <a:t> with parameters, so it is reusable in a new context</a:t>
            </a:r>
          </a:p>
          <a:p>
            <a:r>
              <a:rPr lang="en-GB" dirty="0"/>
              <a:t>Classes: what if two classes are similar?</a:t>
            </a:r>
          </a:p>
          <a:p>
            <a:pPr lvl="1"/>
            <a:r>
              <a:rPr lang="en-GB" dirty="0"/>
              <a:t>Some attributes the same</a:t>
            </a:r>
          </a:p>
          <a:p>
            <a:pPr lvl="1"/>
            <a:r>
              <a:rPr lang="en-GB" dirty="0"/>
              <a:t>Some methods similar </a:t>
            </a:r>
          </a:p>
          <a:p>
            <a:r>
              <a:rPr lang="en-GB" dirty="0"/>
              <a:t>Also need to </a:t>
            </a:r>
            <a:r>
              <a:rPr lang="en-GB" sz="3600" b="1" dirty="0"/>
              <a:t>use</a:t>
            </a:r>
            <a:r>
              <a:rPr lang="en-GB" dirty="0"/>
              <a:t> and </a:t>
            </a:r>
            <a:r>
              <a:rPr lang="en-GB" sz="3600" b="1" dirty="0"/>
              <a:t>adapt</a:t>
            </a:r>
            <a:r>
              <a:rPr lang="en-GB" dirty="0"/>
              <a:t> classes</a:t>
            </a:r>
          </a:p>
          <a:p>
            <a:pPr lvl="1"/>
            <a:r>
              <a:rPr lang="en-GB" dirty="0"/>
              <a:t>Use: inheritance</a:t>
            </a:r>
          </a:p>
          <a:p>
            <a:pPr lvl="1"/>
            <a:r>
              <a:rPr lang="en-GB" dirty="0"/>
              <a:t>Adapt: overriding</a:t>
            </a:r>
          </a:p>
        </p:txBody>
      </p:sp>
    </p:spTree>
    <p:extLst>
      <p:ext uri="{BB962C8B-B14F-4D97-AF65-F5344CB8AC3E}">
        <p14:creationId xmlns:p14="http://schemas.microsoft.com/office/powerpoint/2010/main" val="187552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617840" cy="1325563"/>
          </a:xfrm>
        </p:spPr>
        <p:txBody>
          <a:bodyPr/>
          <a:lstStyle/>
          <a:p>
            <a:r>
              <a:rPr lang="en-GB" dirty="0"/>
              <a:t>Class Diagrams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80176" y="476672"/>
            <a:ext cx="2016224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7" name="Rectangle 16"/>
          <p:cNvSpPr/>
          <p:nvPr/>
        </p:nvSpPr>
        <p:spPr>
          <a:xfrm>
            <a:off x="7680176" y="980728"/>
            <a:ext cx="2016224" cy="1296144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8" name="Rectangle 17"/>
          <p:cNvSpPr/>
          <p:nvPr/>
        </p:nvSpPr>
        <p:spPr>
          <a:xfrm>
            <a:off x="7680176" y="2276872"/>
            <a:ext cx="2016224" cy="79208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9" name="Rectangle 18"/>
          <p:cNvSpPr/>
          <p:nvPr/>
        </p:nvSpPr>
        <p:spPr>
          <a:xfrm>
            <a:off x="7680176" y="395952"/>
            <a:ext cx="1192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Person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80176" y="838453"/>
            <a:ext cx="1739829" cy="1969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</a:t>
            </a:r>
            <a:r>
              <a:rPr lang="en-GB" sz="2800" dirty="0" err="1"/>
              <a:t>firstName</a:t>
            </a:r>
            <a:endParaRPr lang="en-GB" sz="2800" dirty="0"/>
          </a:p>
          <a:p>
            <a:r>
              <a:rPr lang="en-GB" sz="2800" dirty="0"/>
              <a:t>-</a:t>
            </a:r>
            <a:r>
              <a:rPr lang="en-GB" sz="2800" dirty="0" err="1"/>
              <a:t>lastName</a:t>
            </a:r>
            <a:endParaRPr lang="en-GB" sz="2800" dirty="0"/>
          </a:p>
          <a:p>
            <a:r>
              <a:rPr lang="en-GB" sz="2800" dirty="0"/>
              <a:t>-email</a:t>
            </a:r>
          </a:p>
          <a:p>
            <a:pPr>
              <a:spcBef>
                <a:spcPts val="1200"/>
              </a:spcBef>
            </a:pPr>
            <a:r>
              <a:rPr lang="en-GB" sz="2800" dirty="0"/>
              <a:t>+</a:t>
            </a:r>
            <a:r>
              <a:rPr lang="en-GB" sz="2800" dirty="0" err="1"/>
              <a:t>fullName</a:t>
            </a:r>
            <a:endParaRPr lang="en-GB" sz="2800" dirty="0"/>
          </a:p>
        </p:txBody>
      </p:sp>
      <p:sp>
        <p:nvSpPr>
          <p:cNvPr id="21" name="Rectangle 20"/>
          <p:cNvSpPr/>
          <p:nvPr/>
        </p:nvSpPr>
        <p:spPr>
          <a:xfrm>
            <a:off x="6528048" y="4373488"/>
            <a:ext cx="2016224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2" name="Rectangle 21"/>
          <p:cNvSpPr/>
          <p:nvPr/>
        </p:nvSpPr>
        <p:spPr>
          <a:xfrm>
            <a:off x="6528048" y="4877544"/>
            <a:ext cx="2016224" cy="92772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4" name="Rectangle 23"/>
          <p:cNvSpPr/>
          <p:nvPr/>
        </p:nvSpPr>
        <p:spPr>
          <a:xfrm>
            <a:off x="6528048" y="4292768"/>
            <a:ext cx="1354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Teacher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28048" y="4735269"/>
            <a:ext cx="204244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-department</a:t>
            </a:r>
          </a:p>
          <a:p>
            <a:r>
              <a:rPr lang="en-GB" sz="2800" dirty="0"/>
              <a:t>-</a:t>
            </a:r>
            <a:r>
              <a:rPr lang="en-GB" sz="2800" dirty="0" err="1"/>
              <a:t>jobTitle</a:t>
            </a:r>
            <a:endParaRPr lang="en-GB" sz="2800" dirty="0"/>
          </a:p>
        </p:txBody>
      </p:sp>
      <p:sp>
        <p:nvSpPr>
          <p:cNvPr id="26" name="Rectangle 25"/>
          <p:cNvSpPr/>
          <p:nvPr/>
        </p:nvSpPr>
        <p:spPr>
          <a:xfrm>
            <a:off x="9552384" y="3861048"/>
            <a:ext cx="2016224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7" name="Rectangle 26"/>
          <p:cNvSpPr/>
          <p:nvPr/>
        </p:nvSpPr>
        <p:spPr>
          <a:xfrm>
            <a:off x="9552384" y="4365104"/>
            <a:ext cx="2016224" cy="63968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8" name="Rectangle 27"/>
          <p:cNvSpPr/>
          <p:nvPr/>
        </p:nvSpPr>
        <p:spPr>
          <a:xfrm>
            <a:off x="9552384" y="3780328"/>
            <a:ext cx="912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Pupil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552384" y="4337556"/>
            <a:ext cx="1603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</a:t>
            </a:r>
            <a:r>
              <a:rPr lang="en-GB" sz="2800" dirty="0" err="1"/>
              <a:t>keyStage</a:t>
            </a:r>
            <a:endParaRPr lang="en-GB" sz="2800" dirty="0"/>
          </a:p>
        </p:txBody>
      </p:sp>
      <p:sp>
        <p:nvSpPr>
          <p:cNvPr id="3" name="Isosceles Triangle 2"/>
          <p:cNvSpPr/>
          <p:nvPr/>
        </p:nvSpPr>
        <p:spPr>
          <a:xfrm rot="5400000">
            <a:off x="7392144" y="2492896"/>
            <a:ext cx="288032" cy="288032"/>
          </a:xfrm>
          <a:prstGeom prst="triangl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/>
          <p:cNvSpPr/>
          <p:nvPr/>
        </p:nvSpPr>
        <p:spPr>
          <a:xfrm rot="16200000">
            <a:off x="9696400" y="2564904"/>
            <a:ext cx="288032" cy="288032"/>
          </a:xfrm>
          <a:prstGeom prst="triangl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6960096" y="2636912"/>
            <a:ext cx="0" cy="1728192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960096" y="2636912"/>
            <a:ext cx="432048" cy="1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984432" y="2708920"/>
            <a:ext cx="720080" cy="1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704512" y="2708920"/>
            <a:ext cx="0" cy="1152128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112224" y="4005064"/>
            <a:ext cx="0" cy="360040"/>
          </a:xfrm>
          <a:prstGeom prst="line">
            <a:avLst/>
          </a:prstGeom>
          <a:ln w="19050" cmpd="sng">
            <a:solidFill>
              <a:srgbClr val="000000"/>
            </a:solidFill>
            <a:headEnd type="arrow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112224" y="4005064"/>
            <a:ext cx="1440160" cy="1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335943" y="3501008"/>
            <a:ext cx="928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tutor</a:t>
            </a:r>
          </a:p>
        </p:txBody>
      </p:sp>
      <p:sp>
        <p:nvSpPr>
          <p:cNvPr id="41" name="Line Callout 2 40"/>
          <p:cNvSpPr/>
          <p:nvPr/>
        </p:nvSpPr>
        <p:spPr>
          <a:xfrm flipH="1">
            <a:off x="911424" y="1628800"/>
            <a:ext cx="3672408" cy="165618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5358"/>
              <a:gd name="adj6" fmla="val -77203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00090"/>
                </a:solidFill>
              </a:rPr>
              <a:t>A person has a first and last name and an email. We know how to get the full name of  person</a:t>
            </a:r>
          </a:p>
        </p:txBody>
      </p:sp>
      <p:sp>
        <p:nvSpPr>
          <p:cNvPr id="42" name="Line Callout 2 41"/>
          <p:cNvSpPr/>
          <p:nvPr/>
        </p:nvSpPr>
        <p:spPr>
          <a:xfrm flipH="1">
            <a:off x="407368" y="3429000"/>
            <a:ext cx="3672408" cy="129614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5974"/>
              <a:gd name="adj6" fmla="val -68005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00090"/>
                </a:solidFill>
              </a:rPr>
              <a:t>A teacher is a kind of person, with a job title and department</a:t>
            </a:r>
          </a:p>
        </p:txBody>
      </p:sp>
      <p:sp>
        <p:nvSpPr>
          <p:cNvPr id="43" name="Line Callout 2 42"/>
          <p:cNvSpPr/>
          <p:nvPr/>
        </p:nvSpPr>
        <p:spPr>
          <a:xfrm flipH="1">
            <a:off x="559768" y="5157192"/>
            <a:ext cx="3672408" cy="129614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9951"/>
              <a:gd name="adj6" fmla="val -143794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00090"/>
                </a:solidFill>
              </a:rPr>
              <a:t>A pupil is a kind of person, at some KS. </a:t>
            </a:r>
            <a:r>
              <a:rPr lang="en-GB" sz="2400" b="1" dirty="0">
                <a:solidFill>
                  <a:srgbClr val="000090"/>
                </a:solidFill>
              </a:rPr>
              <a:t>A pupil has a tutor, who is Teacher</a:t>
            </a:r>
          </a:p>
        </p:txBody>
      </p:sp>
    </p:spTree>
    <p:extLst>
      <p:ext uri="{BB962C8B-B14F-4D97-AF65-F5344CB8AC3E}">
        <p14:creationId xmlns:p14="http://schemas.microsoft.com/office/powerpoint/2010/main" val="191726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5473824" cy="4246934"/>
          </a:xfrm>
        </p:spPr>
        <p:txBody>
          <a:bodyPr>
            <a:normAutofit/>
          </a:bodyPr>
          <a:lstStyle/>
          <a:p>
            <a:r>
              <a:rPr lang="en-GB" dirty="0"/>
              <a:t>Pupil is a subclass (or subtype or child) of Person</a:t>
            </a:r>
          </a:p>
          <a:p>
            <a:r>
              <a:rPr lang="en-GB" dirty="0"/>
              <a:t>Person is the super-class (or super-type or parent) of Pupil</a:t>
            </a:r>
          </a:p>
          <a:p>
            <a:r>
              <a:rPr lang="en-GB" dirty="0"/>
              <a:t>Pupil extends Person</a:t>
            </a:r>
          </a:p>
          <a:p>
            <a:r>
              <a:rPr lang="en-GB" dirty="0"/>
              <a:t>Pupil inherits from Person</a:t>
            </a:r>
          </a:p>
          <a:p>
            <a:r>
              <a:rPr lang="en-GB" dirty="0"/>
              <a:t>Pupil is a specialisation of Person</a:t>
            </a:r>
          </a:p>
          <a:p>
            <a:r>
              <a:rPr lang="en-GB" dirty="0"/>
              <a:t>Pupil is a kind of Person</a:t>
            </a:r>
          </a:p>
        </p:txBody>
      </p:sp>
      <p:sp>
        <p:nvSpPr>
          <p:cNvPr id="4" name="Rectangle 3"/>
          <p:cNvSpPr/>
          <p:nvPr/>
        </p:nvSpPr>
        <p:spPr>
          <a:xfrm>
            <a:off x="7680176" y="1340768"/>
            <a:ext cx="2016224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" name="Rectangle 4"/>
          <p:cNvSpPr/>
          <p:nvPr/>
        </p:nvSpPr>
        <p:spPr>
          <a:xfrm>
            <a:off x="7680176" y="1844824"/>
            <a:ext cx="2016224" cy="43204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" name="Rectangle 5"/>
          <p:cNvSpPr/>
          <p:nvPr/>
        </p:nvSpPr>
        <p:spPr>
          <a:xfrm>
            <a:off x="7680176" y="2276872"/>
            <a:ext cx="2016224" cy="43204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" name="Rectangle 6"/>
          <p:cNvSpPr/>
          <p:nvPr/>
        </p:nvSpPr>
        <p:spPr>
          <a:xfrm>
            <a:off x="7680176" y="1260048"/>
            <a:ext cx="1192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Person</a:t>
            </a:r>
          </a:p>
        </p:txBody>
      </p:sp>
      <p:sp>
        <p:nvSpPr>
          <p:cNvPr id="9" name="Rectangle 8"/>
          <p:cNvSpPr/>
          <p:nvPr/>
        </p:nvSpPr>
        <p:spPr>
          <a:xfrm>
            <a:off x="7680176" y="4149080"/>
            <a:ext cx="2016224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0" name="Rectangle 9"/>
          <p:cNvSpPr/>
          <p:nvPr/>
        </p:nvSpPr>
        <p:spPr>
          <a:xfrm>
            <a:off x="7680176" y="4653136"/>
            <a:ext cx="2016224" cy="43204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1" name="Rectangle 10"/>
          <p:cNvSpPr/>
          <p:nvPr/>
        </p:nvSpPr>
        <p:spPr>
          <a:xfrm>
            <a:off x="7680176" y="4068360"/>
            <a:ext cx="912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Pupil</a:t>
            </a:r>
          </a:p>
        </p:txBody>
      </p:sp>
      <p:sp>
        <p:nvSpPr>
          <p:cNvPr id="14" name="Isosceles Triangle 29"/>
          <p:cNvSpPr/>
          <p:nvPr/>
        </p:nvSpPr>
        <p:spPr>
          <a:xfrm>
            <a:off x="8544272" y="2708920"/>
            <a:ext cx="288032" cy="288032"/>
          </a:xfrm>
          <a:prstGeom prst="triangl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8688288" y="2996952"/>
            <a:ext cx="0" cy="1152128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60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Quiz</a:t>
            </a:r>
            <a:r>
              <a:rPr lang="en-GB" dirty="0"/>
              <a:t>: Class Diagrams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3392" y="1825625"/>
            <a:ext cx="5396408" cy="4351338"/>
          </a:xfrm>
        </p:spPr>
        <p:txBody>
          <a:bodyPr/>
          <a:lstStyle/>
          <a:p>
            <a:r>
              <a:rPr lang="en-GB" i="1" dirty="0"/>
              <a:t>Does a teacher have a job title?</a:t>
            </a:r>
          </a:p>
          <a:p>
            <a:r>
              <a:rPr lang="en-GB" i="1" dirty="0"/>
              <a:t>Do all people have a department?</a:t>
            </a:r>
          </a:p>
          <a:p>
            <a:r>
              <a:rPr lang="en-GB" i="1" dirty="0"/>
              <a:t>Does a pupil have an email?</a:t>
            </a:r>
          </a:p>
          <a:p>
            <a:r>
              <a:rPr lang="en-GB" i="1" dirty="0"/>
              <a:t>Does a pupil have a department?</a:t>
            </a:r>
          </a:p>
          <a:p>
            <a:r>
              <a:rPr lang="en-GB" i="1" dirty="0"/>
              <a:t>Can a pupil be a tutor?</a:t>
            </a:r>
          </a:p>
          <a:p>
            <a:r>
              <a:rPr lang="en-GB" i="1" dirty="0"/>
              <a:t>Give an example of inheritance</a:t>
            </a:r>
          </a:p>
          <a:p>
            <a:r>
              <a:rPr lang="en-GB" i="1" dirty="0"/>
              <a:t>Give an example of association</a:t>
            </a:r>
          </a:p>
          <a:p>
            <a:endParaRPr lang="en-GB" i="1" dirty="0"/>
          </a:p>
        </p:txBody>
      </p:sp>
      <p:sp>
        <p:nvSpPr>
          <p:cNvPr id="14" name="Rectangle 13"/>
          <p:cNvSpPr/>
          <p:nvPr/>
        </p:nvSpPr>
        <p:spPr>
          <a:xfrm>
            <a:off x="7680176" y="476672"/>
            <a:ext cx="2016224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7" name="Rectangle 16"/>
          <p:cNvSpPr/>
          <p:nvPr/>
        </p:nvSpPr>
        <p:spPr>
          <a:xfrm>
            <a:off x="7680176" y="980728"/>
            <a:ext cx="2016224" cy="1296144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8" name="Rectangle 17"/>
          <p:cNvSpPr/>
          <p:nvPr/>
        </p:nvSpPr>
        <p:spPr>
          <a:xfrm>
            <a:off x="7680176" y="2276872"/>
            <a:ext cx="2016224" cy="79208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9" name="Rectangle 18"/>
          <p:cNvSpPr/>
          <p:nvPr/>
        </p:nvSpPr>
        <p:spPr>
          <a:xfrm>
            <a:off x="7680176" y="395952"/>
            <a:ext cx="1192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Person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80176" y="838453"/>
            <a:ext cx="1739829" cy="1969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</a:t>
            </a:r>
            <a:r>
              <a:rPr lang="en-GB" sz="2800" dirty="0" err="1"/>
              <a:t>firstName</a:t>
            </a:r>
            <a:endParaRPr lang="en-GB" sz="2800" dirty="0"/>
          </a:p>
          <a:p>
            <a:r>
              <a:rPr lang="en-GB" sz="2800" dirty="0"/>
              <a:t>-</a:t>
            </a:r>
            <a:r>
              <a:rPr lang="en-GB" sz="2800" dirty="0" err="1"/>
              <a:t>lastName</a:t>
            </a:r>
            <a:endParaRPr lang="en-GB" sz="2800" dirty="0"/>
          </a:p>
          <a:p>
            <a:r>
              <a:rPr lang="en-GB" sz="2800" dirty="0"/>
              <a:t>-email</a:t>
            </a:r>
          </a:p>
          <a:p>
            <a:pPr>
              <a:spcBef>
                <a:spcPts val="1200"/>
              </a:spcBef>
            </a:pPr>
            <a:r>
              <a:rPr lang="en-GB" sz="2800" dirty="0"/>
              <a:t>+</a:t>
            </a:r>
            <a:r>
              <a:rPr lang="en-GB" sz="2800" dirty="0" err="1"/>
              <a:t>fullName</a:t>
            </a:r>
            <a:endParaRPr lang="en-GB" sz="2800" dirty="0"/>
          </a:p>
        </p:txBody>
      </p:sp>
      <p:sp>
        <p:nvSpPr>
          <p:cNvPr id="21" name="Rectangle 20"/>
          <p:cNvSpPr/>
          <p:nvPr/>
        </p:nvSpPr>
        <p:spPr>
          <a:xfrm>
            <a:off x="6528048" y="4373488"/>
            <a:ext cx="2016224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2" name="Rectangle 21"/>
          <p:cNvSpPr/>
          <p:nvPr/>
        </p:nvSpPr>
        <p:spPr>
          <a:xfrm>
            <a:off x="6528048" y="4877544"/>
            <a:ext cx="2016224" cy="92772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4" name="Rectangle 23"/>
          <p:cNvSpPr/>
          <p:nvPr/>
        </p:nvSpPr>
        <p:spPr>
          <a:xfrm>
            <a:off x="6528048" y="4292768"/>
            <a:ext cx="1354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Teacher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28048" y="4735269"/>
            <a:ext cx="204244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-department</a:t>
            </a:r>
          </a:p>
          <a:p>
            <a:r>
              <a:rPr lang="en-GB" sz="2800" dirty="0"/>
              <a:t>-</a:t>
            </a:r>
            <a:r>
              <a:rPr lang="en-GB" sz="2800" dirty="0" err="1"/>
              <a:t>jobTitle</a:t>
            </a:r>
            <a:endParaRPr lang="en-GB" sz="2800" dirty="0"/>
          </a:p>
        </p:txBody>
      </p:sp>
      <p:sp>
        <p:nvSpPr>
          <p:cNvPr id="26" name="Rectangle 25"/>
          <p:cNvSpPr/>
          <p:nvPr/>
        </p:nvSpPr>
        <p:spPr>
          <a:xfrm>
            <a:off x="9552384" y="3861048"/>
            <a:ext cx="2016224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7" name="Rectangle 26"/>
          <p:cNvSpPr/>
          <p:nvPr/>
        </p:nvSpPr>
        <p:spPr>
          <a:xfrm>
            <a:off x="9552384" y="4365104"/>
            <a:ext cx="2016224" cy="63968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8" name="Rectangle 27"/>
          <p:cNvSpPr/>
          <p:nvPr/>
        </p:nvSpPr>
        <p:spPr>
          <a:xfrm>
            <a:off x="9552384" y="3780328"/>
            <a:ext cx="912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Pupil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552384" y="4337556"/>
            <a:ext cx="1603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</a:t>
            </a:r>
            <a:r>
              <a:rPr lang="en-GB" sz="2800" dirty="0" err="1"/>
              <a:t>keyStage</a:t>
            </a:r>
            <a:endParaRPr lang="en-GB" sz="2800" dirty="0"/>
          </a:p>
        </p:txBody>
      </p:sp>
      <p:sp>
        <p:nvSpPr>
          <p:cNvPr id="3" name="Isosceles Triangle 2"/>
          <p:cNvSpPr/>
          <p:nvPr/>
        </p:nvSpPr>
        <p:spPr>
          <a:xfrm rot="5400000">
            <a:off x="7392144" y="2492896"/>
            <a:ext cx="288032" cy="288032"/>
          </a:xfrm>
          <a:prstGeom prst="triangl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/>
          <p:cNvSpPr/>
          <p:nvPr/>
        </p:nvSpPr>
        <p:spPr>
          <a:xfrm rot="16200000">
            <a:off x="9696400" y="2564904"/>
            <a:ext cx="288032" cy="288032"/>
          </a:xfrm>
          <a:prstGeom prst="triangl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6960096" y="2636912"/>
            <a:ext cx="0" cy="1728192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960096" y="2636912"/>
            <a:ext cx="432048" cy="1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984432" y="2708920"/>
            <a:ext cx="720080" cy="1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704512" y="2708920"/>
            <a:ext cx="0" cy="1152128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112224" y="4005064"/>
            <a:ext cx="0" cy="360040"/>
          </a:xfrm>
          <a:prstGeom prst="line">
            <a:avLst/>
          </a:prstGeom>
          <a:ln w="19050" cmpd="sng">
            <a:solidFill>
              <a:srgbClr val="000000"/>
            </a:solidFill>
            <a:headEnd type="arrow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112224" y="4005064"/>
            <a:ext cx="1440160" cy="1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335943" y="3501008"/>
            <a:ext cx="928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tutor</a:t>
            </a:r>
          </a:p>
        </p:txBody>
      </p:sp>
    </p:spTree>
    <p:extLst>
      <p:ext uri="{BB962C8B-B14F-4D97-AF65-F5344CB8AC3E}">
        <p14:creationId xmlns:p14="http://schemas.microsoft.com/office/powerpoint/2010/main" val="518984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 Declaration</a:t>
            </a:r>
            <a:endParaRPr lang="en-GB" b="1" dirty="0"/>
          </a:p>
        </p:txBody>
      </p:sp>
      <p:sp>
        <p:nvSpPr>
          <p:cNvPr id="14" name="Rectangle 13"/>
          <p:cNvSpPr/>
          <p:nvPr/>
        </p:nvSpPr>
        <p:spPr>
          <a:xfrm>
            <a:off x="7680176" y="476672"/>
            <a:ext cx="2016224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7" name="Rectangle 16"/>
          <p:cNvSpPr/>
          <p:nvPr/>
        </p:nvSpPr>
        <p:spPr>
          <a:xfrm>
            <a:off x="7680176" y="980728"/>
            <a:ext cx="2016224" cy="1296144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8" name="Rectangle 17"/>
          <p:cNvSpPr/>
          <p:nvPr/>
        </p:nvSpPr>
        <p:spPr>
          <a:xfrm>
            <a:off x="7680176" y="2276872"/>
            <a:ext cx="2016224" cy="79208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9" name="Rectangle 18"/>
          <p:cNvSpPr/>
          <p:nvPr/>
        </p:nvSpPr>
        <p:spPr>
          <a:xfrm>
            <a:off x="7680176" y="395952"/>
            <a:ext cx="1192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Person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80176" y="838453"/>
            <a:ext cx="1739829" cy="1969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</a:t>
            </a:r>
            <a:r>
              <a:rPr lang="en-GB" sz="2800" dirty="0" err="1"/>
              <a:t>firstName</a:t>
            </a:r>
            <a:endParaRPr lang="en-GB" sz="2800" dirty="0"/>
          </a:p>
          <a:p>
            <a:r>
              <a:rPr lang="en-GB" sz="2800" dirty="0"/>
              <a:t>-</a:t>
            </a:r>
            <a:r>
              <a:rPr lang="en-GB" sz="2800" dirty="0" err="1"/>
              <a:t>lastName</a:t>
            </a:r>
            <a:endParaRPr lang="en-GB" sz="2800" dirty="0"/>
          </a:p>
          <a:p>
            <a:r>
              <a:rPr lang="en-GB" sz="2800" dirty="0"/>
              <a:t>-email</a:t>
            </a:r>
          </a:p>
          <a:p>
            <a:pPr>
              <a:spcBef>
                <a:spcPts val="1200"/>
              </a:spcBef>
            </a:pPr>
            <a:r>
              <a:rPr lang="en-GB" sz="2800" dirty="0"/>
              <a:t>+</a:t>
            </a:r>
            <a:r>
              <a:rPr lang="en-GB" sz="2800" dirty="0" err="1"/>
              <a:t>fullName</a:t>
            </a:r>
            <a:endParaRPr lang="en-GB" sz="2800" dirty="0"/>
          </a:p>
        </p:txBody>
      </p:sp>
      <p:sp>
        <p:nvSpPr>
          <p:cNvPr id="21" name="Rectangle 20"/>
          <p:cNvSpPr/>
          <p:nvPr/>
        </p:nvSpPr>
        <p:spPr>
          <a:xfrm>
            <a:off x="6528048" y="4373488"/>
            <a:ext cx="2016224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2" name="Rectangle 21"/>
          <p:cNvSpPr/>
          <p:nvPr/>
        </p:nvSpPr>
        <p:spPr>
          <a:xfrm>
            <a:off x="6528048" y="4877544"/>
            <a:ext cx="2016224" cy="92772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4" name="Rectangle 23"/>
          <p:cNvSpPr/>
          <p:nvPr/>
        </p:nvSpPr>
        <p:spPr>
          <a:xfrm>
            <a:off x="6528048" y="4292768"/>
            <a:ext cx="1354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Teacher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28048" y="4735269"/>
            <a:ext cx="204244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-department</a:t>
            </a:r>
          </a:p>
          <a:p>
            <a:r>
              <a:rPr lang="en-GB" sz="2800" dirty="0"/>
              <a:t>-</a:t>
            </a:r>
            <a:r>
              <a:rPr lang="en-GB" sz="2800" dirty="0" err="1"/>
              <a:t>jobTitle</a:t>
            </a:r>
            <a:endParaRPr lang="en-GB" sz="2800" dirty="0"/>
          </a:p>
        </p:txBody>
      </p:sp>
      <p:sp>
        <p:nvSpPr>
          <p:cNvPr id="26" name="Rectangle 25"/>
          <p:cNvSpPr/>
          <p:nvPr/>
        </p:nvSpPr>
        <p:spPr>
          <a:xfrm>
            <a:off x="9552384" y="3861048"/>
            <a:ext cx="2016224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7" name="Rectangle 26"/>
          <p:cNvSpPr/>
          <p:nvPr/>
        </p:nvSpPr>
        <p:spPr>
          <a:xfrm>
            <a:off x="9552384" y="4365104"/>
            <a:ext cx="2016224" cy="63968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8" name="Rectangle 27"/>
          <p:cNvSpPr/>
          <p:nvPr/>
        </p:nvSpPr>
        <p:spPr>
          <a:xfrm>
            <a:off x="9552384" y="3780328"/>
            <a:ext cx="912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Pupil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552384" y="4337556"/>
            <a:ext cx="1603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</a:t>
            </a:r>
            <a:r>
              <a:rPr lang="en-GB" sz="2800" dirty="0" err="1"/>
              <a:t>keyStage</a:t>
            </a:r>
            <a:endParaRPr lang="en-GB" sz="2800" dirty="0"/>
          </a:p>
        </p:txBody>
      </p:sp>
      <p:sp>
        <p:nvSpPr>
          <p:cNvPr id="3" name="Isosceles Triangle 2"/>
          <p:cNvSpPr/>
          <p:nvPr/>
        </p:nvSpPr>
        <p:spPr>
          <a:xfrm rot="5400000">
            <a:off x="7392144" y="2492896"/>
            <a:ext cx="288032" cy="288032"/>
          </a:xfrm>
          <a:prstGeom prst="triangl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/>
          <p:cNvSpPr/>
          <p:nvPr/>
        </p:nvSpPr>
        <p:spPr>
          <a:xfrm rot="16200000">
            <a:off x="9696400" y="2564904"/>
            <a:ext cx="288032" cy="288032"/>
          </a:xfrm>
          <a:prstGeom prst="triangl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6960096" y="2636912"/>
            <a:ext cx="0" cy="1728192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960096" y="2636912"/>
            <a:ext cx="432048" cy="1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984432" y="2708920"/>
            <a:ext cx="720080" cy="1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704512" y="2708920"/>
            <a:ext cx="0" cy="1152128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112224" y="4005064"/>
            <a:ext cx="0" cy="360040"/>
          </a:xfrm>
          <a:prstGeom prst="line">
            <a:avLst/>
          </a:prstGeom>
          <a:ln w="19050" cmpd="sng">
            <a:solidFill>
              <a:srgbClr val="000000"/>
            </a:solidFill>
            <a:headEnd type="arrow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112224" y="4005064"/>
            <a:ext cx="1440160" cy="1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335943" y="3501008"/>
            <a:ext cx="928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tutor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3392" y="2060848"/>
            <a:ext cx="5540850" cy="4524315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ourier New"/>
                <a:cs typeface="Courier New"/>
              </a:rPr>
              <a:t>class Person:</a:t>
            </a:r>
          </a:p>
          <a:p>
            <a:r>
              <a:rPr lang="en-GB" sz="2400" dirty="0">
                <a:latin typeface="Courier New"/>
                <a:cs typeface="Courier New"/>
              </a:rPr>
              <a:t>  </a:t>
            </a:r>
            <a:r>
              <a:rPr lang="en-GB" sz="2400" dirty="0" err="1">
                <a:latin typeface="Courier New"/>
                <a:cs typeface="Courier New"/>
              </a:rPr>
              <a:t>def</a:t>
            </a:r>
            <a:r>
              <a:rPr lang="en-GB" sz="2400" dirty="0">
                <a:latin typeface="Courier New"/>
                <a:cs typeface="Courier New"/>
              </a:rPr>
              <a:t> __</a:t>
            </a:r>
            <a:r>
              <a:rPr lang="en-GB" sz="2400" dirty="0" err="1">
                <a:latin typeface="Courier New"/>
                <a:cs typeface="Courier New"/>
              </a:rPr>
              <a:t>init</a:t>
            </a:r>
            <a:r>
              <a:rPr lang="en-GB" sz="2400" dirty="0">
                <a:latin typeface="Courier New"/>
                <a:cs typeface="Courier New"/>
              </a:rPr>
              <a:t>__(</a:t>
            </a:r>
            <a:r>
              <a:rPr lang="en-GB" sz="2400" dirty="0" err="1">
                <a:latin typeface="Courier New"/>
                <a:cs typeface="Courier New"/>
              </a:rPr>
              <a:t>self,f,l,e</a:t>
            </a:r>
            <a:r>
              <a:rPr lang="en-GB" sz="2400" dirty="0">
                <a:latin typeface="Courier New"/>
                <a:cs typeface="Courier New"/>
              </a:rPr>
              <a:t>):</a:t>
            </a:r>
          </a:p>
          <a:p>
            <a:r>
              <a:rPr lang="en-GB" sz="2400" dirty="0">
                <a:latin typeface="Courier New"/>
                <a:cs typeface="Courier New"/>
              </a:rPr>
              <a:t>    </a:t>
            </a:r>
            <a:r>
              <a:rPr lang="en-GB" sz="2400" dirty="0" err="1">
                <a:latin typeface="Courier New"/>
                <a:cs typeface="Courier New"/>
              </a:rPr>
              <a:t>self.firstName</a:t>
            </a:r>
            <a:r>
              <a:rPr lang="en-GB" sz="2400" dirty="0">
                <a:latin typeface="Courier New"/>
                <a:cs typeface="Courier New"/>
              </a:rPr>
              <a:t> = f</a:t>
            </a:r>
          </a:p>
          <a:p>
            <a:r>
              <a:rPr lang="en-GB" sz="2400" dirty="0">
                <a:latin typeface="Courier New"/>
                <a:cs typeface="Courier New"/>
              </a:rPr>
              <a:t>    </a:t>
            </a:r>
            <a:r>
              <a:rPr lang="en-GB" sz="2400" dirty="0" err="1">
                <a:latin typeface="Courier New"/>
                <a:cs typeface="Courier New"/>
              </a:rPr>
              <a:t>self.lastName</a:t>
            </a:r>
            <a:r>
              <a:rPr lang="en-GB" sz="2400" dirty="0">
                <a:latin typeface="Courier New"/>
                <a:cs typeface="Courier New"/>
              </a:rPr>
              <a:t> = l</a:t>
            </a:r>
          </a:p>
          <a:p>
            <a:r>
              <a:rPr lang="en-GB" sz="2400" dirty="0">
                <a:latin typeface="Courier New"/>
                <a:cs typeface="Courier New"/>
              </a:rPr>
              <a:t>    </a:t>
            </a:r>
            <a:r>
              <a:rPr lang="en-GB" sz="2400" dirty="0" err="1">
                <a:latin typeface="Courier New"/>
                <a:cs typeface="Courier New"/>
              </a:rPr>
              <a:t>self.email</a:t>
            </a:r>
            <a:r>
              <a:rPr lang="en-GB" sz="2400" dirty="0">
                <a:latin typeface="Courier New"/>
                <a:cs typeface="Courier New"/>
              </a:rPr>
              <a:t> = e </a:t>
            </a:r>
          </a:p>
          <a:p>
            <a:endParaRPr lang="en-GB" sz="2400" dirty="0">
              <a:latin typeface="Courier New"/>
              <a:cs typeface="Courier New"/>
            </a:endParaRPr>
          </a:p>
          <a:p>
            <a:r>
              <a:rPr lang="en-GB" sz="2400" dirty="0">
                <a:latin typeface="Courier New"/>
                <a:cs typeface="Courier New"/>
              </a:rPr>
              <a:t>  </a:t>
            </a:r>
            <a:r>
              <a:rPr lang="en-GB" sz="2400" dirty="0" err="1">
                <a:latin typeface="Courier New"/>
                <a:cs typeface="Courier New"/>
              </a:rPr>
              <a:t>def</a:t>
            </a:r>
            <a:r>
              <a:rPr lang="en-GB" sz="2400" dirty="0">
                <a:latin typeface="Courier New"/>
                <a:cs typeface="Courier New"/>
              </a:rPr>
              <a:t> </a:t>
            </a:r>
            <a:r>
              <a:rPr lang="en-GB" sz="2400" dirty="0" err="1">
                <a:latin typeface="Courier New"/>
                <a:cs typeface="Courier New"/>
              </a:rPr>
              <a:t>fullName</a:t>
            </a:r>
            <a:r>
              <a:rPr lang="en-GB" sz="2400" dirty="0">
                <a:latin typeface="Courier New"/>
                <a:cs typeface="Courier New"/>
              </a:rPr>
              <a:t>(self):</a:t>
            </a:r>
          </a:p>
          <a:p>
            <a:r>
              <a:rPr lang="en-GB" sz="2400" dirty="0">
                <a:latin typeface="Courier New"/>
                <a:cs typeface="Courier New"/>
              </a:rPr>
              <a:t>    </a:t>
            </a:r>
            <a:r>
              <a:rPr lang="en-GB" sz="2400" dirty="0" err="1">
                <a:latin typeface="Courier New"/>
                <a:cs typeface="Courier New"/>
              </a:rPr>
              <a:t>fn</a:t>
            </a:r>
            <a:r>
              <a:rPr lang="en-GB" sz="2400" dirty="0">
                <a:latin typeface="Courier New"/>
                <a:cs typeface="Courier New"/>
              </a:rPr>
              <a:t> = </a:t>
            </a:r>
            <a:r>
              <a:rPr lang="en-GB" sz="2400" dirty="0" err="1">
                <a:latin typeface="Courier New"/>
                <a:cs typeface="Courier New"/>
              </a:rPr>
              <a:t>self.firstName</a:t>
            </a:r>
            <a:r>
              <a:rPr lang="en-GB" sz="2400" dirty="0">
                <a:latin typeface="Courier New"/>
                <a:cs typeface="Courier New"/>
              </a:rPr>
              <a:t> + " "</a:t>
            </a:r>
          </a:p>
          <a:p>
            <a:r>
              <a:rPr lang="en-GB" sz="2400" dirty="0">
                <a:latin typeface="Courier New"/>
                <a:cs typeface="Courier New"/>
              </a:rPr>
              <a:t>    </a:t>
            </a:r>
            <a:r>
              <a:rPr lang="en-GB" sz="2400" dirty="0" err="1">
                <a:latin typeface="Courier New"/>
                <a:cs typeface="Courier New"/>
              </a:rPr>
              <a:t>fn</a:t>
            </a:r>
            <a:r>
              <a:rPr lang="en-GB" sz="2400" dirty="0">
                <a:latin typeface="Courier New"/>
                <a:cs typeface="Courier New"/>
              </a:rPr>
              <a:t> += </a:t>
            </a:r>
            <a:r>
              <a:rPr lang="en-GB" sz="2400" dirty="0" err="1">
                <a:latin typeface="Courier New"/>
                <a:cs typeface="Courier New"/>
              </a:rPr>
              <a:t>self.lastName</a:t>
            </a:r>
            <a:r>
              <a:rPr lang="en-GB" sz="2400" dirty="0">
                <a:latin typeface="Courier New"/>
                <a:cs typeface="Courier New"/>
              </a:rPr>
              <a:t> </a:t>
            </a:r>
          </a:p>
          <a:p>
            <a:r>
              <a:rPr lang="en-GB" sz="2400" dirty="0">
                <a:latin typeface="Courier New"/>
                <a:cs typeface="Courier New"/>
              </a:rPr>
              <a:t>    </a:t>
            </a:r>
            <a:r>
              <a:rPr lang="en-GB" sz="2400" dirty="0" err="1">
                <a:latin typeface="Courier New"/>
                <a:cs typeface="Courier New"/>
              </a:rPr>
              <a:t>fn</a:t>
            </a:r>
            <a:r>
              <a:rPr lang="en-GB" sz="2400" dirty="0">
                <a:latin typeface="Courier New"/>
                <a:cs typeface="Courier New"/>
              </a:rPr>
              <a:t> += ", email: "</a:t>
            </a:r>
          </a:p>
          <a:p>
            <a:r>
              <a:rPr lang="en-GB" sz="2400" dirty="0">
                <a:latin typeface="Courier New"/>
                <a:cs typeface="Courier New"/>
              </a:rPr>
              <a:t>    </a:t>
            </a:r>
            <a:r>
              <a:rPr lang="en-GB" sz="2400" dirty="0" err="1">
                <a:latin typeface="Courier New"/>
                <a:cs typeface="Courier New"/>
              </a:rPr>
              <a:t>fn</a:t>
            </a:r>
            <a:r>
              <a:rPr lang="en-GB" sz="2400" dirty="0">
                <a:latin typeface="Courier New"/>
                <a:cs typeface="Courier New"/>
              </a:rPr>
              <a:t> += </a:t>
            </a:r>
            <a:r>
              <a:rPr lang="en-GB" sz="2400" dirty="0" err="1">
                <a:latin typeface="Courier New"/>
                <a:cs typeface="Courier New"/>
              </a:rPr>
              <a:t>self.email</a:t>
            </a:r>
            <a:endParaRPr lang="en-GB" sz="2400" dirty="0">
              <a:latin typeface="Courier New"/>
              <a:cs typeface="Courier New"/>
            </a:endParaRPr>
          </a:p>
          <a:p>
            <a:r>
              <a:rPr lang="en-GB" sz="2400" dirty="0">
                <a:latin typeface="Courier New"/>
                <a:cs typeface="Courier New"/>
              </a:rPr>
              <a:t>    return </a:t>
            </a:r>
            <a:r>
              <a:rPr lang="en-GB" sz="2400" dirty="0" err="1">
                <a:latin typeface="Courier New"/>
                <a:cs typeface="Courier New"/>
              </a:rPr>
              <a:t>fn</a:t>
            </a:r>
            <a:endParaRPr lang="en-GB" sz="2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4135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 Class Declaration</a:t>
            </a:r>
            <a:endParaRPr lang="en-GB" b="1" dirty="0"/>
          </a:p>
        </p:txBody>
      </p:sp>
      <p:sp>
        <p:nvSpPr>
          <p:cNvPr id="14" name="Rectangle 13"/>
          <p:cNvSpPr/>
          <p:nvPr/>
        </p:nvSpPr>
        <p:spPr>
          <a:xfrm>
            <a:off x="7680176" y="476672"/>
            <a:ext cx="2016224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7" name="Rectangle 16"/>
          <p:cNvSpPr/>
          <p:nvPr/>
        </p:nvSpPr>
        <p:spPr>
          <a:xfrm>
            <a:off x="7680176" y="980728"/>
            <a:ext cx="2016224" cy="1296144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8" name="Rectangle 17"/>
          <p:cNvSpPr/>
          <p:nvPr/>
        </p:nvSpPr>
        <p:spPr>
          <a:xfrm>
            <a:off x="7680176" y="2276872"/>
            <a:ext cx="2016224" cy="79208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9" name="Rectangle 18"/>
          <p:cNvSpPr/>
          <p:nvPr/>
        </p:nvSpPr>
        <p:spPr>
          <a:xfrm>
            <a:off x="7680176" y="395952"/>
            <a:ext cx="1192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Person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80176" y="838453"/>
            <a:ext cx="1739829" cy="1969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</a:t>
            </a:r>
            <a:r>
              <a:rPr lang="en-GB" sz="2800" dirty="0" err="1"/>
              <a:t>firstName</a:t>
            </a:r>
            <a:endParaRPr lang="en-GB" sz="2800" dirty="0"/>
          </a:p>
          <a:p>
            <a:r>
              <a:rPr lang="en-GB" sz="2800" dirty="0"/>
              <a:t>-</a:t>
            </a:r>
            <a:r>
              <a:rPr lang="en-GB" sz="2800" dirty="0" err="1"/>
              <a:t>lastName</a:t>
            </a:r>
            <a:endParaRPr lang="en-GB" sz="2800" dirty="0"/>
          </a:p>
          <a:p>
            <a:r>
              <a:rPr lang="en-GB" sz="2800" dirty="0"/>
              <a:t>-email</a:t>
            </a:r>
          </a:p>
          <a:p>
            <a:pPr>
              <a:spcBef>
                <a:spcPts val="1200"/>
              </a:spcBef>
            </a:pPr>
            <a:r>
              <a:rPr lang="en-GB" sz="2800" dirty="0"/>
              <a:t>+</a:t>
            </a:r>
            <a:r>
              <a:rPr lang="en-GB" sz="2800" dirty="0" err="1"/>
              <a:t>fullName</a:t>
            </a:r>
            <a:endParaRPr lang="en-GB" sz="2800" dirty="0"/>
          </a:p>
        </p:txBody>
      </p:sp>
      <p:sp>
        <p:nvSpPr>
          <p:cNvPr id="21" name="Rectangle 20"/>
          <p:cNvSpPr/>
          <p:nvPr/>
        </p:nvSpPr>
        <p:spPr>
          <a:xfrm>
            <a:off x="6528048" y="4373488"/>
            <a:ext cx="2016224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2" name="Rectangle 21"/>
          <p:cNvSpPr/>
          <p:nvPr/>
        </p:nvSpPr>
        <p:spPr>
          <a:xfrm>
            <a:off x="6528048" y="4877544"/>
            <a:ext cx="2016224" cy="92772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4" name="Rectangle 23"/>
          <p:cNvSpPr/>
          <p:nvPr/>
        </p:nvSpPr>
        <p:spPr>
          <a:xfrm>
            <a:off x="6528048" y="4292768"/>
            <a:ext cx="1354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Teacher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28048" y="4735269"/>
            <a:ext cx="204244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-department</a:t>
            </a:r>
          </a:p>
          <a:p>
            <a:r>
              <a:rPr lang="en-GB" sz="2800" dirty="0"/>
              <a:t>-</a:t>
            </a:r>
            <a:r>
              <a:rPr lang="en-GB" sz="2800" dirty="0" err="1"/>
              <a:t>jobTitle</a:t>
            </a:r>
            <a:endParaRPr lang="en-GB" sz="2800" dirty="0"/>
          </a:p>
        </p:txBody>
      </p:sp>
      <p:sp>
        <p:nvSpPr>
          <p:cNvPr id="26" name="Rectangle 25"/>
          <p:cNvSpPr/>
          <p:nvPr/>
        </p:nvSpPr>
        <p:spPr>
          <a:xfrm>
            <a:off x="9552384" y="3861048"/>
            <a:ext cx="2016224" cy="50405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7" name="Rectangle 26"/>
          <p:cNvSpPr/>
          <p:nvPr/>
        </p:nvSpPr>
        <p:spPr>
          <a:xfrm>
            <a:off x="9552384" y="4365104"/>
            <a:ext cx="2016224" cy="63968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8" name="Rectangle 27"/>
          <p:cNvSpPr/>
          <p:nvPr/>
        </p:nvSpPr>
        <p:spPr>
          <a:xfrm>
            <a:off x="9552384" y="3780328"/>
            <a:ext cx="912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Pupil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552384" y="4337556"/>
            <a:ext cx="1603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</a:t>
            </a:r>
            <a:r>
              <a:rPr lang="en-GB" sz="2800" dirty="0" err="1"/>
              <a:t>keyStage</a:t>
            </a:r>
            <a:endParaRPr lang="en-GB" sz="2800" dirty="0"/>
          </a:p>
        </p:txBody>
      </p:sp>
      <p:sp>
        <p:nvSpPr>
          <p:cNvPr id="3" name="Isosceles Triangle 2"/>
          <p:cNvSpPr/>
          <p:nvPr/>
        </p:nvSpPr>
        <p:spPr>
          <a:xfrm rot="5400000">
            <a:off x="7392144" y="2492896"/>
            <a:ext cx="288032" cy="288032"/>
          </a:xfrm>
          <a:prstGeom prst="triangl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/>
          <p:cNvSpPr/>
          <p:nvPr/>
        </p:nvSpPr>
        <p:spPr>
          <a:xfrm rot="16200000">
            <a:off x="9696400" y="2564904"/>
            <a:ext cx="288032" cy="288032"/>
          </a:xfrm>
          <a:prstGeom prst="triangl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6960096" y="2636912"/>
            <a:ext cx="0" cy="1728192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960096" y="2636912"/>
            <a:ext cx="432048" cy="1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984432" y="2708920"/>
            <a:ext cx="720080" cy="1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704512" y="2708920"/>
            <a:ext cx="0" cy="1152128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112224" y="4005064"/>
            <a:ext cx="0" cy="360040"/>
          </a:xfrm>
          <a:prstGeom prst="line">
            <a:avLst/>
          </a:prstGeom>
          <a:ln w="19050" cmpd="sng">
            <a:solidFill>
              <a:srgbClr val="000000"/>
            </a:solidFill>
            <a:headEnd type="arrow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112224" y="4005064"/>
            <a:ext cx="1440160" cy="1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335943" y="3501008"/>
            <a:ext cx="928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tutor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368" y="1556792"/>
            <a:ext cx="5910242" cy="1938992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ourier New"/>
                <a:cs typeface="Courier New"/>
              </a:rPr>
              <a:t>class Teacher(Person):</a:t>
            </a:r>
          </a:p>
          <a:p>
            <a:r>
              <a:rPr lang="en-GB" sz="2400" dirty="0">
                <a:latin typeface="Courier New"/>
                <a:cs typeface="Courier New"/>
              </a:rPr>
              <a:t>  </a:t>
            </a:r>
            <a:r>
              <a:rPr lang="en-GB" sz="2400" dirty="0" err="1">
                <a:latin typeface="Courier New"/>
                <a:cs typeface="Courier New"/>
              </a:rPr>
              <a:t>def</a:t>
            </a:r>
            <a:r>
              <a:rPr lang="en-GB" sz="2400" dirty="0">
                <a:latin typeface="Courier New"/>
                <a:cs typeface="Courier New"/>
              </a:rPr>
              <a:t> __</a:t>
            </a:r>
            <a:r>
              <a:rPr lang="en-GB" sz="2400" dirty="0" err="1">
                <a:latin typeface="Courier New"/>
                <a:cs typeface="Courier New"/>
              </a:rPr>
              <a:t>init</a:t>
            </a:r>
            <a:r>
              <a:rPr lang="en-GB" sz="2400" dirty="0">
                <a:latin typeface="Courier New"/>
                <a:cs typeface="Courier New"/>
              </a:rPr>
              <a:t>__(</a:t>
            </a:r>
            <a:r>
              <a:rPr lang="en-GB" sz="2400" dirty="0" err="1">
                <a:latin typeface="Courier New"/>
                <a:cs typeface="Courier New"/>
              </a:rPr>
              <a:t>self,f,l,e,d,j</a:t>
            </a:r>
            <a:r>
              <a:rPr lang="en-GB" sz="2400" dirty="0">
                <a:latin typeface="Courier New"/>
                <a:cs typeface="Courier New"/>
              </a:rPr>
              <a:t>):</a:t>
            </a:r>
          </a:p>
          <a:p>
            <a:r>
              <a:rPr lang="en-GB" sz="2400" dirty="0">
                <a:latin typeface="Courier New"/>
                <a:cs typeface="Courier New"/>
              </a:rPr>
              <a:t>    super().__</a:t>
            </a:r>
            <a:r>
              <a:rPr lang="en-GB" sz="2400" dirty="0" err="1">
                <a:latin typeface="Courier New"/>
                <a:cs typeface="Courier New"/>
              </a:rPr>
              <a:t>init</a:t>
            </a:r>
            <a:r>
              <a:rPr lang="en-GB" sz="2400" dirty="0">
                <a:latin typeface="Courier New"/>
                <a:cs typeface="Courier New"/>
              </a:rPr>
              <a:t>__(</a:t>
            </a:r>
            <a:r>
              <a:rPr lang="en-GB" sz="2400" dirty="0" err="1">
                <a:latin typeface="Courier New"/>
                <a:cs typeface="Courier New"/>
              </a:rPr>
              <a:t>f,l,e</a:t>
            </a:r>
            <a:r>
              <a:rPr lang="en-GB" sz="2400" dirty="0">
                <a:latin typeface="Courier New"/>
                <a:cs typeface="Courier New"/>
              </a:rPr>
              <a:t>)</a:t>
            </a:r>
          </a:p>
          <a:p>
            <a:r>
              <a:rPr lang="en-GB" sz="2400" dirty="0">
                <a:latin typeface="Courier New"/>
                <a:cs typeface="Courier New"/>
              </a:rPr>
              <a:t>    </a:t>
            </a:r>
            <a:r>
              <a:rPr lang="en-GB" sz="2400" dirty="0" err="1">
                <a:latin typeface="Courier New"/>
                <a:cs typeface="Courier New"/>
              </a:rPr>
              <a:t>self.department</a:t>
            </a:r>
            <a:r>
              <a:rPr lang="en-GB" sz="2400" dirty="0">
                <a:latin typeface="Courier New"/>
                <a:cs typeface="Courier New"/>
              </a:rPr>
              <a:t> = d</a:t>
            </a:r>
          </a:p>
          <a:p>
            <a:r>
              <a:rPr lang="en-GB" sz="2400" dirty="0">
                <a:latin typeface="Courier New"/>
                <a:cs typeface="Courier New"/>
              </a:rPr>
              <a:t>    </a:t>
            </a:r>
            <a:r>
              <a:rPr lang="en-GB" sz="2400" dirty="0" err="1">
                <a:latin typeface="Courier New"/>
                <a:cs typeface="Courier New"/>
              </a:rPr>
              <a:t>self.jobTitle</a:t>
            </a:r>
            <a:r>
              <a:rPr lang="en-GB" sz="2400" dirty="0">
                <a:latin typeface="Courier New"/>
                <a:cs typeface="Courier New"/>
              </a:rPr>
              <a:t> = j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9814" y="3645024"/>
            <a:ext cx="5540850" cy="3046988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ourier New"/>
                <a:cs typeface="Courier New"/>
              </a:rPr>
              <a:t>class Pupil(Person):</a:t>
            </a:r>
          </a:p>
          <a:p>
            <a:r>
              <a:rPr lang="en-GB" sz="2400" dirty="0">
                <a:latin typeface="Courier New"/>
                <a:cs typeface="Courier New"/>
              </a:rPr>
              <a:t>  </a:t>
            </a:r>
            <a:r>
              <a:rPr lang="en-GB" sz="2400" dirty="0" err="1">
                <a:latin typeface="Courier New"/>
                <a:cs typeface="Courier New"/>
              </a:rPr>
              <a:t>def</a:t>
            </a:r>
            <a:r>
              <a:rPr lang="en-GB" sz="2400" dirty="0">
                <a:latin typeface="Courier New"/>
                <a:cs typeface="Courier New"/>
              </a:rPr>
              <a:t> __</a:t>
            </a:r>
            <a:r>
              <a:rPr lang="en-GB" sz="2400" dirty="0" err="1">
                <a:latin typeface="Courier New"/>
                <a:cs typeface="Courier New"/>
              </a:rPr>
              <a:t>init</a:t>
            </a:r>
            <a:r>
              <a:rPr lang="en-GB" sz="2400" dirty="0">
                <a:latin typeface="Courier New"/>
                <a:cs typeface="Courier New"/>
              </a:rPr>
              <a:t>__(</a:t>
            </a:r>
            <a:r>
              <a:rPr lang="en-GB" sz="2400" dirty="0" err="1">
                <a:latin typeface="Courier New"/>
                <a:cs typeface="Courier New"/>
              </a:rPr>
              <a:t>self,f,l,e,k</a:t>
            </a:r>
            <a:r>
              <a:rPr lang="en-GB" sz="2400" dirty="0">
                <a:latin typeface="Courier New"/>
                <a:cs typeface="Courier New"/>
              </a:rPr>
              <a:t>):</a:t>
            </a:r>
          </a:p>
          <a:p>
            <a:r>
              <a:rPr lang="en-GB" sz="2400" dirty="0">
                <a:latin typeface="Courier New"/>
                <a:cs typeface="Courier New"/>
              </a:rPr>
              <a:t>    super().__</a:t>
            </a:r>
            <a:r>
              <a:rPr lang="en-GB" sz="2400" dirty="0" err="1">
                <a:latin typeface="Courier New"/>
                <a:cs typeface="Courier New"/>
              </a:rPr>
              <a:t>init</a:t>
            </a:r>
            <a:r>
              <a:rPr lang="en-GB" sz="2400" dirty="0">
                <a:latin typeface="Courier New"/>
                <a:cs typeface="Courier New"/>
              </a:rPr>
              <a:t>__(</a:t>
            </a:r>
            <a:r>
              <a:rPr lang="en-GB" sz="2400" dirty="0" err="1">
                <a:latin typeface="Courier New"/>
                <a:cs typeface="Courier New"/>
              </a:rPr>
              <a:t>f,l,e</a:t>
            </a:r>
            <a:r>
              <a:rPr lang="en-GB" sz="2400" dirty="0">
                <a:latin typeface="Courier New"/>
                <a:cs typeface="Courier New"/>
              </a:rPr>
              <a:t>)</a:t>
            </a:r>
          </a:p>
          <a:p>
            <a:r>
              <a:rPr lang="en-GB" sz="2400" dirty="0">
                <a:latin typeface="Courier New"/>
                <a:cs typeface="Courier New"/>
              </a:rPr>
              <a:t>    </a:t>
            </a:r>
            <a:r>
              <a:rPr lang="en-GB" sz="2400" dirty="0" err="1">
                <a:latin typeface="Courier New"/>
                <a:cs typeface="Courier New"/>
              </a:rPr>
              <a:t>self.keyStage</a:t>
            </a:r>
            <a:r>
              <a:rPr lang="en-GB" sz="2400" dirty="0">
                <a:latin typeface="Courier New"/>
                <a:cs typeface="Courier New"/>
              </a:rPr>
              <a:t> = k</a:t>
            </a:r>
          </a:p>
          <a:p>
            <a:r>
              <a:rPr lang="en-GB" sz="2400" dirty="0">
                <a:latin typeface="Courier New"/>
                <a:cs typeface="Courier New"/>
              </a:rPr>
              <a:t>    </a:t>
            </a:r>
            <a:r>
              <a:rPr lang="en-GB" sz="2400" dirty="0" err="1">
                <a:latin typeface="Courier New"/>
                <a:cs typeface="Courier New"/>
              </a:rPr>
              <a:t>self.tutor</a:t>
            </a:r>
            <a:r>
              <a:rPr lang="en-GB" sz="2400" dirty="0">
                <a:latin typeface="Courier New"/>
                <a:cs typeface="Courier New"/>
              </a:rPr>
              <a:t> = None</a:t>
            </a:r>
          </a:p>
          <a:p>
            <a:endParaRPr lang="en-GB" sz="2400" dirty="0">
              <a:latin typeface="Courier New"/>
              <a:cs typeface="Courier New"/>
            </a:endParaRPr>
          </a:p>
          <a:p>
            <a:r>
              <a:rPr lang="en-GB" sz="2400" dirty="0">
                <a:latin typeface="Courier New"/>
                <a:cs typeface="Courier New"/>
              </a:rPr>
              <a:t>  </a:t>
            </a:r>
            <a:r>
              <a:rPr lang="en-GB" sz="2400" dirty="0" err="1">
                <a:latin typeface="Courier New"/>
                <a:cs typeface="Courier New"/>
              </a:rPr>
              <a:t>def</a:t>
            </a:r>
            <a:r>
              <a:rPr lang="en-GB" sz="2400" dirty="0">
                <a:latin typeface="Courier New"/>
                <a:cs typeface="Courier New"/>
              </a:rPr>
              <a:t> </a:t>
            </a:r>
            <a:r>
              <a:rPr lang="en-GB" sz="2400" dirty="0" err="1">
                <a:latin typeface="Courier New"/>
                <a:cs typeface="Courier New"/>
              </a:rPr>
              <a:t>setTutor</a:t>
            </a:r>
            <a:r>
              <a:rPr lang="en-GB" sz="2400" dirty="0">
                <a:latin typeface="Courier New"/>
                <a:cs typeface="Courier New"/>
              </a:rPr>
              <a:t>(self, t):</a:t>
            </a:r>
          </a:p>
          <a:p>
            <a:r>
              <a:rPr lang="en-GB" sz="2400" dirty="0">
                <a:latin typeface="Courier New"/>
                <a:cs typeface="Courier New"/>
              </a:rPr>
              <a:t>    </a:t>
            </a:r>
            <a:r>
              <a:rPr lang="en-GB" sz="2400" dirty="0" err="1">
                <a:latin typeface="Courier New"/>
                <a:cs typeface="Courier New"/>
              </a:rPr>
              <a:t>self.tutor</a:t>
            </a:r>
            <a:r>
              <a:rPr lang="en-GB" sz="2400" dirty="0">
                <a:latin typeface="Courier New"/>
                <a:cs typeface="Courier New"/>
              </a:rPr>
              <a:t> = t</a:t>
            </a:r>
          </a:p>
        </p:txBody>
      </p:sp>
      <p:sp>
        <p:nvSpPr>
          <p:cNvPr id="39" name="Line Callout 2 38"/>
          <p:cNvSpPr/>
          <p:nvPr/>
        </p:nvSpPr>
        <p:spPr>
          <a:xfrm>
            <a:off x="8472264" y="476672"/>
            <a:ext cx="3312368" cy="470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76690"/>
              <a:gd name="adj6" fmla="val -128511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srgbClr val="000090"/>
                </a:solidFill>
              </a:rPr>
              <a:t>Name </a:t>
            </a:r>
            <a:r>
              <a:rPr lang="en-GB" sz="2400">
                <a:solidFill>
                  <a:srgbClr val="000090"/>
                </a:solidFill>
              </a:rPr>
              <a:t>of parent </a:t>
            </a:r>
            <a:r>
              <a:rPr lang="en-GB" sz="2400" dirty="0">
                <a:solidFill>
                  <a:srgbClr val="000090"/>
                </a:solidFill>
              </a:rPr>
              <a:t>class  </a:t>
            </a:r>
          </a:p>
        </p:txBody>
      </p:sp>
      <p:sp>
        <p:nvSpPr>
          <p:cNvPr id="40" name="Line Callout 2 39"/>
          <p:cNvSpPr/>
          <p:nvPr/>
        </p:nvSpPr>
        <p:spPr>
          <a:xfrm>
            <a:off x="8480648" y="1124744"/>
            <a:ext cx="3672408" cy="122413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1915"/>
              <a:gd name="adj6" fmla="val -81130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rgbClr val="000090"/>
                </a:solidFill>
              </a:rPr>
              <a:t>Use super() to run constructor of parent class</a:t>
            </a:r>
          </a:p>
          <a:p>
            <a:r>
              <a:rPr lang="en-GB" sz="2400" b="1" dirty="0">
                <a:solidFill>
                  <a:srgbClr val="000090"/>
                </a:solidFill>
              </a:rPr>
              <a:t>Always start with this  </a:t>
            </a:r>
          </a:p>
        </p:txBody>
      </p:sp>
    </p:spTree>
    <p:extLst>
      <p:ext uri="{BB962C8B-B14F-4D97-AF65-F5344CB8AC3E}">
        <p14:creationId xmlns:p14="http://schemas.microsoft.com/office/powerpoint/2010/main" val="17522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Attributes</a:t>
            </a:r>
          </a:p>
          <a:p>
            <a:pPr lvl="1"/>
            <a:r>
              <a:rPr lang="en-GB" sz="2800" dirty="0"/>
              <a:t>The subclass can add new attributes</a:t>
            </a:r>
          </a:p>
          <a:p>
            <a:pPr lvl="1"/>
            <a:r>
              <a:rPr lang="en-GB" sz="2800" dirty="0"/>
              <a:t>The attributes of the super-class also exist</a:t>
            </a:r>
          </a:p>
          <a:p>
            <a:endParaRPr lang="en-GB" sz="3200" dirty="0"/>
          </a:p>
          <a:p>
            <a:r>
              <a:rPr lang="en-GB" sz="3200" dirty="0"/>
              <a:t>Methods</a:t>
            </a:r>
          </a:p>
          <a:p>
            <a:pPr lvl="1"/>
            <a:r>
              <a:rPr lang="en-GB" sz="2800" dirty="0"/>
              <a:t>The subclass can add new methods</a:t>
            </a:r>
          </a:p>
          <a:p>
            <a:pPr lvl="1"/>
            <a:r>
              <a:rPr lang="en-GB" sz="2800" dirty="0"/>
              <a:t>The methods of the super-class also exist BUT</a:t>
            </a:r>
          </a:p>
          <a:p>
            <a:pPr lvl="1"/>
            <a:r>
              <a:rPr lang="mr-IN" sz="2800" dirty="0"/>
              <a:t>…</a:t>
            </a:r>
            <a:r>
              <a:rPr lang="en-GB" sz="2800" dirty="0"/>
              <a:t> the sub-class can change their behaviour</a:t>
            </a:r>
          </a:p>
          <a:p>
            <a:pPr lvl="1"/>
            <a:endParaRPr lang="en-GB" sz="2800" dirty="0"/>
          </a:p>
          <a:p>
            <a:r>
              <a:rPr lang="en-GB" sz="3200" i="1" dirty="0"/>
              <a:t>Python: half-truths</a:t>
            </a:r>
          </a:p>
          <a:p>
            <a:pPr lvl="1"/>
            <a:endParaRPr lang="en-GB" sz="2800" dirty="0"/>
          </a:p>
          <a:p>
            <a:pPr lvl="1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2444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8327</TotalTime>
  <Words>1556</Words>
  <Application>Microsoft Macintosh PowerPoint</Application>
  <PresentationFormat>Widescreen</PresentationFormat>
  <Paragraphs>332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Courier</vt:lpstr>
      <vt:lpstr>Courier New</vt:lpstr>
      <vt:lpstr>Lucida Grande</vt:lpstr>
      <vt:lpstr>Mangal</vt:lpstr>
      <vt:lpstr>Office Theme</vt:lpstr>
      <vt:lpstr>Object Oriented Programming in Python</vt:lpstr>
      <vt:lpstr>Introducing Inheritance</vt:lpstr>
      <vt:lpstr>Problem</vt:lpstr>
      <vt:lpstr>Class Diagrams</vt:lpstr>
      <vt:lpstr>Words</vt:lpstr>
      <vt:lpstr>Quiz: Class Diagrams</vt:lpstr>
      <vt:lpstr>Class Declaration</vt:lpstr>
      <vt:lpstr>Sub Class Declaration</vt:lpstr>
      <vt:lpstr>Inheritance Summary</vt:lpstr>
      <vt:lpstr>Words</vt:lpstr>
      <vt:lpstr>Overriding  Changing the behaviour of a method in a sub-class</vt:lpstr>
      <vt:lpstr>Overriding</vt:lpstr>
      <vt:lpstr>Overriding</vt:lpstr>
      <vt:lpstr>How OverridingWorks</vt:lpstr>
      <vt:lpstr>Animal Description </vt:lpstr>
      <vt:lpstr>How Does Overriding Work?</vt:lpstr>
      <vt:lpstr>Polymorphism</vt:lpstr>
      <vt:lpstr>OOP in Java</vt:lpstr>
      <vt:lpstr> Python   versus   Java</vt:lpstr>
      <vt:lpstr>Declarations: Java Example</vt:lpstr>
      <vt:lpstr>PowerPoint Presentation</vt:lpstr>
      <vt:lpstr>PowerPoint Presentation</vt:lpstr>
    </vt:vector>
  </TitlesOfParts>
  <Company>King's College London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Sentance, Sue</dc:creator>
  <cp:lastModifiedBy>Microsoft Office User</cp:lastModifiedBy>
  <cp:revision>184</cp:revision>
  <cp:lastPrinted>2017-10-18T10:33:00Z</cp:lastPrinted>
  <dcterms:created xsi:type="dcterms:W3CDTF">2016-10-31T22:10:00Z</dcterms:created>
  <dcterms:modified xsi:type="dcterms:W3CDTF">2018-02-24T00:35:03Z</dcterms:modified>
</cp:coreProperties>
</file>