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3" r:id="rId2"/>
    <p:sldId id="258" r:id="rId3"/>
    <p:sldId id="260" r:id="rId4"/>
    <p:sldId id="344" r:id="rId5"/>
    <p:sldId id="391" r:id="rId6"/>
    <p:sldId id="392" r:id="rId7"/>
    <p:sldId id="346" r:id="rId8"/>
    <p:sldId id="393" r:id="rId9"/>
    <p:sldId id="345" r:id="rId10"/>
    <p:sldId id="395" r:id="rId11"/>
    <p:sldId id="390" r:id="rId12"/>
    <p:sldId id="396" r:id="rId13"/>
    <p:sldId id="384" r:id="rId14"/>
    <p:sldId id="397" r:id="rId15"/>
    <p:sldId id="398" r:id="rId16"/>
    <p:sldId id="407" r:id="rId17"/>
    <p:sldId id="399" r:id="rId18"/>
    <p:sldId id="400" r:id="rId19"/>
    <p:sldId id="406" r:id="rId20"/>
    <p:sldId id="404" r:id="rId21"/>
    <p:sldId id="405" r:id="rId22"/>
    <p:sldId id="410" r:id="rId23"/>
    <p:sldId id="401" r:id="rId24"/>
    <p:sldId id="402" r:id="rId25"/>
    <p:sldId id="408" r:id="rId26"/>
    <p:sldId id="409" r:id="rId27"/>
    <p:sldId id="411" r:id="rId28"/>
    <p:sldId id="389" r:id="rId29"/>
    <p:sldId id="403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2E75B6"/>
    <a:srgbClr val="283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3" autoAdjust="0"/>
    <p:restoredTop sz="86392" autoAdjust="0"/>
  </p:normalViewPr>
  <p:slideViewPr>
    <p:cSldViewPr>
      <p:cViewPr varScale="1">
        <p:scale>
          <a:sx n="89" d="100"/>
          <a:sy n="89" d="100"/>
        </p:scale>
        <p:origin x="120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3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FBBF-8BDE-6547-A74F-C85624562309}" type="datetimeFigureOut">
              <a:rPr lang="en-US" smtClean="0"/>
              <a:t>2/27/20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77E5-AB77-9249-828E-E88F4157C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27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87AB-C355-48A0-A222-B0AEC582735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62AF-DD84-4820-B182-5C327E162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7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62AF-DD84-4820-B182-5C327E1627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62AF-DD84-4820-B182-5C327E1627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2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6040C-0545-1D49-8109-46C6635CCAFC}"/>
              </a:ext>
            </a:extLst>
          </p:cNvPr>
          <p:cNvGrpSpPr/>
          <p:nvPr userDrawn="1"/>
        </p:nvGrpSpPr>
        <p:grpSpPr>
          <a:xfrm>
            <a:off x="4367808" y="5949280"/>
            <a:ext cx="7343245" cy="592065"/>
            <a:chOff x="4367808" y="5949280"/>
            <a:chExt cx="7343245" cy="5920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ED72AB-38FE-E14C-80C1-356269B29B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192344" y="6021288"/>
              <a:ext cx="2518709" cy="5200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2E9B41-B537-9640-93FC-106B99E77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5949280"/>
              <a:ext cx="2088232" cy="5425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E35DD4-F89B-2F4F-AEB8-28A04845E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367808" y="5949280"/>
              <a:ext cx="2073830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39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994C1-7FA0-4894-B73E-31140D789D3B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1EE-7BC0-4847-9915-B5F337835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7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994C1-7FA0-4894-B73E-31140D789D3B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1EE-7BC0-4847-9915-B5F337835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7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0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322"/>
            <a:ext cx="10515600" cy="51516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3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3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6321"/>
            <a:ext cx="5181600" cy="46906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6321"/>
            <a:ext cx="5181600" cy="46906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5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19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647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8625"/>
            <a:ext cx="5157787" cy="4118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47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8625"/>
            <a:ext cx="5183188" cy="4118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3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6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4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0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994C1-7FA0-4894-B73E-31140D789D3B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1EE-7BC0-4847-9915-B5F337835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994C1-7FA0-4894-B73E-31140D789D3B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1EE-7BC0-4847-9915-B5F337835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553" y="117014"/>
            <a:ext cx="12240228" cy="6904299"/>
          </a:xfrm>
          <a:prstGeom prst="rect">
            <a:avLst/>
          </a:prstGeom>
          <a:noFill/>
          <a:ln w="2286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hyperlink" Target="http://www.eecs.qmul.ac.uk/~william/CAS-London-2020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ndas.pydata.org/doc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5FF4-8A04-5049-914A-D65DA9E0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4B9C-A326-004F-872E-6B329D10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10730408" cy="5151616"/>
          </a:xfrm>
        </p:spPr>
        <p:txBody>
          <a:bodyPr>
            <a:normAutofit/>
          </a:bodyPr>
          <a:lstStyle/>
          <a:p>
            <a:r>
              <a:rPr lang="en-GB" sz="3200" dirty="0"/>
              <a:t>Paper sheet and online at:</a:t>
            </a:r>
            <a:br>
              <a:rPr lang="en-GB" sz="3200" dirty="0"/>
            </a:br>
            <a:r>
              <a:rPr lang="en-GB" sz="3200" dirty="0">
                <a:hlinkClick r:id="rId2"/>
              </a:rPr>
              <a:t>http://www.eecs.qmul.ac.uk/~william/CAS-London-2020.html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Download sample notebooks and data</a:t>
            </a:r>
          </a:p>
          <a:p>
            <a:pPr lvl="1"/>
            <a:r>
              <a:rPr lang="en-GB" sz="2800" dirty="0"/>
              <a:t>Create directory (N:\session3\</a:t>
            </a:r>
            <a:r>
              <a:rPr lang="en-GB" sz="2800" b="1" u="sng" dirty="0" err="1"/>
              <a:t>fullname</a:t>
            </a:r>
            <a:r>
              <a:rPr lang="en-GB" sz="2800" dirty="0"/>
              <a:t>)and unzip notebooks and data</a:t>
            </a:r>
          </a:p>
          <a:p>
            <a:endParaRPr lang="en-GB" sz="3200" dirty="0"/>
          </a:p>
          <a:p>
            <a:r>
              <a:rPr lang="en-GB" sz="3200" dirty="0"/>
              <a:t>Login to Google </a:t>
            </a:r>
            <a:r>
              <a:rPr lang="en-GB" sz="3200" dirty="0" err="1"/>
              <a:t>Colab</a:t>
            </a:r>
            <a:r>
              <a:rPr lang="en-GB" sz="3200" dirty="0"/>
              <a:t>: </a:t>
            </a:r>
            <a:r>
              <a:rPr lang="en-GB" sz="3200" dirty="0">
                <a:hlinkClick r:id="rId3"/>
              </a:rPr>
              <a:t>https://colab.research.google.com/</a:t>
            </a:r>
            <a:r>
              <a:rPr lang="en-GB" sz="3200" dirty="0"/>
              <a:t> </a:t>
            </a:r>
          </a:p>
          <a:p>
            <a:pPr lvl="1"/>
            <a:r>
              <a:rPr lang="en-GB" sz="2800" dirty="0"/>
              <a:t>Create a new notebook</a:t>
            </a:r>
          </a:p>
          <a:p>
            <a:pPr lvl="1"/>
            <a:r>
              <a:rPr lang="en-GB" sz="2800" dirty="0"/>
              <a:t>Use the file ‘upload’ menu to upload the ‘example’ notebook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439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E8516A-8C7D-294D-B42F-E9934523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45120"/>
            <a:ext cx="10386829" cy="5752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Line Callout 2 6">
            <a:extLst>
              <a:ext uri="{FF2B5EF4-FFF2-40B4-BE49-F238E27FC236}">
                <a16:creationId xmlns:a16="http://schemas.microsoft.com/office/drawing/2014/main" id="{1C258020-1850-7B4B-A003-861993DC703E}"/>
              </a:ext>
            </a:extLst>
          </p:cNvPr>
          <p:cNvSpPr/>
          <p:nvPr/>
        </p:nvSpPr>
        <p:spPr>
          <a:xfrm>
            <a:off x="2783632" y="332656"/>
            <a:ext cx="216024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0558"/>
              <a:gd name="adj6" fmla="val -44550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New, upload, save</a:t>
            </a:r>
          </a:p>
        </p:txBody>
      </p:sp>
      <p:sp>
        <p:nvSpPr>
          <p:cNvPr id="8" name="Line Callout 2 7">
            <a:extLst>
              <a:ext uri="{FF2B5EF4-FFF2-40B4-BE49-F238E27FC236}">
                <a16:creationId xmlns:a16="http://schemas.microsoft.com/office/drawing/2014/main" id="{6CCE0B7A-C607-AE41-9F48-ACF4B18C2C98}"/>
              </a:ext>
            </a:extLst>
          </p:cNvPr>
          <p:cNvSpPr/>
          <p:nvPr/>
        </p:nvSpPr>
        <p:spPr>
          <a:xfrm>
            <a:off x="5519936" y="1556792"/>
            <a:ext cx="1728192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620"/>
              <a:gd name="adj6" fmla="val -48684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Text: written in ‘markdown’</a:t>
            </a:r>
          </a:p>
        </p:txBody>
      </p:sp>
      <p:sp>
        <p:nvSpPr>
          <p:cNvPr id="9" name="Line Callout 2 8">
            <a:extLst>
              <a:ext uri="{FF2B5EF4-FFF2-40B4-BE49-F238E27FC236}">
                <a16:creationId xmlns:a16="http://schemas.microsoft.com/office/drawing/2014/main" id="{ACF6026F-69B5-F046-BEDC-2B116F82E11C}"/>
              </a:ext>
            </a:extLst>
          </p:cNvPr>
          <p:cNvSpPr/>
          <p:nvPr/>
        </p:nvSpPr>
        <p:spPr>
          <a:xfrm>
            <a:off x="1487488" y="4005064"/>
            <a:ext cx="1728192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207"/>
              <a:gd name="adj6" fmla="val -11481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TOC: from ‘sections’ </a:t>
            </a:r>
          </a:p>
        </p:txBody>
      </p:sp>
      <p:sp>
        <p:nvSpPr>
          <p:cNvPr id="10" name="Line Callout 2 9">
            <a:extLst>
              <a:ext uri="{FF2B5EF4-FFF2-40B4-BE49-F238E27FC236}">
                <a16:creationId xmlns:a16="http://schemas.microsoft.com/office/drawing/2014/main" id="{BC3019FD-0485-E145-B81E-ECCBD5D4616D}"/>
              </a:ext>
            </a:extLst>
          </p:cNvPr>
          <p:cNvSpPr/>
          <p:nvPr/>
        </p:nvSpPr>
        <p:spPr>
          <a:xfrm>
            <a:off x="8112224" y="5157192"/>
            <a:ext cx="1728192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794"/>
              <a:gd name="adj6" fmla="val -76793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Code cell and output</a:t>
            </a:r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442AF73E-A994-6B46-91D2-633C074F50E3}"/>
              </a:ext>
            </a:extLst>
          </p:cNvPr>
          <p:cNvSpPr/>
          <p:nvPr/>
        </p:nvSpPr>
        <p:spPr>
          <a:xfrm flipH="1">
            <a:off x="1055440" y="5589240"/>
            <a:ext cx="1440160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338"/>
              <a:gd name="adj6" fmla="val -74809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Run button</a:t>
            </a:r>
          </a:p>
        </p:txBody>
      </p:sp>
    </p:spTree>
    <p:extLst>
      <p:ext uri="{BB962C8B-B14F-4D97-AF65-F5344CB8AC3E}">
        <p14:creationId xmlns:p14="http://schemas.microsoft.com/office/powerpoint/2010/main" val="27658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DCB30B-FB77-6042-9F58-567570A15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AF2012-79BC-534E-B32C-B21F3C5C5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Please try the ‘example’ notebook</a:t>
            </a:r>
          </a:p>
        </p:txBody>
      </p:sp>
    </p:spTree>
    <p:extLst>
      <p:ext uri="{BB962C8B-B14F-4D97-AF65-F5344CB8AC3E}">
        <p14:creationId xmlns:p14="http://schemas.microsoft.com/office/powerpoint/2010/main" val="234271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8B09-2205-6E42-A137-B7C88F0E1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 1: The </a:t>
            </a:r>
            <a:r>
              <a:rPr lang="en-GB" dirty="0" err="1"/>
              <a:t>Dataframe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2F4E7-7A4A-0647-9DB9-1D0D65CC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3056"/>
            <a:ext cx="9144000" cy="1324744"/>
          </a:xfrm>
        </p:spPr>
        <p:txBody>
          <a:bodyPr>
            <a:normAutofit/>
          </a:bodyPr>
          <a:lstStyle/>
          <a:p>
            <a:r>
              <a:rPr lang="en-GB" sz="3200" dirty="0"/>
              <a:t>Introducing the Python Pandas Library</a:t>
            </a:r>
          </a:p>
        </p:txBody>
      </p:sp>
    </p:spTree>
    <p:extLst>
      <p:ext uri="{BB962C8B-B14F-4D97-AF65-F5344CB8AC3E}">
        <p14:creationId xmlns:p14="http://schemas.microsoft.com/office/powerpoint/2010/main" val="379374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7C6E-B328-5943-8010-EC65D7DA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78F4-0B58-3C4E-AC55-00AC01104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758208" cy="4876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Header row</a:t>
            </a:r>
          </a:p>
          <a:p>
            <a:pPr lvl="1"/>
            <a:r>
              <a:rPr lang="en-GB" dirty="0"/>
              <a:t>Shows the columns</a:t>
            </a:r>
          </a:p>
          <a:p>
            <a:endParaRPr lang="en-GB" dirty="0"/>
          </a:p>
          <a:p>
            <a:r>
              <a:rPr lang="en-GB" dirty="0"/>
              <a:t>Rows</a:t>
            </a:r>
          </a:p>
          <a:p>
            <a:pPr lvl="1"/>
            <a:r>
              <a:rPr lang="en-GB" dirty="0"/>
              <a:t>Shows individuals</a:t>
            </a:r>
          </a:p>
          <a:p>
            <a:endParaRPr lang="en-GB" dirty="0"/>
          </a:p>
          <a:p>
            <a:r>
              <a:rPr lang="en-GB" dirty="0"/>
              <a:t>Tidy data</a:t>
            </a:r>
          </a:p>
          <a:p>
            <a:pPr lvl="1"/>
            <a:r>
              <a:rPr lang="en-GB" dirty="0"/>
              <a:t>All columns have headings</a:t>
            </a:r>
          </a:p>
          <a:p>
            <a:pPr lvl="1"/>
            <a:r>
              <a:rPr lang="en-GB" dirty="0"/>
              <a:t>All columns same ‘type’ (e.g. numbers)</a:t>
            </a:r>
          </a:p>
          <a:p>
            <a:pPr lvl="1"/>
            <a:r>
              <a:rPr lang="en-GB" dirty="0"/>
              <a:t>No blanks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12E77C-AAB3-0C48-BDB8-F1742F4488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16081" y="1804784"/>
          <a:ext cx="4320479" cy="2560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2885">
                  <a:extLst>
                    <a:ext uri="{9D8B030D-6E8A-4147-A177-3AD203B41FA5}">
                      <a16:colId xmlns:a16="http://schemas.microsoft.com/office/drawing/2014/main" val="2420374150"/>
                    </a:ext>
                  </a:extLst>
                </a:gridCol>
                <a:gridCol w="1332090">
                  <a:extLst>
                    <a:ext uri="{9D8B030D-6E8A-4147-A177-3AD203B41FA5}">
                      <a16:colId xmlns:a16="http://schemas.microsoft.com/office/drawing/2014/main" val="3244384529"/>
                    </a:ext>
                  </a:extLst>
                </a:gridCol>
                <a:gridCol w="930348">
                  <a:extLst>
                    <a:ext uri="{9D8B030D-6E8A-4147-A177-3AD203B41FA5}">
                      <a16:colId xmlns:a16="http://schemas.microsoft.com/office/drawing/2014/main" val="3305586374"/>
                    </a:ext>
                  </a:extLst>
                </a:gridCol>
                <a:gridCol w="1635156">
                  <a:extLst>
                    <a:ext uri="{9D8B030D-6E8A-4147-A177-3AD203B41FA5}">
                      <a16:colId xmlns:a16="http://schemas.microsoft.com/office/drawing/2014/main" val="3575587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Name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</a:rPr>
                        <a:t>Age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Team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2211875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John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Arsenal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49949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Mary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Spurs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1744019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Peter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31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Chelsea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40466571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C99195-0412-8642-B949-C43C5410AC69}"/>
              </a:ext>
            </a:extLst>
          </p:cNvPr>
          <p:cNvSpPr/>
          <p:nvPr/>
        </p:nvSpPr>
        <p:spPr>
          <a:xfrm>
            <a:off x="6960096" y="4869160"/>
            <a:ext cx="30480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Name,Age,Team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0,John,24,Arsenal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1,Mary,27,Spurs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2,Peter,31,Chelsea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8DD74-1BB2-B047-8DF0-637B48ED2D41}"/>
              </a:ext>
            </a:extLst>
          </p:cNvPr>
          <p:cNvSpPr txBox="1"/>
          <p:nvPr/>
        </p:nvSpPr>
        <p:spPr>
          <a:xfrm>
            <a:off x="10272464" y="4941168"/>
            <a:ext cx="1728192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Loaded from CSV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AFCDCE-FB7F-7E4D-B7F5-BCE80EF82F74}"/>
              </a:ext>
            </a:extLst>
          </p:cNvPr>
          <p:cNvCxnSpPr/>
          <p:nvPr/>
        </p:nvCxnSpPr>
        <p:spPr>
          <a:xfrm>
            <a:off x="3791744" y="2060848"/>
            <a:ext cx="2664296" cy="21602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F3708-6554-3D42-9B0B-FEDD449B513C}"/>
              </a:ext>
            </a:extLst>
          </p:cNvPr>
          <p:cNvCxnSpPr>
            <a:cxnSpLocks/>
          </p:cNvCxnSpPr>
          <p:nvPr/>
        </p:nvCxnSpPr>
        <p:spPr>
          <a:xfrm>
            <a:off x="3359696" y="3212976"/>
            <a:ext cx="316835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47A-F704-B94D-AD2C-148EAA2C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Data: Country of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12F3-F66B-5549-87C5-EADC5C17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10515600" cy="1582638"/>
          </a:xfrm>
        </p:spPr>
        <p:txBody>
          <a:bodyPr>
            <a:normAutofit/>
          </a:bodyPr>
          <a:lstStyle/>
          <a:p>
            <a:r>
              <a:rPr lang="en-GB" sz="3200" dirty="0"/>
              <a:t>Taken from 2011 census</a:t>
            </a:r>
          </a:p>
          <a:p>
            <a:pPr lvl="1"/>
            <a:r>
              <a:rPr lang="en-GB" sz="2800" dirty="0"/>
              <a:t>67,252 row</a:t>
            </a:r>
          </a:p>
          <a:p>
            <a:pPr lvl="1"/>
            <a:r>
              <a:rPr lang="en-GB" sz="2800" dirty="0"/>
              <a:t>Example of ‘narrow’ or ‘tall’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53115-3591-EF4A-845D-684A1881A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2422"/>
              </p:ext>
            </p:extLst>
          </p:nvPr>
        </p:nvGraphicFramePr>
        <p:xfrm>
          <a:off x="911424" y="3300184"/>
          <a:ext cx="10729192" cy="28651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745098562"/>
                    </a:ext>
                  </a:extLst>
                </a:gridCol>
                <a:gridCol w="1797437">
                  <a:extLst>
                    <a:ext uri="{9D8B030D-6E8A-4147-A177-3AD203B41FA5}">
                      <a16:colId xmlns:a16="http://schemas.microsoft.com/office/drawing/2014/main" val="3547174396"/>
                    </a:ext>
                  </a:extLst>
                </a:gridCol>
                <a:gridCol w="1369520">
                  <a:extLst>
                    <a:ext uri="{9D8B030D-6E8A-4147-A177-3AD203B41FA5}">
                      <a16:colId xmlns:a16="http://schemas.microsoft.com/office/drawing/2014/main" val="847546893"/>
                    </a:ext>
                  </a:extLst>
                </a:gridCol>
                <a:gridCol w="1978195">
                  <a:extLst>
                    <a:ext uri="{9D8B030D-6E8A-4147-A177-3AD203B41FA5}">
                      <a16:colId xmlns:a16="http://schemas.microsoft.com/office/drawing/2014/main" val="880929961"/>
                    </a:ext>
                  </a:extLst>
                </a:gridCol>
                <a:gridCol w="1635601">
                  <a:extLst>
                    <a:ext uri="{9D8B030D-6E8A-4147-A177-3AD203B41FA5}">
                      <a16:colId xmlns:a16="http://schemas.microsoft.com/office/drawing/2014/main" val="846728053"/>
                    </a:ext>
                  </a:extLst>
                </a:gridCol>
                <a:gridCol w="1788199">
                  <a:extLst>
                    <a:ext uri="{9D8B030D-6E8A-4147-A177-3AD203B41FA5}">
                      <a16:colId xmlns:a16="http://schemas.microsoft.com/office/drawing/2014/main" val="16737417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</a:rPr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</a:rPr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</a:rPr>
                        <a:t>Usual Residents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</a:rPr>
                        <a:t>Birth</a:t>
                      </a:r>
                      <a:br>
                        <a:rPr lang="en-GB" sz="2800" b="1" dirty="0">
                          <a:effectLst/>
                        </a:rPr>
                      </a:br>
                      <a:r>
                        <a:rPr lang="en-GB" sz="2800" b="1" dirty="0">
                          <a:effectLst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</a:rPr>
                        <a:t>Birth</a:t>
                      </a:r>
                      <a:br>
                        <a:rPr lang="en-GB" sz="2800" b="1" dirty="0">
                          <a:effectLst/>
                        </a:rPr>
                      </a:br>
                      <a:r>
                        <a:rPr lang="en-GB" sz="2800" b="1" dirty="0">
                          <a:effectLst/>
                        </a:rPr>
                        <a:t>Region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2342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Tower Hamlets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Age 0 to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Females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Ghana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Africa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6024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Tower Hamlets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Age 5 to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Females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Ghana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Africa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1060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Tower Hamlets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Age 10 to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Females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Ghana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Africa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1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3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3D9F-948F-CB4F-8F0B-4A90F0DB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BE72-9C8C-624F-B300-CD45E278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10515600" cy="1654646"/>
          </a:xfrm>
        </p:spPr>
        <p:txBody>
          <a:bodyPr/>
          <a:lstStyle/>
          <a:p>
            <a:r>
              <a:rPr lang="en-GB" dirty="0"/>
              <a:t>Task 1.1: Load the data to a </a:t>
            </a:r>
            <a:r>
              <a:rPr lang="en-GB" dirty="0" err="1"/>
              <a:t>dataframe</a:t>
            </a:r>
            <a:endParaRPr lang="en-GB" dirty="0"/>
          </a:p>
          <a:p>
            <a:r>
              <a:rPr lang="en-GB" dirty="0"/>
              <a:t>Task 1.2: Look at values the unique values in each column</a:t>
            </a:r>
          </a:p>
          <a:p>
            <a:pPr lvl="1"/>
            <a:r>
              <a:rPr lang="en-GB" dirty="0"/>
              <a:t>Answer some questions about the data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BFC812-D524-5E4F-A656-E34A23AE7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47054"/>
              </p:ext>
            </p:extLst>
          </p:nvPr>
        </p:nvGraphicFramePr>
        <p:xfrm>
          <a:off x="1712416" y="3108920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368">
                  <a:extLst>
                    <a:ext uri="{9D8B030D-6E8A-4147-A177-3AD203B41FA5}">
                      <a16:colId xmlns:a16="http://schemas.microsoft.com/office/drawing/2014/main" val="3019239859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3759256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39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Includes London Boroughs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The ages in a number of bands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3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Males and Females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2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Usual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An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2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BirthCountry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1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BirthRegion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 region e.g. Africa or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77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5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B822-6BC8-DD4F-AA66-3038EBD3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753D-052E-C846-97C4-0779DE2C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8642176" cy="5151616"/>
          </a:xfrm>
        </p:spPr>
        <p:txBody>
          <a:bodyPr>
            <a:normAutofit/>
          </a:bodyPr>
          <a:lstStyle/>
          <a:p>
            <a:r>
              <a:rPr lang="en-GB" dirty="0"/>
              <a:t>Pop up help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Pandas documentation - </a:t>
            </a:r>
            <a:r>
              <a:rPr lang="en-GB" sz="2400" dirty="0">
                <a:hlinkClick r:id="rId2"/>
              </a:rPr>
              <a:t>https://pandas.pydata.org/docs/</a:t>
            </a:r>
            <a:r>
              <a:rPr lang="en-GB" sz="2400" dirty="0"/>
              <a:t> </a:t>
            </a:r>
            <a:endParaRPr lang="en-GB" dirty="0"/>
          </a:p>
          <a:p>
            <a:pPr lvl="1"/>
            <a:r>
              <a:rPr lang="en-GB" dirty="0"/>
              <a:t>API – many optional arguments </a:t>
            </a:r>
          </a:p>
          <a:p>
            <a:pPr lvl="1"/>
            <a:r>
              <a:rPr lang="en-GB" dirty="0"/>
              <a:t>User guides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64684-B44F-0F42-82F4-13DC3B732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56889" r="14150" b="14583"/>
          <a:stretch/>
        </p:blipFill>
        <p:spPr>
          <a:xfrm>
            <a:off x="2336020" y="2101240"/>
            <a:ext cx="9520620" cy="27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DCB30B-FB77-6042-9F58-567570A15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AF2012-79BC-534E-B32C-B21F3C5C5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Part 1: ‘Data analysis’ notebook</a:t>
            </a:r>
          </a:p>
        </p:txBody>
      </p:sp>
    </p:spTree>
    <p:extLst>
      <p:ext uri="{BB962C8B-B14F-4D97-AF65-F5344CB8AC3E}">
        <p14:creationId xmlns:p14="http://schemas.microsoft.com/office/powerpoint/2010/main" val="384663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8B09-2205-6E42-A137-B7C88F0E1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2: Selecting,  Transforming and visualising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2F4E7-7A4A-0647-9DB9-1D0D65CC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048"/>
            <a:ext cx="9144000" cy="139675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Data transformation: Tall to Wide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The Pivot Table</a:t>
            </a:r>
          </a:p>
        </p:txBody>
      </p:sp>
    </p:spTree>
    <p:extLst>
      <p:ext uri="{BB962C8B-B14F-4D97-AF65-F5344CB8AC3E}">
        <p14:creationId xmlns:p14="http://schemas.microsoft.com/office/powerpoint/2010/main" val="139153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75E9-A46D-EA48-B019-23E1878C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Questions Can this Dataset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6AC4-BF5A-BB44-86E9-A8EBA6A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5761856" cy="5151616"/>
          </a:xfrm>
        </p:spPr>
        <p:txBody>
          <a:bodyPr/>
          <a:lstStyle/>
          <a:p>
            <a:r>
              <a:rPr lang="en-GB" dirty="0"/>
              <a:t>How many people from the Americas live in Sutton?</a:t>
            </a:r>
          </a:p>
          <a:p>
            <a:r>
              <a:rPr lang="en-GB" dirty="0"/>
              <a:t>Which Borough has the ‘most’ young people?</a:t>
            </a:r>
          </a:p>
          <a:p>
            <a:r>
              <a:rPr lang="en-GB" dirty="0"/>
              <a:t>What age are people born outside the UK? </a:t>
            </a:r>
          </a:p>
          <a:p>
            <a:r>
              <a:rPr lang="en-GB" dirty="0"/>
              <a:t>...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What additional information is missing?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10FCF-6A18-2040-9C81-CC6F894B03C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/>
        </p:blipFill>
        <p:spPr>
          <a:xfrm>
            <a:off x="7320136" y="1412776"/>
            <a:ext cx="4437092" cy="40782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7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William Marsh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83175" y="51507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95845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DDBC-5639-4948-8D00-305848C3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and Transforming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A462-DD8C-1848-9C4C-44C8B60E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4609728" cy="2878782"/>
          </a:xfrm>
        </p:spPr>
        <p:txBody>
          <a:bodyPr/>
          <a:lstStyle/>
          <a:p>
            <a:r>
              <a:rPr lang="en-GB" dirty="0"/>
              <a:t>Selecting some data</a:t>
            </a:r>
          </a:p>
          <a:p>
            <a:pPr lvl="1"/>
            <a:r>
              <a:rPr lang="en-GB" dirty="0"/>
              <a:t>Data for one borough</a:t>
            </a:r>
          </a:p>
          <a:p>
            <a:pPr lvl="1"/>
            <a:r>
              <a:rPr lang="en-GB" dirty="0"/>
              <a:t>... or one age group</a:t>
            </a:r>
          </a:p>
          <a:p>
            <a:pPr lvl="1"/>
            <a:r>
              <a:rPr lang="en-GB" dirty="0"/>
              <a:t>... or one country or region</a:t>
            </a:r>
          </a:p>
          <a:p>
            <a:r>
              <a:rPr lang="en-GB" dirty="0"/>
              <a:t>Use conditions</a:t>
            </a:r>
          </a:p>
          <a:p>
            <a:r>
              <a:rPr lang="en-GB" i="1" dirty="0"/>
              <a:t>No loops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BBE62-C957-8A41-93A8-E15084BD6245}"/>
              </a:ext>
            </a:extLst>
          </p:cNvPr>
          <p:cNvSpPr/>
          <p:nvPr/>
        </p:nvSpPr>
        <p:spPr>
          <a:xfrm>
            <a:off x="3012004" y="4335487"/>
            <a:ext cx="762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1E1E1E"/>
                </a:solidFill>
                <a:latin typeface="Courier" pitchFamily="2" charset="0"/>
              </a:rPr>
              <a:t>df</a:t>
            </a:r>
            <a:r>
              <a:rPr lang="en-GB" sz="2400" dirty="0">
                <a:solidFill>
                  <a:srgbClr val="1E1E1E"/>
                </a:solidFill>
                <a:latin typeface="Courier" pitchFamily="2" charset="0"/>
              </a:rPr>
              <a:t>[(</a:t>
            </a:r>
            <a:r>
              <a:rPr lang="en-GB" sz="2400" dirty="0" err="1">
                <a:solidFill>
                  <a:srgbClr val="1E1E1E"/>
                </a:solidFill>
                <a:latin typeface="Courier" pitchFamily="2" charset="0"/>
              </a:rPr>
              <a:t>df</a:t>
            </a:r>
            <a:r>
              <a:rPr lang="en-GB" sz="2400" dirty="0">
                <a:solidFill>
                  <a:srgbClr val="1E1E1E"/>
                </a:solidFill>
                <a:latin typeface="Courier" pitchFamily="2" charset="0"/>
              </a:rPr>
              <a:t>['Area']=='Tower Hamlets')] </a:t>
            </a:r>
            <a:endParaRPr lang="en-GB" sz="2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EA873-004A-3849-947B-0EAB550AA70C}"/>
              </a:ext>
            </a:extLst>
          </p:cNvPr>
          <p:cNvSpPr/>
          <p:nvPr/>
        </p:nvSpPr>
        <p:spPr>
          <a:xfrm>
            <a:off x="407368" y="5066020"/>
            <a:ext cx="11593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1E1E1E"/>
                </a:solidFill>
                <a:latin typeface="Courier" pitchFamily="2" charset="0"/>
              </a:rPr>
              <a:t>df</a:t>
            </a:r>
            <a:r>
              <a:rPr lang="en-GB" sz="2400" dirty="0">
                <a:solidFill>
                  <a:srgbClr val="1E1E1E"/>
                </a:solidFill>
                <a:latin typeface="Courier" pitchFamily="2" charset="0"/>
              </a:rPr>
              <a:t>[(</a:t>
            </a:r>
            <a:r>
              <a:rPr lang="en-GB" sz="2400" dirty="0" err="1">
                <a:solidFill>
                  <a:srgbClr val="1E1E1E"/>
                </a:solidFill>
                <a:latin typeface="Courier" pitchFamily="2" charset="0"/>
              </a:rPr>
              <a:t>df</a:t>
            </a:r>
            <a:r>
              <a:rPr lang="en-GB" sz="2400" dirty="0">
                <a:solidFill>
                  <a:srgbClr val="1E1E1E"/>
                </a:solidFill>
                <a:latin typeface="Courier" pitchFamily="2" charset="0"/>
              </a:rPr>
              <a:t>['Area']=='Tower Hamlets’) &amp; (</a:t>
            </a:r>
            <a:r>
              <a:rPr lang="en-GB" sz="2400" dirty="0" err="1">
                <a:solidFill>
                  <a:srgbClr val="1E1E1E"/>
                </a:solidFill>
                <a:latin typeface="Courier" pitchFamily="2" charset="0"/>
              </a:rPr>
              <a:t>df</a:t>
            </a:r>
            <a:r>
              <a:rPr lang="en-GB" sz="2400" dirty="0">
                <a:solidFill>
                  <a:srgbClr val="1E1E1E"/>
                </a:solidFill>
                <a:latin typeface="Courier" pitchFamily="2" charset="0"/>
              </a:rPr>
              <a:t>['Age'] =='Age 0 to 4')] 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031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BE99-633A-CB44-B919-66498026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8FFE-8EDB-E142-B30D-EA5D1AC1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12776"/>
            <a:ext cx="3961656" cy="93456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Transform data</a:t>
            </a:r>
          </a:p>
          <a:p>
            <a:r>
              <a:rPr lang="en-GB" dirty="0"/>
              <a:t>Origin in spreadsheets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28AA1F-96A5-5143-AB0F-CB7A0E1B8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37018"/>
              </p:ext>
            </p:extLst>
          </p:nvPr>
        </p:nvGraphicFramePr>
        <p:xfrm>
          <a:off x="983432" y="2622520"/>
          <a:ext cx="30963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89">
                  <a:extLst>
                    <a:ext uri="{9D8B030D-6E8A-4147-A177-3AD203B41FA5}">
                      <a16:colId xmlns:a16="http://schemas.microsoft.com/office/drawing/2014/main" val="480568055"/>
                    </a:ext>
                  </a:extLst>
                </a:gridCol>
                <a:gridCol w="933474">
                  <a:extLst>
                    <a:ext uri="{9D8B030D-6E8A-4147-A177-3AD203B41FA5}">
                      <a16:colId xmlns:a16="http://schemas.microsoft.com/office/drawing/2014/main" val="1746339563"/>
                    </a:ext>
                  </a:extLst>
                </a:gridCol>
                <a:gridCol w="1200181">
                  <a:extLst>
                    <a:ext uri="{9D8B030D-6E8A-4147-A177-3AD203B41FA5}">
                      <a16:colId xmlns:a16="http://schemas.microsoft.com/office/drawing/2014/main" val="73512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2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0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1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1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78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08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3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08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659F1A-771E-0E4F-BBD6-BF49C620F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22004"/>
              </p:ext>
            </p:extLst>
          </p:nvPr>
        </p:nvGraphicFramePr>
        <p:xfrm>
          <a:off x="5807968" y="1196752"/>
          <a:ext cx="5328592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54498058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82552135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87159465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40994110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Person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Genre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232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Classic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Folk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5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1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886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C12891-9C47-EB46-8384-F69DAED0F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43465"/>
              </p:ext>
            </p:extLst>
          </p:nvPr>
        </p:nvGraphicFramePr>
        <p:xfrm>
          <a:off x="5735960" y="4167088"/>
          <a:ext cx="5328592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54498058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82552135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87159465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40994110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Genre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Person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232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5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1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Folk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8860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F0AC1E-7E30-5142-BAFB-9FC542C881B5}"/>
              </a:ext>
            </a:extLst>
          </p:cNvPr>
          <p:cNvCxnSpPr>
            <a:cxnSpLocks/>
          </p:cNvCxnSpPr>
          <p:nvPr/>
        </p:nvCxnSpPr>
        <p:spPr>
          <a:xfrm flipV="1">
            <a:off x="4295800" y="2708920"/>
            <a:ext cx="1080120" cy="9361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7E0CD1-4982-0B4A-869F-8432D6EA11B1}"/>
              </a:ext>
            </a:extLst>
          </p:cNvPr>
          <p:cNvCxnSpPr>
            <a:cxnSpLocks/>
          </p:cNvCxnSpPr>
          <p:nvPr/>
        </p:nvCxnSpPr>
        <p:spPr>
          <a:xfrm>
            <a:off x="4295800" y="3933056"/>
            <a:ext cx="1080120" cy="9361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2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BE99-633A-CB44-B919-66498026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8FFE-8EDB-E142-B30D-EA5D1AC1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10515600" cy="43051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Transform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28AA1F-96A5-5143-AB0F-CB7A0E1B8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88160"/>
              </p:ext>
            </p:extLst>
          </p:nvPr>
        </p:nvGraphicFramePr>
        <p:xfrm>
          <a:off x="551384" y="2086064"/>
          <a:ext cx="381642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10">
                  <a:extLst>
                    <a:ext uri="{9D8B030D-6E8A-4147-A177-3AD203B41FA5}">
                      <a16:colId xmlns:a16="http://schemas.microsoft.com/office/drawing/2014/main" val="480568055"/>
                    </a:ext>
                  </a:extLst>
                </a:gridCol>
                <a:gridCol w="884043">
                  <a:extLst>
                    <a:ext uri="{9D8B030D-6E8A-4147-A177-3AD203B41FA5}">
                      <a16:colId xmlns:a16="http://schemas.microsoft.com/office/drawing/2014/main" val="1746339563"/>
                    </a:ext>
                  </a:extLst>
                </a:gridCol>
                <a:gridCol w="1202864">
                  <a:extLst>
                    <a:ext uri="{9D8B030D-6E8A-4147-A177-3AD203B41FA5}">
                      <a16:colId xmlns:a16="http://schemas.microsoft.com/office/drawing/2014/main" val="1410073685"/>
                    </a:ext>
                  </a:extLst>
                </a:gridCol>
                <a:gridCol w="817806">
                  <a:extLst>
                    <a:ext uri="{9D8B030D-6E8A-4147-A177-3AD203B41FA5}">
                      <a16:colId xmlns:a16="http://schemas.microsoft.com/office/drawing/2014/main" val="73512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2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0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1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1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4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3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78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08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Zurich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08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C12891-9C47-EB46-8384-F69DAED0F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78068"/>
              </p:ext>
            </p:extLst>
          </p:nvPr>
        </p:nvGraphicFramePr>
        <p:xfrm>
          <a:off x="6960096" y="1700808"/>
          <a:ext cx="396044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544980586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382552135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87159465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0994110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Purpose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Visits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232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5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160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EC594E-ECF6-4045-BE73-F6FDE4E99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52682"/>
              </p:ext>
            </p:extLst>
          </p:nvPr>
        </p:nvGraphicFramePr>
        <p:xfrm>
          <a:off x="5231904" y="4105880"/>
          <a:ext cx="6768755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6965">
                  <a:extLst>
                    <a:ext uri="{9D8B030D-6E8A-4147-A177-3AD203B41FA5}">
                      <a16:colId xmlns:a16="http://schemas.microsoft.com/office/drawing/2014/main" val="2544980586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val="3825521350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val="871594654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val="4099411087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val="408959140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val="945229856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val="6461226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Purpose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Visits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232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5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Hols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160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0A42D0-3A9A-3640-B6FC-684DDA70E427}"/>
              </a:ext>
            </a:extLst>
          </p:cNvPr>
          <p:cNvSpPr txBox="1"/>
          <p:nvPr/>
        </p:nvSpPr>
        <p:spPr>
          <a:xfrm>
            <a:off x="6672064" y="1052736"/>
            <a:ext cx="341490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Aggregate over the places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1707D-E4F8-C744-9365-3C5920A8D06A}"/>
              </a:ext>
            </a:extLst>
          </p:cNvPr>
          <p:cNvSpPr txBox="1"/>
          <p:nvPr/>
        </p:nvSpPr>
        <p:spPr>
          <a:xfrm>
            <a:off x="6824464" y="5775647"/>
            <a:ext cx="3493008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Aggregate over the person</a:t>
            </a:r>
          </a:p>
        </p:txBody>
      </p:sp>
    </p:spTree>
    <p:extLst>
      <p:ext uri="{BB962C8B-B14F-4D97-AF65-F5344CB8AC3E}">
        <p14:creationId xmlns:p14="http://schemas.microsoft.com/office/powerpoint/2010/main" val="312636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DCB30B-FB77-6042-9F58-567570A15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AF2012-79BC-534E-B32C-B21F3C5C5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Part 2: ‘Data analysis’ notebook</a:t>
            </a:r>
          </a:p>
        </p:txBody>
      </p:sp>
    </p:spTree>
    <p:extLst>
      <p:ext uri="{BB962C8B-B14F-4D97-AF65-F5344CB8AC3E}">
        <p14:creationId xmlns:p14="http://schemas.microsoft.com/office/powerpoint/2010/main" val="154489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8B09-2205-6E42-A137-B7C88F0E1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 3: Adding Columns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2F4E7-7A4A-0647-9DB9-1D0D65CC60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4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5C0-1A09-E844-96EB-782E0109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 of Comparing Boroughs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0247-C83E-3040-85A8-9227E894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8282136" cy="4967014"/>
          </a:xfrm>
        </p:spPr>
        <p:txBody>
          <a:bodyPr/>
          <a:lstStyle/>
          <a:p>
            <a:r>
              <a:rPr lang="en-GB" dirty="0"/>
              <a:t>Boroughs vary in population</a:t>
            </a:r>
          </a:p>
          <a:p>
            <a:r>
              <a:rPr lang="en-GB" dirty="0"/>
              <a:t>What does this question mean?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Need to transform the data into ‘proportion’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9EE7B-F81A-4A48-B25A-75CAB72CFA52}"/>
              </a:ext>
            </a:extLst>
          </p:cNvPr>
          <p:cNvSpPr txBox="1"/>
          <p:nvPr/>
        </p:nvSpPr>
        <p:spPr>
          <a:xfrm>
            <a:off x="2567608" y="2708920"/>
            <a:ext cx="888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/>
              <a:t>Where in London do most people born in Spain live? </a:t>
            </a:r>
          </a:p>
        </p:txBody>
      </p:sp>
    </p:spTree>
    <p:extLst>
      <p:ext uri="{BB962C8B-B14F-4D97-AF65-F5344CB8AC3E}">
        <p14:creationId xmlns:p14="http://schemas.microsoft.com/office/powerpoint/2010/main" val="174466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D8B1F-4733-DC4A-93A9-C01B1680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6"/>
            <a:ext cx="2808312" cy="3927970"/>
          </a:xfrm>
        </p:spPr>
        <p:txBody>
          <a:bodyPr>
            <a:normAutofit/>
          </a:bodyPr>
          <a:lstStyle/>
          <a:p>
            <a:r>
              <a:rPr lang="en-GB" sz="4000" dirty="0"/>
              <a:t>Proportion of Borough Born in Each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A62-B9CD-4447-9D77-803CFCA2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60648"/>
            <a:ext cx="8718252" cy="71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DCB30B-FB77-6042-9F58-567570A15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 Break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AF2012-79BC-534E-B32C-B21F3C5C5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Part 3: ‘Data analysis’ notebook</a:t>
            </a:r>
          </a:p>
        </p:txBody>
      </p:sp>
    </p:spTree>
    <p:extLst>
      <p:ext uri="{BB962C8B-B14F-4D97-AF65-F5344CB8AC3E}">
        <p14:creationId xmlns:p14="http://schemas.microsoft.com/office/powerpoint/2010/main" val="3727022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8D3A-58A4-C843-BCC4-72DE85AE9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 and Discussion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E3A3BB-726D-2049-B716-DF2025613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23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91F9-ECB4-D44B-9E3E-C2233FEE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5FE0-C8E7-E742-8241-CDC5FC72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22"/>
            <a:ext cx="4897760" cy="5151616"/>
          </a:xfrm>
        </p:spPr>
        <p:txBody>
          <a:bodyPr/>
          <a:lstStyle/>
          <a:p>
            <a:r>
              <a:rPr lang="en-GB" dirty="0"/>
              <a:t>The environment</a:t>
            </a:r>
          </a:p>
          <a:p>
            <a:pPr lvl="1"/>
            <a:r>
              <a:rPr lang="en-GB" dirty="0"/>
              <a:t>Web-based Interactive Python</a:t>
            </a:r>
          </a:p>
          <a:p>
            <a:pPr lvl="1"/>
            <a:r>
              <a:rPr lang="en-GB" dirty="0"/>
              <a:t>Does not have to be hosted</a:t>
            </a:r>
          </a:p>
          <a:p>
            <a:r>
              <a:rPr lang="en-GB" dirty="0"/>
              <a:t>The Pandas library</a:t>
            </a:r>
          </a:p>
          <a:p>
            <a:pPr lvl="1"/>
            <a:r>
              <a:rPr lang="en-GB" dirty="0"/>
              <a:t>Comprehensive but complex</a:t>
            </a:r>
          </a:p>
          <a:p>
            <a:r>
              <a:rPr lang="en-GB" dirty="0"/>
              <a:t>Key concepts</a:t>
            </a:r>
          </a:p>
          <a:p>
            <a:pPr lvl="1"/>
            <a:r>
              <a:rPr lang="en-GB" dirty="0" err="1"/>
              <a:t>Dataframe</a:t>
            </a:r>
            <a:r>
              <a:rPr lang="en-GB" dirty="0"/>
              <a:t> and selecting data</a:t>
            </a:r>
          </a:p>
          <a:p>
            <a:pPr lvl="1"/>
            <a:r>
              <a:rPr lang="en-GB" dirty="0"/>
              <a:t>Transforming: pivot table</a:t>
            </a:r>
          </a:p>
          <a:p>
            <a:pPr lvl="1"/>
            <a:r>
              <a:rPr lang="en-GB" dirty="0"/>
              <a:t>Visualizing: plot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51DA-1ED8-A344-82A0-1EEA7797FC27}"/>
              </a:ext>
            </a:extLst>
          </p:cNvPr>
          <p:cNvSpPr txBox="1"/>
          <p:nvPr/>
        </p:nvSpPr>
        <p:spPr>
          <a:xfrm>
            <a:off x="6384032" y="1268760"/>
            <a:ext cx="5040560" cy="452431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Discussion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What is emphasis of curriculum?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Should we use a large data file?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Is the complexity of Pandas manageable?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Balance of technical versus ‘interpretation’ of data</a:t>
            </a:r>
          </a:p>
        </p:txBody>
      </p:sp>
    </p:spTree>
    <p:extLst>
      <p:ext uri="{BB962C8B-B14F-4D97-AF65-F5344CB8AC3E}">
        <p14:creationId xmlns:p14="http://schemas.microsoft.com/office/powerpoint/2010/main" val="388106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09480" y="533520"/>
            <a:ext cx="109724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b="0" strike="noStrike" spc="-100" dirty="0">
                <a:solidFill>
                  <a:srgbClr val="D2533C"/>
                </a:solidFill>
                <a:latin typeface="Arial"/>
                <a:ea typeface="ＭＳ Ｐゴシック"/>
              </a:rPr>
              <a:t>How </a:t>
            </a:r>
            <a:r>
              <a:rPr lang="en-GB" sz="4000" spc="-100" dirty="0">
                <a:solidFill>
                  <a:srgbClr val="D2533C"/>
                </a:solidFill>
                <a:latin typeface="Arial"/>
                <a:ea typeface="ＭＳ Ｐゴシック"/>
              </a:rPr>
              <a:t>This</a:t>
            </a:r>
            <a:r>
              <a:rPr lang="en-GB" sz="4000" b="0" strike="noStrike" spc="-100" dirty="0">
                <a:solidFill>
                  <a:srgbClr val="D2533C"/>
                </a:solidFill>
                <a:latin typeface="Arial"/>
                <a:ea typeface="ＭＳ Ｐゴシック"/>
              </a:rPr>
              <a:t> Session Works</a:t>
            </a:r>
            <a:endParaRPr lang="en-GB" sz="4000" b="0" strike="noStrike" spc="-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609480" y="1600200"/>
            <a:ext cx="10972440" cy="4876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520" indent="-182160">
              <a:lnSpc>
                <a:spcPct val="100000"/>
              </a:lnSpc>
              <a:spcBef>
                <a:spcPts val="561"/>
              </a:spcBef>
              <a:buClr>
                <a:srgbClr val="93A299"/>
              </a:buClr>
              <a:buSzPct val="85000"/>
              <a:buFont typeface="Arial"/>
              <a:buChar char="•"/>
            </a:pPr>
            <a:r>
              <a:rPr lang="en-GB" sz="3200" b="0" strike="noStrike" spc="-1" dirty="0">
                <a:solidFill>
                  <a:srgbClr val="292934"/>
                </a:solidFill>
                <a:latin typeface="Arial"/>
                <a:ea typeface="ＭＳ Ｐゴシック"/>
              </a:rPr>
              <a:t>Introduce concepts</a:t>
            </a:r>
          </a:p>
          <a:p>
            <a:pPr marL="182520" indent="-182160">
              <a:lnSpc>
                <a:spcPct val="100000"/>
              </a:lnSpc>
              <a:spcBef>
                <a:spcPts val="561"/>
              </a:spcBef>
              <a:buClr>
                <a:srgbClr val="93A299"/>
              </a:buClr>
              <a:buSzPct val="85000"/>
              <a:buFont typeface="Arial"/>
              <a:buChar char="•"/>
            </a:pPr>
            <a:r>
              <a:rPr lang="en-GB" sz="3200" spc="-1" dirty="0">
                <a:solidFill>
                  <a:srgbClr val="292934"/>
                </a:solidFill>
                <a:latin typeface="Arial"/>
                <a:ea typeface="ＭＳ Ｐゴシック"/>
              </a:rPr>
              <a:t>Practical work</a:t>
            </a:r>
            <a:endParaRPr lang="en-GB" sz="3200" b="0" strike="noStrike" spc="-1" dirty="0">
              <a:solidFill>
                <a:srgbClr val="292934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 dirty="0">
                <a:solidFill>
                  <a:srgbClr val="292934"/>
                </a:solidFill>
                <a:latin typeface="Arial"/>
                <a:ea typeface="ＭＳ Ｐゴシック"/>
              </a:rPr>
              <a:t>Collaboration: </a:t>
            </a:r>
            <a:r>
              <a:rPr lang="en-GB" sz="3200" b="0" i="1" strike="noStrike" spc="-1" dirty="0">
                <a:solidFill>
                  <a:srgbClr val="292934"/>
                </a:solidFill>
                <a:latin typeface="Arial"/>
                <a:ea typeface="ＭＳ Ｐゴシック"/>
              </a:rPr>
              <a:t>practice teaching!</a:t>
            </a:r>
            <a:endParaRPr lang="en-GB" sz="3200" b="0" i="1" strike="noStrike" spc="-1" dirty="0">
              <a:solidFill>
                <a:srgbClr val="292934"/>
              </a:solidFill>
              <a:latin typeface="Arial"/>
            </a:endParaRPr>
          </a:p>
          <a:p>
            <a:pPr marL="182520" indent="-182160">
              <a:lnSpc>
                <a:spcPct val="100000"/>
              </a:lnSpc>
              <a:spcBef>
                <a:spcPts val="561"/>
              </a:spcBef>
              <a:buClr>
                <a:srgbClr val="93A299"/>
              </a:buClr>
              <a:buSzPct val="85000"/>
              <a:buFont typeface="Arial"/>
              <a:buChar char="•"/>
            </a:pPr>
            <a:r>
              <a:rPr lang="en-GB" sz="3200" b="0" strike="noStrike" spc="-1" dirty="0">
                <a:solidFill>
                  <a:srgbClr val="292934"/>
                </a:solidFill>
                <a:latin typeface="Arial"/>
              </a:rPr>
              <a:t>Repeat</a:t>
            </a:r>
          </a:p>
          <a:p>
            <a:pPr marL="182520" indent="-182160">
              <a:lnSpc>
                <a:spcPct val="100000"/>
              </a:lnSpc>
              <a:spcBef>
                <a:spcPts val="561"/>
              </a:spcBef>
              <a:buClr>
                <a:srgbClr val="93A299"/>
              </a:buClr>
              <a:buSzPct val="85000"/>
              <a:buFont typeface="Arial"/>
              <a:buChar char="•"/>
            </a:pPr>
            <a:endParaRPr lang="en-GB" sz="3200" spc="-1" dirty="0">
              <a:solidFill>
                <a:srgbClr val="292934"/>
              </a:solidFill>
              <a:latin typeface="Arial"/>
            </a:endParaRPr>
          </a:p>
          <a:p>
            <a:pPr marL="182520" indent="-182160">
              <a:lnSpc>
                <a:spcPct val="100000"/>
              </a:lnSpc>
              <a:spcBef>
                <a:spcPts val="561"/>
              </a:spcBef>
              <a:buClr>
                <a:srgbClr val="93A299"/>
              </a:buClr>
              <a:buSzPct val="85000"/>
              <a:buFont typeface="Arial"/>
              <a:buChar char="•"/>
            </a:pPr>
            <a:r>
              <a:rPr lang="en-GB" sz="3200" b="0" strike="noStrike" spc="-1" dirty="0">
                <a:solidFill>
                  <a:srgbClr val="292934"/>
                </a:solidFill>
                <a:latin typeface="Arial"/>
              </a:rPr>
              <a:t>Conclude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2F950-665C-7B4A-9912-8DC5F5217269}"/>
              </a:ext>
            </a:extLst>
          </p:cNvPr>
          <p:cNvSpPr txBox="1"/>
          <p:nvPr/>
        </p:nvSpPr>
        <p:spPr>
          <a:xfrm>
            <a:off x="7464152" y="3863950"/>
            <a:ext cx="280831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Probably Not Enough Time</a:t>
            </a:r>
          </a:p>
        </p:txBody>
      </p:sp>
    </p:spTree>
    <p:extLst>
      <p:ext uri="{BB962C8B-B14F-4D97-AF65-F5344CB8AC3E}">
        <p14:creationId xmlns:p14="http://schemas.microsoft.com/office/powerpoint/2010/main" val="219574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2766-1ABD-404A-A9D2-70BEF15B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5C05-E727-6B46-98F5-C7FBF38C1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  <a:p>
            <a:r>
              <a:rPr lang="en-GB" dirty="0"/>
              <a:t>Introducing the Python notebook using Google </a:t>
            </a:r>
            <a:r>
              <a:rPr lang="en-GB" dirty="0" err="1"/>
              <a:t>Colab</a:t>
            </a:r>
            <a:endParaRPr lang="en-GB" dirty="0"/>
          </a:p>
          <a:p>
            <a:r>
              <a:rPr lang="en-GB" dirty="0"/>
              <a:t>Part 1: the </a:t>
            </a:r>
            <a:r>
              <a:rPr lang="en-GB" dirty="0" err="1"/>
              <a:t>dataframe</a:t>
            </a:r>
            <a:endParaRPr lang="en-GB" dirty="0"/>
          </a:p>
          <a:p>
            <a:r>
              <a:rPr lang="en-GB" dirty="0"/>
              <a:t>Part 2: transforming data and the pivot table</a:t>
            </a:r>
          </a:p>
          <a:p>
            <a:r>
              <a:rPr lang="en-GB" dirty="0"/>
              <a:t>Part 3: adding columns</a:t>
            </a:r>
          </a:p>
          <a:p>
            <a:r>
              <a:rPr lang="en-GB" dirty="0"/>
              <a:t>Conclusion and discussion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43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19C208-194A-714C-982B-F507E9CF2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Session Aims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6FED52A-24D0-D84D-A134-9B2946F6A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9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9421-7DF0-8C4E-82C4-B86D00E1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758B-27B7-3148-B409-46A000454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Introduce Python Pandas</a:t>
            </a:r>
          </a:p>
          <a:p>
            <a:pPr lvl="1"/>
            <a:r>
              <a:rPr lang="en-GB" dirty="0"/>
              <a:t>Popular library for data </a:t>
            </a:r>
          </a:p>
          <a:p>
            <a:pPr lvl="1"/>
            <a:r>
              <a:rPr lang="en-GB" dirty="0"/>
              <a:t>Interactive notebook – Google’s </a:t>
            </a:r>
            <a:r>
              <a:rPr lang="en-GB" dirty="0" err="1"/>
              <a:t>Colab</a:t>
            </a:r>
            <a:endParaRPr lang="en-GB" dirty="0"/>
          </a:p>
          <a:p>
            <a:r>
              <a:rPr lang="en-GB" dirty="0"/>
              <a:t>Introduce key concepts</a:t>
            </a:r>
          </a:p>
          <a:p>
            <a:pPr lvl="1"/>
            <a:r>
              <a:rPr lang="en-GB" dirty="0" err="1"/>
              <a:t>Dataframe</a:t>
            </a:r>
            <a:endParaRPr lang="en-GB" dirty="0"/>
          </a:p>
          <a:p>
            <a:pPr lvl="1"/>
            <a:r>
              <a:rPr lang="en-GB" dirty="0"/>
              <a:t>Filter and select</a:t>
            </a:r>
          </a:p>
          <a:p>
            <a:pPr lvl="1"/>
            <a:r>
              <a:rPr lang="en-GB" dirty="0"/>
              <a:t>Pivot table</a:t>
            </a:r>
          </a:p>
          <a:p>
            <a:pPr lvl="1"/>
            <a:r>
              <a:rPr lang="en-GB" dirty="0"/>
              <a:t>Visualisation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CDB0-A529-A741-8824-E88467ADA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1984" y="1486321"/>
            <a:ext cx="5401816" cy="4690642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Pandas is very complex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Concepts common in other environments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Excel</a:t>
            </a:r>
          </a:p>
          <a:p>
            <a:pPr lvl="1"/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RStudio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Help develop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pedagogy</a:t>
            </a:r>
          </a:p>
          <a:p>
            <a:pPr lvl="1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6631F-9784-A548-A2CE-3DF4CA4F3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2517016"/>
            <a:ext cx="3777084" cy="31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5760000" y="646920"/>
            <a:ext cx="6552000" cy="6022080"/>
          </a:xfrm>
          <a:prstGeom prst="rect">
            <a:avLst/>
          </a:prstGeom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0F7E7E-DB5B-5F40-9AFE-3290F016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spc="-100" dirty="0">
                <a:solidFill>
                  <a:srgbClr val="D2533C"/>
                </a:solidFill>
                <a:latin typeface="Arial"/>
                <a:ea typeface="ＭＳ Ｐゴシック"/>
              </a:rPr>
              <a:t>The Data Life Cycle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46553-6276-0542-AD8E-25E32875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86322"/>
            <a:ext cx="5400600" cy="5151616"/>
          </a:xfrm>
        </p:spPr>
        <p:txBody>
          <a:bodyPr>
            <a:normAutofit/>
          </a:bodyPr>
          <a:lstStyle/>
          <a:p>
            <a:r>
              <a:rPr lang="en-GB" sz="3600" dirty="0"/>
              <a:t>Using data to answer a </a:t>
            </a:r>
            <a:br>
              <a:rPr lang="en-GB" sz="3600" dirty="0"/>
            </a:br>
            <a:r>
              <a:rPr lang="en-GB" sz="3600" dirty="0"/>
              <a:t>question</a:t>
            </a:r>
          </a:p>
          <a:p>
            <a:pPr lvl="1"/>
            <a:r>
              <a:rPr lang="en-GB" sz="3200" dirty="0"/>
              <a:t>What is the problem?</a:t>
            </a:r>
          </a:p>
          <a:p>
            <a:pPr lvl="1"/>
            <a:r>
              <a:rPr lang="en-GB" sz="3200" dirty="0"/>
              <a:t>.. do we have the data?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Data analysis not just technical </a:t>
            </a:r>
          </a:p>
          <a:p>
            <a:r>
              <a:rPr lang="en-GB" sz="3600" dirty="0"/>
              <a:t>We focus on the technical</a:t>
            </a:r>
          </a:p>
        </p:txBody>
      </p:sp>
    </p:spTree>
    <p:extLst>
      <p:ext uri="{BB962C8B-B14F-4D97-AF65-F5344CB8AC3E}">
        <p14:creationId xmlns:p14="http://schemas.microsoft.com/office/powerpoint/2010/main" val="172996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9297-3B4B-DE43-AA10-076E84ACF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Introducing the Interactive Notebook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D7677-A2F3-0049-BC70-F43A646F6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7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28C02F-17C7-D347-8437-264CC561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Notebook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23E21A-2688-AB4A-BBEF-941B12A2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– interactive Python with graphics (2001)</a:t>
            </a:r>
          </a:p>
          <a:p>
            <a:r>
              <a:rPr lang="en-GB" dirty="0" err="1"/>
              <a:t>Jupyter</a:t>
            </a:r>
            <a:r>
              <a:rPr lang="en-GB" dirty="0"/>
              <a:t> – web based interface for </a:t>
            </a:r>
            <a:r>
              <a:rPr lang="en-GB" dirty="0" err="1"/>
              <a:t>IPython</a:t>
            </a:r>
            <a:r>
              <a:rPr lang="en-GB" dirty="0"/>
              <a:t> (2014)</a:t>
            </a:r>
          </a:p>
          <a:p>
            <a:pPr lvl="1"/>
            <a:r>
              <a:rPr lang="en-GB" dirty="0"/>
              <a:t>Also supports other languages</a:t>
            </a:r>
          </a:p>
          <a:p>
            <a:r>
              <a:rPr lang="en-GB" dirty="0"/>
              <a:t>Google </a:t>
            </a:r>
            <a:r>
              <a:rPr lang="en-GB" dirty="0" err="1"/>
              <a:t>Colab</a:t>
            </a:r>
            <a:endParaRPr lang="en-GB" dirty="0"/>
          </a:p>
          <a:p>
            <a:pPr lvl="1"/>
            <a:r>
              <a:rPr lang="en-GB" dirty="0"/>
              <a:t>Hosted support for </a:t>
            </a:r>
            <a:r>
              <a:rPr lang="en-GB" dirty="0" err="1"/>
              <a:t>Jupyter</a:t>
            </a:r>
            <a:r>
              <a:rPr lang="en-GB" dirty="0"/>
              <a:t> on Google Drive</a:t>
            </a:r>
          </a:p>
          <a:p>
            <a:pPr lvl="1"/>
            <a:r>
              <a:rPr lang="en-GB" dirty="0"/>
              <a:t>Better interface</a:t>
            </a:r>
          </a:p>
          <a:p>
            <a:endParaRPr lang="en-GB" dirty="0"/>
          </a:p>
          <a:p>
            <a:r>
              <a:rPr lang="en-GB" dirty="0"/>
              <a:t>Concept: program as an executable document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2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6855</TotalTime>
  <Words>955</Words>
  <Application>Microsoft Macintosh PowerPoint</Application>
  <PresentationFormat>Widescreen</PresentationFormat>
  <Paragraphs>363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Courier</vt:lpstr>
      <vt:lpstr>Courier New</vt:lpstr>
      <vt:lpstr>Lucida Grande</vt:lpstr>
      <vt:lpstr>Symbol</vt:lpstr>
      <vt:lpstr>Office Theme</vt:lpstr>
      <vt:lpstr>To Get Started</vt:lpstr>
      <vt:lpstr>Introduction to Data Analysis</vt:lpstr>
      <vt:lpstr>PowerPoint Presentation</vt:lpstr>
      <vt:lpstr>Outline</vt:lpstr>
      <vt:lpstr>Session Aims</vt:lpstr>
      <vt:lpstr>Aims</vt:lpstr>
      <vt:lpstr>The Data Life Cycle</vt:lpstr>
      <vt:lpstr>Introducing the Interactive Notebook </vt:lpstr>
      <vt:lpstr>IPython Notebook</vt:lpstr>
      <vt:lpstr>PowerPoint Presentation</vt:lpstr>
      <vt:lpstr>Practical Break</vt:lpstr>
      <vt:lpstr>Part 1: The Dataframe</vt:lpstr>
      <vt:lpstr>The Data Frame</vt:lpstr>
      <vt:lpstr>The Data: Country of Birth</vt:lpstr>
      <vt:lpstr>Investigating the Data</vt:lpstr>
      <vt:lpstr>Getting Help</vt:lpstr>
      <vt:lpstr>Practical Break</vt:lpstr>
      <vt:lpstr>Part 2: Selecting,  Transforming and visualising Data</vt:lpstr>
      <vt:lpstr>What Questions Can this Dataset Answer?</vt:lpstr>
      <vt:lpstr>Selecting and Transforming Data</vt:lpstr>
      <vt:lpstr>The Pivot Table</vt:lpstr>
      <vt:lpstr>The Pivot Table</vt:lpstr>
      <vt:lpstr>Practical Break</vt:lpstr>
      <vt:lpstr>Part 3: Adding Columns</vt:lpstr>
      <vt:lpstr>The Problem of Comparing Boroughs</vt:lpstr>
      <vt:lpstr>Proportion of Borough Born in Each Region</vt:lpstr>
      <vt:lpstr>Practical Break</vt:lpstr>
      <vt:lpstr>Summary and Discussion</vt:lpstr>
      <vt:lpstr>Summary</vt:lpstr>
    </vt:vector>
  </TitlesOfParts>
  <Company>King's College London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Sentance, Sue</dc:creator>
  <cp:lastModifiedBy>William Marsh</cp:lastModifiedBy>
  <cp:revision>139</cp:revision>
  <cp:lastPrinted>2020-02-29T12:12:31Z</cp:lastPrinted>
  <dcterms:created xsi:type="dcterms:W3CDTF">2016-10-31T22:10:00Z</dcterms:created>
  <dcterms:modified xsi:type="dcterms:W3CDTF">2020-02-29T12:12:39Z</dcterms:modified>
</cp:coreProperties>
</file>