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8" r:id="rId2"/>
    <p:sldId id="284" r:id="rId3"/>
    <p:sldId id="323" r:id="rId4"/>
    <p:sldId id="324" r:id="rId5"/>
    <p:sldId id="293" r:id="rId6"/>
    <p:sldId id="325" r:id="rId7"/>
    <p:sldId id="330" r:id="rId8"/>
    <p:sldId id="333" r:id="rId9"/>
    <p:sldId id="345" r:id="rId10"/>
    <p:sldId id="331" r:id="rId11"/>
    <p:sldId id="336" r:id="rId12"/>
    <p:sldId id="337" r:id="rId13"/>
    <p:sldId id="338" r:id="rId14"/>
    <p:sldId id="346" r:id="rId15"/>
    <p:sldId id="326" r:id="rId16"/>
    <p:sldId id="347" r:id="rId17"/>
    <p:sldId id="348" r:id="rId18"/>
    <p:sldId id="349" r:id="rId19"/>
    <p:sldId id="341" r:id="rId20"/>
    <p:sldId id="328" r:id="rId2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2E75B6"/>
    <a:srgbClr val="283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01" autoAdjust="0"/>
    <p:restoredTop sz="86420" autoAdjust="0"/>
  </p:normalViewPr>
  <p:slideViewPr>
    <p:cSldViewPr>
      <p:cViewPr varScale="1">
        <p:scale>
          <a:sx n="91" d="100"/>
          <a:sy n="91" d="100"/>
        </p:scale>
        <p:origin x="7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FBBF-8BDE-6547-A74F-C85624562309}" type="datetimeFigureOut">
              <a:rPr lang="en-US" smtClean="0"/>
              <a:t>2/24/18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77E5-AB77-9249-828E-E88F4157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7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C87AB-C355-48A0-A222-B0AEC582735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862AF-DD84-4820-B182-5C327E162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7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9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7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7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0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51516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3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5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55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917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647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88625"/>
            <a:ext cx="5157787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647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88625"/>
            <a:ext cx="5183188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3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6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4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0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7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553" y="117014"/>
            <a:ext cx="12240228" cy="6904299"/>
          </a:xfrm>
          <a:prstGeom prst="rect">
            <a:avLst/>
          </a:prstGeom>
          <a:noFill/>
          <a:ln w="228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526" y="5914410"/>
            <a:ext cx="6047525" cy="95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6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Lucida Grande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sz="3200" dirty="0"/>
          </a:p>
          <a:p>
            <a:r>
              <a:rPr lang="en-GB" sz="3200" dirty="0"/>
              <a:t>Additional Slides: </a:t>
            </a:r>
          </a:p>
          <a:p>
            <a:r>
              <a:rPr lang="en-GB" sz="3200" dirty="0"/>
              <a:t>Attributes, Methods and the Constructor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83175" y="51507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Oriented Programming in Python</a:t>
            </a:r>
          </a:p>
        </p:txBody>
      </p:sp>
    </p:spTree>
    <p:extLst>
      <p:ext uri="{BB962C8B-B14F-4D97-AF65-F5344CB8AC3E}">
        <p14:creationId xmlns:p14="http://schemas.microsoft.com/office/powerpoint/2010/main" val="395845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Discussion: What Are the Pros/Cons of Python for Teaching?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800" dirty="0"/>
              <a:t>We teach programming principles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dirty="0"/>
              <a:t>... we work with a specific language   </a:t>
            </a:r>
          </a:p>
        </p:txBody>
      </p:sp>
    </p:spTree>
    <p:extLst>
      <p:ext uri="{BB962C8B-B14F-4D97-AF65-F5344CB8AC3E}">
        <p14:creationId xmlns:p14="http://schemas.microsoft.com/office/powerpoint/2010/main" val="1456766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5473824" cy="5151616"/>
          </a:xfrm>
        </p:spPr>
        <p:txBody>
          <a:bodyPr/>
          <a:lstStyle/>
          <a:p>
            <a:r>
              <a:rPr lang="en-GB" dirty="0"/>
              <a:t>Before we can ‘act’ on an object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PROBLEM</a:t>
            </a:r>
          </a:p>
          <a:p>
            <a:pPr lvl="1"/>
            <a:r>
              <a:rPr lang="en-GB" dirty="0"/>
              <a:t>New person is empty</a:t>
            </a:r>
          </a:p>
          <a:p>
            <a:pPr lvl="1"/>
            <a:r>
              <a:rPr lang="en-GB" dirty="0"/>
              <a:t>Error if we 'describe'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0016" y="2191504"/>
            <a:ext cx="5688632" cy="2677656"/>
          </a:xfrm>
          <a:prstGeom prst="rect">
            <a:avLst/>
          </a:prstGeom>
          <a:solidFill>
            <a:srgbClr val="FFFFFF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from Person import Person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p = Person()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p.setName</a:t>
            </a:r>
            <a:r>
              <a:rPr lang="en-US" sz="2800" dirty="0">
                <a:latin typeface="Courier New"/>
                <a:cs typeface="Courier New"/>
              </a:rPr>
              <a:t>("Bill")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p.setJob</a:t>
            </a:r>
            <a:r>
              <a:rPr lang="en-US" sz="2800" dirty="0">
                <a:latin typeface="Courier New"/>
                <a:cs typeface="Courier New"/>
              </a:rPr>
              <a:t>("plumber")</a:t>
            </a:r>
          </a:p>
          <a:p>
            <a:r>
              <a:rPr lang="en-US" sz="2800" dirty="0">
                <a:latin typeface="Courier New"/>
                <a:cs typeface="Courier New"/>
              </a:rPr>
              <a:t>print(</a:t>
            </a:r>
            <a:r>
              <a:rPr lang="en-US" sz="2800" dirty="0" err="1">
                <a:latin typeface="Courier New"/>
                <a:cs typeface="Courier New"/>
              </a:rPr>
              <a:t>p.describe</a:t>
            </a:r>
            <a:r>
              <a:rPr lang="en-US" sz="2800" dirty="0">
                <a:latin typeface="Courier New"/>
                <a:cs typeface="Courier New"/>
              </a:rPr>
              <a:t>())</a:t>
            </a:r>
          </a:p>
        </p:txBody>
      </p:sp>
      <p:sp>
        <p:nvSpPr>
          <p:cNvPr id="5" name="Line Callout 2 4"/>
          <p:cNvSpPr/>
          <p:nvPr/>
        </p:nvSpPr>
        <p:spPr>
          <a:xfrm flipH="1">
            <a:off x="839416" y="2204864"/>
            <a:ext cx="3024336" cy="1800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4776"/>
              <a:gd name="adj6" fmla="val -82981"/>
            </a:avLst>
          </a:prstGeom>
          <a:noFill/>
          <a:ln w="1905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This is a default constructor: it is created automatically</a:t>
            </a:r>
          </a:p>
        </p:txBody>
      </p:sp>
    </p:spTree>
    <p:extLst>
      <p:ext uri="{BB962C8B-B14F-4D97-AF65-F5344CB8AC3E}">
        <p14:creationId xmlns:p14="http://schemas.microsoft.com/office/powerpoint/2010/main" val="310983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3385592" cy="515161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Constructor </a:t>
            </a:r>
          </a:p>
          <a:p>
            <a:r>
              <a:rPr lang="en-GB" dirty="0"/>
              <a:t>Has a special name</a:t>
            </a:r>
          </a:p>
          <a:p>
            <a:r>
              <a:rPr lang="en-GB" dirty="0"/>
              <a:t>May have parameters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Don’t forget ‘self’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1824" y="1328568"/>
            <a:ext cx="7056784" cy="3539431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class Person:</a:t>
            </a:r>
          </a:p>
          <a:p>
            <a:r>
              <a:rPr lang="en-US" sz="2800" dirty="0">
                <a:latin typeface="Courier New"/>
                <a:cs typeface="Courier New"/>
              </a:rPr>
              <a:t>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__</a:t>
            </a:r>
            <a:r>
              <a:rPr lang="en-US" sz="2800" dirty="0" err="1">
                <a:latin typeface="Courier New"/>
                <a:cs typeface="Courier New"/>
              </a:rPr>
              <a:t>init</a:t>
            </a:r>
            <a:r>
              <a:rPr lang="en-US" sz="2800" dirty="0">
                <a:latin typeface="Courier New"/>
                <a:cs typeface="Courier New"/>
              </a:rPr>
              <a:t>__(self, n):</a:t>
            </a:r>
          </a:p>
          <a:p>
            <a:r>
              <a:rPr lang="en-US" sz="2800" dirty="0">
                <a:latin typeface="Courier New"/>
                <a:cs typeface="Courier New"/>
              </a:rPr>
              <a:t>     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r>
              <a:rPr lang="en-US" sz="2800" dirty="0">
                <a:latin typeface="Courier New"/>
                <a:cs typeface="Courier New"/>
              </a:rPr>
              <a:t> = n 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getName</a:t>
            </a:r>
            <a:r>
              <a:rPr lang="en-US" sz="2800" dirty="0">
                <a:latin typeface="Courier New"/>
                <a:cs typeface="Courier New"/>
              </a:rPr>
              <a:t>(self):</a:t>
            </a:r>
          </a:p>
          <a:p>
            <a:r>
              <a:rPr lang="en-US" sz="2800" dirty="0">
                <a:latin typeface="Courier New"/>
                <a:cs typeface="Courier New"/>
              </a:rPr>
              <a:t>      return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endParaRPr lang="en-US" sz="2800" dirty="0">
              <a:latin typeface="Courier New"/>
              <a:cs typeface="Courier New"/>
            </a:endParaRP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</a:p>
        </p:txBody>
      </p:sp>
      <p:sp>
        <p:nvSpPr>
          <p:cNvPr id="5" name="Line Callout 2 4"/>
          <p:cNvSpPr/>
          <p:nvPr/>
        </p:nvSpPr>
        <p:spPr>
          <a:xfrm flipH="1">
            <a:off x="2063552" y="3573016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0161"/>
              <a:gd name="adj6" fmla="val -107792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 name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9840416" y="4653136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4604"/>
              <a:gd name="adj6" fmla="val -21764"/>
            </a:avLst>
          </a:prstGeom>
          <a:solidFill>
            <a:srgbClr val="FFFFFF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 parameter</a:t>
            </a:r>
          </a:p>
        </p:txBody>
      </p:sp>
    </p:spTree>
    <p:extLst>
      <p:ext uri="{BB962C8B-B14F-4D97-AF65-F5344CB8AC3E}">
        <p14:creationId xmlns:p14="http://schemas.microsoft.com/office/powerpoint/2010/main" val="22960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Attributes –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86322"/>
            <a:ext cx="4536504" cy="5151616"/>
          </a:xfrm>
        </p:spPr>
        <p:txBody>
          <a:bodyPr/>
          <a:lstStyle/>
          <a:p>
            <a:r>
              <a:rPr lang="en-GB" dirty="0"/>
              <a:t>Attributes are not declared</a:t>
            </a:r>
          </a:p>
          <a:p>
            <a:pPr lvl="1"/>
            <a:r>
              <a:rPr lang="en-GB" dirty="0"/>
              <a:t>In Python, nothing is! </a:t>
            </a:r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dirty="0"/>
              <a:t>Good practice to initialise all attributes in the constructor</a:t>
            </a:r>
          </a:p>
          <a:p>
            <a:pPr lvl="1"/>
            <a:r>
              <a:rPr lang="en-GB" dirty="0"/>
              <a:t>Getters do not fail</a:t>
            </a:r>
          </a:p>
          <a:p>
            <a:pPr lvl="1"/>
            <a:r>
              <a:rPr lang="en-GB" dirty="0"/>
              <a:t>Clear what the attributes are</a:t>
            </a:r>
          </a:p>
          <a:p>
            <a:pPr lvl="1"/>
            <a:r>
              <a:rPr lang="en-GB" dirty="0"/>
              <a:t>Do not add more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59896" y="1478388"/>
            <a:ext cx="7056784" cy="5262980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class Person:</a:t>
            </a:r>
          </a:p>
          <a:p>
            <a:r>
              <a:rPr lang="en-US" sz="2800" dirty="0">
                <a:latin typeface="Courier New"/>
                <a:cs typeface="Courier New"/>
              </a:rPr>
              <a:t>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__</a:t>
            </a:r>
            <a:r>
              <a:rPr lang="en-US" sz="2800" dirty="0" err="1">
                <a:latin typeface="Courier New"/>
                <a:cs typeface="Courier New"/>
              </a:rPr>
              <a:t>init</a:t>
            </a:r>
            <a:r>
              <a:rPr lang="en-US" sz="2800" dirty="0">
                <a:latin typeface="Courier New"/>
                <a:cs typeface="Courier New"/>
              </a:rPr>
              <a:t>__(self, n):</a:t>
            </a:r>
          </a:p>
          <a:p>
            <a:r>
              <a:rPr lang="en-US" sz="2800" dirty="0">
                <a:latin typeface="Courier New"/>
                <a:cs typeface="Courier New"/>
              </a:rPr>
              <a:t>     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r>
              <a:rPr lang="en-US" sz="2800" dirty="0">
                <a:latin typeface="Courier New"/>
                <a:cs typeface="Courier New"/>
              </a:rPr>
              <a:t> = n</a:t>
            </a:r>
          </a:p>
          <a:p>
            <a:r>
              <a:rPr lang="en-US" sz="2800" dirty="0">
                <a:latin typeface="Courier New"/>
                <a:cs typeface="Courier New"/>
              </a:rPr>
              <a:t>      </a:t>
            </a:r>
            <a:r>
              <a:rPr lang="en-US" sz="2800" dirty="0" err="1">
                <a:latin typeface="Courier New"/>
                <a:cs typeface="Courier New"/>
              </a:rPr>
              <a:t>self.job</a:t>
            </a:r>
            <a:r>
              <a:rPr lang="en-US" sz="2800" dirty="0">
                <a:latin typeface="Courier New"/>
                <a:cs typeface="Courier New"/>
              </a:rPr>
              <a:t> = "unknown"</a:t>
            </a:r>
          </a:p>
          <a:p>
            <a:r>
              <a:rPr lang="en-US" sz="2800" dirty="0">
                <a:latin typeface="Courier New"/>
                <a:cs typeface="Courier New"/>
              </a:rPr>
              <a:t>      </a:t>
            </a:r>
            <a:r>
              <a:rPr lang="en-US" sz="2800" dirty="0" err="1">
                <a:latin typeface="Courier New"/>
                <a:cs typeface="Courier New"/>
              </a:rPr>
              <a:t>self.location</a:t>
            </a:r>
            <a:r>
              <a:rPr lang="en-US" sz="2800" dirty="0">
                <a:latin typeface="Courier New"/>
                <a:cs typeface="Courier New"/>
              </a:rPr>
              <a:t> = "unknown" 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getName</a:t>
            </a:r>
            <a:r>
              <a:rPr lang="en-US" sz="2800" dirty="0">
                <a:latin typeface="Courier New"/>
                <a:cs typeface="Courier New"/>
              </a:rPr>
              <a:t>(self):</a:t>
            </a:r>
          </a:p>
          <a:p>
            <a:r>
              <a:rPr lang="en-US" sz="2800" dirty="0">
                <a:latin typeface="Courier New"/>
                <a:cs typeface="Courier New"/>
              </a:rPr>
              <a:t>      return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getJob</a:t>
            </a:r>
            <a:r>
              <a:rPr lang="en-US" sz="2800" dirty="0">
                <a:latin typeface="Courier New"/>
                <a:cs typeface="Courier New"/>
              </a:rPr>
              <a:t>(self):</a:t>
            </a:r>
          </a:p>
          <a:p>
            <a:r>
              <a:rPr lang="en-US" sz="2800" dirty="0">
                <a:latin typeface="Courier New"/>
                <a:cs typeface="Courier New"/>
              </a:rPr>
              <a:t>      return </a:t>
            </a:r>
            <a:r>
              <a:rPr lang="en-US" sz="2800" dirty="0" err="1">
                <a:latin typeface="Courier New"/>
                <a:cs typeface="Courier New"/>
              </a:rPr>
              <a:t>self.job</a:t>
            </a:r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getLocation</a:t>
            </a:r>
            <a:r>
              <a:rPr lang="en-US" sz="2800" dirty="0">
                <a:latin typeface="Courier New"/>
                <a:cs typeface="Courier New"/>
              </a:rPr>
              <a:t>(self):</a:t>
            </a:r>
          </a:p>
          <a:p>
            <a:r>
              <a:rPr lang="en-US" sz="2800" dirty="0">
                <a:latin typeface="Courier New"/>
                <a:cs typeface="Courier New"/>
              </a:rPr>
              <a:t>      return </a:t>
            </a:r>
            <a:r>
              <a:rPr lang="en-US" sz="2800" dirty="0" err="1">
                <a:latin typeface="Courier New"/>
                <a:cs typeface="Courier New"/>
              </a:rPr>
              <a:t>self.location</a:t>
            </a:r>
            <a:endParaRPr lang="en-US" sz="2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0483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Issues for Teaching OOP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GB" sz="3200" dirty="0"/>
              <a:t>Usual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88625"/>
            <a:ext cx="5157787" cy="2508527"/>
          </a:xfrm>
        </p:spPr>
        <p:txBody>
          <a:bodyPr/>
          <a:lstStyle/>
          <a:p>
            <a:r>
              <a:rPr lang="en-GB" dirty="0"/>
              <a:t>The attributes are declared </a:t>
            </a:r>
          </a:p>
          <a:p>
            <a:r>
              <a:rPr lang="en-GB" dirty="0"/>
              <a:t>A class has a fixed set of attributes</a:t>
            </a:r>
          </a:p>
          <a:p>
            <a:r>
              <a:rPr lang="en-GB" dirty="0"/>
              <a:t>Attributes can be hidden: access only by methods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Python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Nothing is declared</a:t>
            </a:r>
          </a:p>
          <a:p>
            <a:r>
              <a:rPr lang="en-GB" dirty="0"/>
              <a:t>Attributes appear when assigned to</a:t>
            </a:r>
          </a:p>
          <a:p>
            <a:r>
              <a:rPr lang="en-GB" dirty="0"/>
              <a:t>Hiding is not enforced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47728" y="4853478"/>
            <a:ext cx="496855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Use Python to teach OOP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Avoid some Python tricks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Use only a subset 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… explain later</a:t>
            </a:r>
          </a:p>
        </p:txBody>
      </p:sp>
    </p:spTree>
    <p:extLst>
      <p:ext uri="{BB962C8B-B14F-4D97-AF65-F5344CB8AC3E}">
        <p14:creationId xmlns:p14="http://schemas.microsoft.com/office/powerpoint/2010/main" val="108513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Collecting Objects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800" dirty="0"/>
              <a:t>We can put objects in a list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dirty="0"/>
              <a:t>Must have the correct mental model for assignment</a:t>
            </a:r>
          </a:p>
        </p:txBody>
      </p:sp>
    </p:spTree>
    <p:extLst>
      <p:ext uri="{BB962C8B-B14F-4D97-AF65-F5344CB8AC3E}">
        <p14:creationId xmlns:p14="http://schemas.microsoft.com/office/powerpoint/2010/main" val="830773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Collecting Object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4944" y="1486322"/>
            <a:ext cx="3385592" cy="5151616"/>
          </a:xfrm>
        </p:spPr>
        <p:txBody>
          <a:bodyPr/>
          <a:lstStyle/>
          <a:p>
            <a:r>
              <a:rPr lang="en-GB" dirty="0"/>
              <a:t>Create a list of people</a:t>
            </a:r>
          </a:p>
          <a:p>
            <a:r>
              <a:rPr lang="en-GB" dirty="0"/>
              <a:t>Create two Person objects</a:t>
            </a:r>
          </a:p>
          <a:p>
            <a:r>
              <a:rPr lang="en-GB" dirty="0"/>
              <a:t>Add to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79376" y="1621243"/>
            <a:ext cx="5688632" cy="3108544"/>
          </a:xfrm>
          <a:prstGeom prst="rect">
            <a:avLst/>
          </a:prstGeom>
          <a:solidFill>
            <a:srgbClr val="FFFFFF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from Person import Person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people = []</a:t>
            </a:r>
          </a:p>
          <a:p>
            <a:r>
              <a:rPr lang="en-US" sz="2800" dirty="0">
                <a:latin typeface="Courier New"/>
                <a:cs typeface="Courier New"/>
              </a:rPr>
              <a:t>bill = Person("Bill")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people.append</a:t>
            </a:r>
            <a:r>
              <a:rPr lang="en-US" sz="2800" dirty="0">
                <a:latin typeface="Courier New"/>
                <a:cs typeface="Courier New"/>
              </a:rPr>
              <a:t>(bill)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clare</a:t>
            </a:r>
            <a:r>
              <a:rPr lang="en-US" sz="2800" dirty="0">
                <a:latin typeface="Courier New"/>
                <a:cs typeface="Courier New"/>
              </a:rPr>
              <a:t> = Person("Clare")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people.append</a:t>
            </a:r>
            <a:r>
              <a:rPr lang="en-US" sz="2800" dirty="0">
                <a:latin typeface="Courier New"/>
                <a:cs typeface="Courier New"/>
              </a:rPr>
              <a:t>(</a:t>
            </a:r>
            <a:r>
              <a:rPr lang="en-US" sz="2800" dirty="0" err="1">
                <a:latin typeface="Courier New"/>
                <a:cs typeface="Courier New"/>
              </a:rPr>
              <a:t>clare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5358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Collecting Object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4944" y="1486322"/>
            <a:ext cx="3385592" cy="5151616"/>
          </a:xfrm>
        </p:spPr>
        <p:txBody>
          <a:bodyPr/>
          <a:lstStyle/>
          <a:p>
            <a:r>
              <a:rPr lang="en-GB" dirty="0"/>
              <a:t>Create a list of people</a:t>
            </a:r>
          </a:p>
          <a:p>
            <a:r>
              <a:rPr lang="en-GB" dirty="0"/>
              <a:t>Create two Person objects</a:t>
            </a:r>
          </a:p>
          <a:p>
            <a:r>
              <a:rPr lang="en-GB" dirty="0"/>
              <a:t>Add to list</a:t>
            </a:r>
          </a:p>
          <a:p>
            <a:endParaRPr lang="en-GB" dirty="0"/>
          </a:p>
          <a:p>
            <a:r>
              <a:rPr lang="en-GB" i="1" dirty="0">
                <a:solidFill>
                  <a:srgbClr val="FF0000"/>
                </a:solidFill>
              </a:rPr>
              <a:t>Does this work?</a:t>
            </a:r>
          </a:p>
          <a:p>
            <a:r>
              <a:rPr lang="en-GB" i="1" dirty="0">
                <a:solidFill>
                  <a:srgbClr val="FF0000"/>
                </a:solidFill>
              </a:rPr>
              <a:t>Why no need to add to list again?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9376" y="1621243"/>
            <a:ext cx="5832648" cy="4401205"/>
          </a:xfrm>
          <a:prstGeom prst="rect">
            <a:avLst/>
          </a:prstGeom>
          <a:solidFill>
            <a:srgbClr val="FFFFFF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from Person import Person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people = []</a:t>
            </a:r>
          </a:p>
          <a:p>
            <a:r>
              <a:rPr lang="en-US" sz="2800" dirty="0">
                <a:latin typeface="Courier New"/>
                <a:cs typeface="Courier New"/>
              </a:rPr>
              <a:t>bill = Person("Bill")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people.append</a:t>
            </a:r>
            <a:r>
              <a:rPr lang="en-US" sz="2800" dirty="0">
                <a:latin typeface="Courier New"/>
                <a:cs typeface="Courier New"/>
              </a:rPr>
              <a:t>(bill)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clare</a:t>
            </a:r>
            <a:r>
              <a:rPr lang="en-US" sz="2800" dirty="0">
                <a:latin typeface="Courier New"/>
                <a:cs typeface="Courier New"/>
              </a:rPr>
              <a:t> = Person("Clare")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people.append</a:t>
            </a:r>
            <a:r>
              <a:rPr lang="en-US" sz="2800" dirty="0">
                <a:latin typeface="Courier New"/>
                <a:cs typeface="Courier New"/>
              </a:rPr>
              <a:t>(</a:t>
            </a:r>
            <a:r>
              <a:rPr lang="en-US" sz="2800" dirty="0" err="1">
                <a:latin typeface="Courier New"/>
                <a:cs typeface="Courier New"/>
              </a:rPr>
              <a:t>clare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b="1" dirty="0" err="1">
                <a:solidFill>
                  <a:srgbClr val="FF0000"/>
                </a:solidFill>
                <a:latin typeface="Courier New"/>
                <a:cs typeface="Courier New"/>
              </a:rPr>
              <a:t>bill.setJob</a:t>
            </a: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("plumber")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Courier New"/>
                <a:cs typeface="Courier New"/>
              </a:rPr>
              <a:t>clare.setJob</a:t>
            </a: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("programmer")</a:t>
            </a:r>
          </a:p>
        </p:txBody>
      </p:sp>
    </p:spTree>
    <p:extLst>
      <p:ext uri="{BB962C8B-B14F-4D97-AF65-F5344CB8AC3E}">
        <p14:creationId xmlns:p14="http://schemas.microsoft.com/office/powerpoint/2010/main" val="1333136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Python Assignment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486322"/>
            <a:ext cx="4608512" cy="51830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Copy – WRONG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Variable has value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Assignment copies value</a:t>
            </a:r>
          </a:p>
          <a:p>
            <a:r>
              <a:rPr lang="en-GB" dirty="0">
                <a:solidFill>
                  <a:srgbClr val="008000"/>
                </a:solidFill>
              </a:rPr>
              <a:t>Reference</a:t>
            </a:r>
          </a:p>
          <a:p>
            <a:pPr lvl="1"/>
            <a:r>
              <a:rPr lang="en-GB" dirty="0">
                <a:solidFill>
                  <a:srgbClr val="008000"/>
                </a:solidFill>
              </a:rPr>
              <a:t>Variable has reference</a:t>
            </a:r>
          </a:p>
          <a:p>
            <a:pPr lvl="1"/>
            <a:r>
              <a:rPr lang="en-GB" dirty="0">
                <a:solidFill>
                  <a:srgbClr val="008000"/>
                </a:solidFill>
              </a:rPr>
              <a:t>Assignment copies reference</a:t>
            </a:r>
          </a:p>
          <a:p>
            <a:pPr lvl="1"/>
            <a:r>
              <a:rPr lang="en-GB" dirty="0">
                <a:solidFill>
                  <a:srgbClr val="008000"/>
                </a:solidFill>
              </a:rPr>
              <a:t>Reference </a:t>
            </a:r>
            <a:r>
              <a:rPr lang="en-GB" dirty="0">
                <a:solidFill>
                  <a:srgbClr val="008000"/>
                </a:solidFill>
                <a:sym typeface="Wingdings"/>
              </a:rPr>
              <a:t> sharing</a:t>
            </a:r>
            <a:endParaRPr lang="en-GB" dirty="0">
              <a:solidFill>
                <a:srgbClr val="008000"/>
              </a:solidFill>
            </a:endParaRPr>
          </a:p>
          <a:p>
            <a:r>
              <a:rPr lang="en-GB" dirty="0"/>
              <a:t>In Python</a:t>
            </a:r>
          </a:p>
          <a:p>
            <a:pPr lvl="1"/>
            <a:r>
              <a:rPr lang="en-GB" dirty="0"/>
              <a:t>All variables are references</a:t>
            </a:r>
          </a:p>
          <a:p>
            <a:pPr lvl="1"/>
            <a:r>
              <a:rPr lang="en-GB" dirty="0"/>
              <a:t>But difference not noticeable when data immutable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367473" y="1556792"/>
            <a:ext cx="3201367" cy="1531332"/>
            <a:chOff x="6367473" y="1556792"/>
            <a:chExt cx="3201367" cy="1531332"/>
          </a:xfrm>
        </p:grpSpPr>
        <p:sp>
          <p:nvSpPr>
            <p:cNvPr id="4" name="Rectangle 3"/>
            <p:cNvSpPr/>
            <p:nvPr/>
          </p:nvSpPr>
          <p:spPr>
            <a:xfrm>
              <a:off x="6367473" y="1556792"/>
              <a:ext cx="32013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Courier New"/>
                  <a:cs typeface="Courier New"/>
                </a:rPr>
                <a:t>people = [ , ]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7554252" y="1863988"/>
              <a:ext cx="1152128" cy="122413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>
            <a:off x="9138428" y="1863988"/>
            <a:ext cx="1152128" cy="122413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85992" y="3088124"/>
            <a:ext cx="2470648" cy="8309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name = Clare</a:t>
            </a:r>
          </a:p>
          <a:p>
            <a:r>
              <a:rPr lang="en-GB" sz="2400" dirty="0"/>
              <a:t>job = programmer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18148" y="3088124"/>
            <a:ext cx="1949622" cy="8309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name = Bill</a:t>
            </a:r>
          </a:p>
          <a:p>
            <a:r>
              <a:rPr lang="en-GB" sz="2400" dirty="0"/>
              <a:t>job = plumber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202638" y="3919121"/>
            <a:ext cx="1477538" cy="1526103"/>
            <a:chOff x="6202638" y="3919121"/>
            <a:chExt cx="1477538" cy="1526103"/>
          </a:xfrm>
        </p:grpSpPr>
        <p:sp>
          <p:nvSpPr>
            <p:cNvPr id="10" name="Rectangle 9"/>
            <p:cNvSpPr/>
            <p:nvPr/>
          </p:nvSpPr>
          <p:spPr>
            <a:xfrm>
              <a:off x="6202638" y="4922004"/>
              <a:ext cx="14775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Courier New"/>
                  <a:cs typeface="Courier New"/>
                </a:rPr>
                <a:t>bill = </a:t>
              </a:r>
            </a:p>
          </p:txBody>
        </p:sp>
        <p:cxnSp>
          <p:nvCxnSpPr>
            <p:cNvPr id="13" name="Straight Arrow Connector 12"/>
            <p:cNvCxnSpPr>
              <a:stCxn id="10" idx="3"/>
              <a:endCxn id="9" idx="2"/>
            </p:cNvCxnSpPr>
            <p:nvPr/>
          </p:nvCxnSpPr>
          <p:spPr>
            <a:xfrm flipH="1" flipV="1">
              <a:off x="7592959" y="3919121"/>
              <a:ext cx="87217" cy="126449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515006" y="3919121"/>
            <a:ext cx="1693017" cy="1409635"/>
            <a:chOff x="9515006" y="3919121"/>
            <a:chExt cx="1693017" cy="1409635"/>
          </a:xfrm>
        </p:grpSpPr>
        <p:sp>
          <p:nvSpPr>
            <p:cNvPr id="11" name="Rectangle 10"/>
            <p:cNvSpPr/>
            <p:nvPr/>
          </p:nvSpPr>
          <p:spPr>
            <a:xfrm>
              <a:off x="9515006" y="4805536"/>
              <a:ext cx="16930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Courier New"/>
                  <a:cs typeface="Courier New"/>
                </a:rPr>
                <a:t>clare</a:t>
              </a:r>
              <a:r>
                <a:rPr lang="en-US" sz="2800" dirty="0">
                  <a:latin typeface="Courier New"/>
                  <a:cs typeface="Courier New"/>
                </a:rPr>
                <a:t> = </a:t>
              </a:r>
            </a:p>
          </p:txBody>
        </p:sp>
        <p:cxnSp>
          <p:nvCxnSpPr>
            <p:cNvPr id="16" name="Straight Arrow Connector 15"/>
            <p:cNvCxnSpPr>
              <a:stCxn id="11" idx="3"/>
              <a:endCxn id="8" idx="2"/>
            </p:cNvCxnSpPr>
            <p:nvPr/>
          </p:nvCxnSpPr>
          <p:spPr>
            <a:xfrm flipH="1" flipV="1">
              <a:off x="10621316" y="3919121"/>
              <a:ext cx="586707" cy="114802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983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Summary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3940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Recap: Modules and Import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2800" dirty="0"/>
              <a:t>Organising a Python Program into Files</a:t>
            </a:r>
          </a:p>
        </p:txBody>
      </p:sp>
    </p:spTree>
    <p:extLst>
      <p:ext uri="{BB962C8B-B14F-4D97-AF65-F5344CB8AC3E}">
        <p14:creationId xmlns:p14="http://schemas.microsoft.com/office/powerpoint/2010/main" val="689770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create new classes</a:t>
            </a:r>
          </a:p>
          <a:p>
            <a:pPr lvl="1"/>
            <a:r>
              <a:rPr lang="en-GB" dirty="0"/>
              <a:t>Methods</a:t>
            </a:r>
          </a:p>
          <a:p>
            <a:pPr lvl="1"/>
            <a:r>
              <a:rPr lang="en-GB" dirty="0"/>
              <a:t>Constructor and attributes</a:t>
            </a:r>
          </a:p>
          <a:p>
            <a:r>
              <a:rPr lang="en-GB" dirty="0"/>
              <a:t>Python issues: nothing declared</a:t>
            </a:r>
          </a:p>
          <a:p>
            <a:pPr lvl="1"/>
            <a:r>
              <a:rPr lang="en-GB" dirty="0"/>
              <a:t>Enabled us to treat constructors second   </a:t>
            </a:r>
          </a:p>
          <a:p>
            <a:r>
              <a:rPr lang="en-GB" dirty="0"/>
              <a:t>Collecting objects</a:t>
            </a:r>
          </a:p>
          <a:p>
            <a:pPr lvl="1"/>
            <a:r>
              <a:rPr lang="en-GB" dirty="0"/>
              <a:t>It works</a:t>
            </a:r>
          </a:p>
          <a:p>
            <a:pPr lvl="1"/>
            <a:r>
              <a:rPr lang="en-GB" dirty="0"/>
              <a:t>… need to understand assignment and references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39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143862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module is a file containing function definitions (and statements)</a:t>
            </a:r>
          </a:p>
          <a:p>
            <a:r>
              <a:rPr lang="en-GB" dirty="0"/>
              <a:t>If you import the module you can use the functions</a:t>
            </a:r>
          </a:p>
          <a:p>
            <a:r>
              <a:rPr lang="en-GB" dirty="0"/>
              <a:t>Module name is file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79376" y="3486487"/>
            <a:ext cx="5328592" cy="2246769"/>
          </a:xfrm>
          <a:prstGeom prst="rect">
            <a:avLst/>
          </a:prstGeom>
          <a:solidFill>
            <a:srgbClr val="FFFFFF"/>
          </a:solidFill>
          <a:ln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f(name):</a:t>
            </a:r>
          </a:p>
          <a:p>
            <a:r>
              <a:rPr lang="en-US" sz="2800" dirty="0">
                <a:latin typeface="Courier New"/>
                <a:cs typeface="Courier New"/>
              </a:rPr>
              <a:t>  return "hello "+ name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g(</a:t>
            </a:r>
            <a:r>
              <a:rPr lang="en-US" sz="2800" dirty="0" err="1">
                <a:latin typeface="Courier New"/>
                <a:cs typeface="Courier New"/>
              </a:rPr>
              <a:t>i</a:t>
            </a:r>
            <a:r>
              <a:rPr lang="en-US" sz="2800" dirty="0">
                <a:latin typeface="Courier New"/>
                <a:cs typeface="Courier New"/>
              </a:rPr>
              <a:t>):</a:t>
            </a:r>
          </a:p>
          <a:p>
            <a:r>
              <a:rPr lang="en-US" sz="2800" dirty="0">
                <a:latin typeface="Courier New"/>
                <a:cs typeface="Courier New"/>
              </a:rPr>
              <a:t>  return i+1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9896" y="3356992"/>
            <a:ext cx="172819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File </a:t>
            </a:r>
            <a:r>
              <a:rPr lang="en-GB" sz="2800" dirty="0" err="1"/>
              <a:t>lib.py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168008" y="5157192"/>
            <a:ext cx="4464496" cy="1384995"/>
          </a:xfrm>
          <a:prstGeom prst="rect">
            <a:avLst/>
          </a:prstGeom>
          <a:solidFill>
            <a:srgbClr val="FFFFFF"/>
          </a:solidFill>
          <a:ln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import lib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print(</a:t>
            </a:r>
            <a:r>
              <a:rPr lang="en-US" sz="2800" dirty="0" err="1">
                <a:latin typeface="Courier New"/>
                <a:cs typeface="Courier New"/>
              </a:rPr>
              <a:t>lib.f</a:t>
            </a:r>
            <a:r>
              <a:rPr lang="en-US" sz="2800" dirty="0">
                <a:latin typeface="Courier New"/>
                <a:cs typeface="Courier New"/>
              </a:rPr>
              <a:t>("bill"))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8040216" y="4005064"/>
            <a:ext cx="1203520" cy="4399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2933"/>
              <a:gd name="adj6" fmla="val -74440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Import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9356976" y="4573200"/>
            <a:ext cx="1203520" cy="4399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50664"/>
              <a:gd name="adj6" fmla="val -102994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Prefix </a:t>
            </a:r>
          </a:p>
        </p:txBody>
      </p:sp>
    </p:spTree>
    <p:extLst>
      <p:ext uri="{BB962C8B-B14F-4D97-AF65-F5344CB8AC3E}">
        <p14:creationId xmlns:p14="http://schemas.microsoft.com/office/powerpoint/2010/main" val="4566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 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1294606"/>
          </a:xfrm>
        </p:spPr>
        <p:txBody>
          <a:bodyPr/>
          <a:lstStyle/>
          <a:p>
            <a:r>
              <a:rPr lang="en-GB" dirty="0"/>
              <a:t>Module name prefix can be avoided </a:t>
            </a:r>
          </a:p>
          <a:p>
            <a:r>
              <a:rPr lang="en-GB" dirty="0"/>
              <a:t>Import only some definitions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9376" y="3486487"/>
            <a:ext cx="5328592" cy="2246769"/>
          </a:xfrm>
          <a:prstGeom prst="rect">
            <a:avLst/>
          </a:prstGeom>
          <a:solidFill>
            <a:srgbClr val="FFFFFF"/>
          </a:solidFill>
          <a:ln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f(name):</a:t>
            </a:r>
          </a:p>
          <a:p>
            <a:r>
              <a:rPr lang="en-US" sz="2800" dirty="0">
                <a:latin typeface="Courier New"/>
                <a:cs typeface="Courier New"/>
              </a:rPr>
              <a:t>  return "hello "+ name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g(</a:t>
            </a:r>
            <a:r>
              <a:rPr lang="en-US" sz="2800" dirty="0" err="1">
                <a:latin typeface="Courier New"/>
                <a:cs typeface="Courier New"/>
              </a:rPr>
              <a:t>i</a:t>
            </a:r>
            <a:r>
              <a:rPr lang="en-US" sz="2800" dirty="0">
                <a:latin typeface="Courier New"/>
                <a:cs typeface="Courier New"/>
              </a:rPr>
              <a:t>):</a:t>
            </a:r>
          </a:p>
          <a:p>
            <a:r>
              <a:rPr lang="en-US" sz="2800" dirty="0">
                <a:latin typeface="Courier New"/>
                <a:cs typeface="Courier New"/>
              </a:rPr>
              <a:t>  return i+1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9896" y="3356992"/>
            <a:ext cx="172819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File </a:t>
            </a:r>
            <a:r>
              <a:rPr lang="en-GB" sz="2800" dirty="0" err="1"/>
              <a:t>lib.py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168008" y="5157192"/>
            <a:ext cx="4464496" cy="1384995"/>
          </a:xfrm>
          <a:prstGeom prst="rect">
            <a:avLst/>
          </a:prstGeom>
          <a:solidFill>
            <a:srgbClr val="FFFFFF"/>
          </a:solidFill>
          <a:ln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from lib import f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print(f("bill"))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8040216" y="3717032"/>
            <a:ext cx="338437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05532"/>
              <a:gd name="adj6" fmla="val -12020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Import without prefix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9356976" y="4573200"/>
            <a:ext cx="1635568" cy="4399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50664"/>
              <a:gd name="adj6" fmla="val -85637"/>
            </a:avLst>
          </a:prstGeom>
          <a:solidFill>
            <a:srgbClr val="FF0000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No Prefix </a:t>
            </a:r>
          </a:p>
        </p:txBody>
      </p:sp>
    </p:spTree>
    <p:extLst>
      <p:ext uri="{BB962C8B-B14F-4D97-AF65-F5344CB8AC3E}">
        <p14:creationId xmlns:p14="http://schemas.microsoft.com/office/powerpoint/2010/main" val="5140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Person ‘Class’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800" dirty="0"/>
              <a:t>Person class declaration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dirty="0"/>
              <a:t>… without constructor at first</a:t>
            </a:r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5344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Person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4177680" cy="4895006"/>
          </a:xfrm>
        </p:spPr>
        <p:txBody>
          <a:bodyPr/>
          <a:lstStyle/>
          <a:p>
            <a:r>
              <a:rPr lang="en-GB" dirty="0"/>
              <a:t>(Initially without </a:t>
            </a:r>
            <a:br>
              <a:rPr lang="en-GB" dirty="0"/>
            </a:br>
            <a:r>
              <a:rPr lang="en-GB" dirty="0"/>
              <a:t>constructor)</a:t>
            </a:r>
          </a:p>
          <a:p>
            <a:r>
              <a:rPr lang="en-GB" dirty="0"/>
              <a:t>File name is</a:t>
            </a:r>
            <a:br>
              <a:rPr lang="en-GB" dirty="0"/>
            </a:br>
            <a:r>
              <a:rPr lang="en-GB" dirty="0"/>
              <a:t> class name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56491"/>
              </p:ext>
            </p:extLst>
          </p:nvPr>
        </p:nvGraphicFramePr>
        <p:xfrm>
          <a:off x="5303912" y="260648"/>
          <a:ext cx="640871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Method /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 =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Construct a new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/>
                        <a:t>p.setName</a:t>
                      </a:r>
                      <a:r>
                        <a:rPr lang="en-GB" sz="2400" dirty="0"/>
                        <a:t>("Bill")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Set the person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/>
                        <a:t>p.setJob</a:t>
                      </a:r>
                      <a:r>
                        <a:rPr lang="en-GB" sz="2400" dirty="0"/>
                        <a:t>("</a:t>
                      </a:r>
                      <a:r>
                        <a:rPr lang="en-GB" sz="2400" dirty="0" err="1"/>
                        <a:t>brickie</a:t>
                      </a:r>
                      <a:r>
                        <a:rPr lang="en-GB" sz="2400" dirty="0"/>
                        <a:t>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Set the job the person does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/>
                        <a:t>p.describe</a:t>
                      </a:r>
                      <a:r>
                        <a:rPr lang="en-GB" sz="2400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Return</a:t>
                      </a:r>
                      <a:r>
                        <a:rPr lang="en-GB" sz="2400" baseline="0" dirty="0"/>
                        <a:t> a report string</a:t>
                      </a:r>
                      <a:r>
                        <a:rPr lang="en-GB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367808" y="2730401"/>
            <a:ext cx="7776864" cy="4154983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/>
                <a:cs typeface="Courier New"/>
              </a:rPr>
              <a:t>class Person:</a:t>
            </a:r>
          </a:p>
          <a:p>
            <a:r>
              <a:rPr lang="en-US" sz="2200" dirty="0">
                <a:latin typeface="Courier New"/>
                <a:cs typeface="Courier New"/>
              </a:rPr>
              <a:t>    # Initially, there is no constructor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setName</a:t>
            </a:r>
            <a:r>
              <a:rPr lang="en-US" sz="2200" dirty="0">
                <a:latin typeface="Courier New"/>
                <a:cs typeface="Courier New"/>
              </a:rPr>
              <a:t>(self, name):</a:t>
            </a:r>
          </a:p>
          <a:p>
            <a:r>
              <a:rPr lang="en-US" sz="2200" dirty="0">
                <a:latin typeface="Courier New"/>
                <a:cs typeface="Courier New"/>
              </a:rPr>
              <a:t>        </a:t>
            </a:r>
            <a:r>
              <a:rPr lang="en-US" sz="2200" dirty="0" err="1">
                <a:latin typeface="Courier New"/>
                <a:cs typeface="Courier New"/>
              </a:rPr>
              <a:t>self.name</a:t>
            </a:r>
            <a:r>
              <a:rPr lang="en-US" sz="2200" dirty="0">
                <a:latin typeface="Courier New"/>
                <a:cs typeface="Courier New"/>
              </a:rPr>
              <a:t> = name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setJob</a:t>
            </a:r>
            <a:r>
              <a:rPr lang="en-US" sz="2200" dirty="0">
                <a:latin typeface="Courier New"/>
                <a:cs typeface="Courier New"/>
              </a:rPr>
              <a:t>(self, job):</a:t>
            </a:r>
          </a:p>
          <a:p>
            <a:r>
              <a:rPr lang="en-US" sz="2200" dirty="0">
                <a:latin typeface="Courier New"/>
                <a:cs typeface="Courier New"/>
              </a:rPr>
              <a:t>        </a:t>
            </a:r>
            <a:r>
              <a:rPr lang="en-US" sz="2200" dirty="0" err="1">
                <a:latin typeface="Courier New"/>
                <a:cs typeface="Courier New"/>
              </a:rPr>
              <a:t>self.job</a:t>
            </a:r>
            <a:r>
              <a:rPr lang="en-US" sz="2200" dirty="0">
                <a:latin typeface="Courier New"/>
                <a:cs typeface="Courier New"/>
              </a:rPr>
              <a:t> = job</a:t>
            </a:r>
          </a:p>
          <a:p>
            <a:r>
              <a:rPr lang="en-US" sz="2200" dirty="0">
                <a:latin typeface="Courier New"/>
                <a:cs typeface="Courier New"/>
              </a:rPr>
              <a:t>        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describe(self):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    s = "{0} works as a {1}"</a:t>
            </a:r>
          </a:p>
          <a:p>
            <a:r>
              <a:rPr lang="en-US" sz="2200" dirty="0">
                <a:latin typeface="Courier New"/>
                <a:cs typeface="Courier New"/>
              </a:rPr>
              <a:t>        return </a:t>
            </a:r>
            <a:r>
              <a:rPr lang="en-US" sz="2200" dirty="0" err="1">
                <a:latin typeface="Courier New"/>
                <a:cs typeface="Courier New"/>
              </a:rPr>
              <a:t>s.format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dirty="0" err="1">
                <a:latin typeface="Courier New"/>
                <a:cs typeface="Courier New"/>
              </a:rPr>
              <a:t>self.name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self.job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3552" y="5877272"/>
            <a:ext cx="23042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File </a:t>
            </a:r>
            <a:r>
              <a:rPr lang="en-GB" sz="2800" dirty="0" err="1"/>
              <a:t>Person.py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4110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6"/>
            <a:ext cx="10946432" cy="933602"/>
          </a:xfrm>
        </p:spPr>
        <p:txBody>
          <a:bodyPr>
            <a:normAutofit/>
          </a:bodyPr>
          <a:lstStyle/>
          <a:p>
            <a:r>
              <a:rPr lang="en-GB" dirty="0"/>
              <a:t>Defining a Method in a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9896" y="1124744"/>
            <a:ext cx="7056784" cy="3539431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class Person:</a:t>
            </a:r>
          </a:p>
          <a:p>
            <a:r>
              <a:rPr lang="en-US" sz="2800" dirty="0">
                <a:latin typeface="Courier New"/>
                <a:cs typeface="Courier New"/>
              </a:rPr>
              <a:t>    # Initially, no constructor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setName</a:t>
            </a:r>
            <a:r>
              <a:rPr lang="en-US" sz="2800" dirty="0">
                <a:latin typeface="Courier New"/>
                <a:cs typeface="Courier New"/>
              </a:rPr>
              <a:t>(self, name):</a:t>
            </a:r>
          </a:p>
          <a:p>
            <a:r>
              <a:rPr lang="en-US" sz="2800" dirty="0">
                <a:latin typeface="Courier New"/>
                <a:cs typeface="Courier New"/>
              </a:rPr>
              <a:t>       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r>
              <a:rPr lang="en-US" sz="2800" dirty="0">
                <a:latin typeface="Courier New"/>
                <a:cs typeface="Courier New"/>
              </a:rPr>
              <a:t> = name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setJob</a:t>
            </a:r>
            <a:r>
              <a:rPr lang="en-US" sz="2800" dirty="0">
                <a:latin typeface="Courier New"/>
                <a:cs typeface="Courier New"/>
              </a:rPr>
              <a:t>(self, job):</a:t>
            </a:r>
          </a:p>
          <a:p>
            <a:r>
              <a:rPr lang="en-US" sz="2800" dirty="0">
                <a:latin typeface="Courier New"/>
                <a:cs typeface="Courier New"/>
              </a:rPr>
              <a:t>        </a:t>
            </a:r>
            <a:r>
              <a:rPr lang="en-US" sz="2800" dirty="0" err="1">
                <a:latin typeface="Courier New"/>
                <a:cs typeface="Courier New"/>
              </a:rPr>
              <a:t>self.job</a:t>
            </a:r>
            <a:r>
              <a:rPr lang="en-US" sz="2800" dirty="0">
                <a:latin typeface="Courier New"/>
                <a:cs typeface="Courier New"/>
              </a:rPr>
              <a:t> = job</a:t>
            </a:r>
          </a:p>
        </p:txBody>
      </p:sp>
      <p:sp>
        <p:nvSpPr>
          <p:cNvPr id="7" name="Rectangle 6"/>
          <p:cNvSpPr/>
          <p:nvPr/>
        </p:nvSpPr>
        <p:spPr>
          <a:xfrm>
            <a:off x="263352" y="3991704"/>
            <a:ext cx="5688632" cy="2677656"/>
          </a:xfrm>
          <a:prstGeom prst="rect">
            <a:avLst/>
          </a:prstGeom>
          <a:solidFill>
            <a:srgbClr val="FFFFFF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from Person import Person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p = Person()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p.setName</a:t>
            </a:r>
            <a:r>
              <a:rPr lang="en-US" sz="2800" dirty="0">
                <a:latin typeface="Courier New"/>
                <a:cs typeface="Courier New"/>
              </a:rPr>
              <a:t>("Bill")</a:t>
            </a:r>
          </a:p>
          <a:p>
            <a:r>
              <a:rPr lang="en-US" sz="2800" dirty="0" err="1">
                <a:latin typeface="Courier New"/>
                <a:cs typeface="Courier New"/>
              </a:rPr>
              <a:t>p.setJob</a:t>
            </a:r>
            <a:r>
              <a:rPr lang="en-US" sz="2800" dirty="0">
                <a:latin typeface="Courier New"/>
                <a:cs typeface="Courier New"/>
              </a:rPr>
              <a:t>("plumber")</a:t>
            </a:r>
          </a:p>
          <a:p>
            <a:r>
              <a:rPr lang="en-US" sz="2800" dirty="0">
                <a:latin typeface="Courier New"/>
                <a:cs typeface="Courier New"/>
              </a:rPr>
              <a:t>print(</a:t>
            </a:r>
            <a:r>
              <a:rPr lang="en-US" sz="2800" dirty="0" err="1">
                <a:latin typeface="Courier New"/>
                <a:cs typeface="Courier New"/>
              </a:rPr>
              <a:t>p.describe</a:t>
            </a:r>
            <a:r>
              <a:rPr lang="en-US" sz="2800" dirty="0">
                <a:latin typeface="Courier New"/>
                <a:cs typeface="Courier New"/>
              </a:rPr>
              <a:t>())</a:t>
            </a:r>
          </a:p>
        </p:txBody>
      </p:sp>
      <p:sp>
        <p:nvSpPr>
          <p:cNvPr id="9" name="Line Callout 2 8"/>
          <p:cNvSpPr/>
          <p:nvPr/>
        </p:nvSpPr>
        <p:spPr>
          <a:xfrm flipH="1">
            <a:off x="1631504" y="1556792"/>
            <a:ext cx="302433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3074"/>
              <a:gd name="adj6" fmla="val -146845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Two parameters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839416" y="2204864"/>
            <a:ext cx="2088232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9623"/>
              <a:gd name="adj6" fmla="val -17454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Parameter 1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2351584" y="2924944"/>
            <a:ext cx="2088232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75660"/>
              <a:gd name="adj6" fmla="val 31311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Parameter 2</a:t>
            </a:r>
          </a:p>
        </p:txBody>
      </p:sp>
      <p:sp>
        <p:nvSpPr>
          <p:cNvPr id="12" name="Line Callout 2 11"/>
          <p:cNvSpPr/>
          <p:nvPr/>
        </p:nvSpPr>
        <p:spPr>
          <a:xfrm>
            <a:off x="8616280" y="5085184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8951"/>
              <a:gd name="adj6" fmla="val -31950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Name within the object</a:t>
            </a:r>
          </a:p>
        </p:txBody>
      </p:sp>
      <p:sp>
        <p:nvSpPr>
          <p:cNvPr id="13" name="Line Callout 2 12"/>
          <p:cNvSpPr/>
          <p:nvPr/>
        </p:nvSpPr>
        <p:spPr>
          <a:xfrm>
            <a:off x="5519936" y="5445224"/>
            <a:ext cx="2952328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6686"/>
              <a:gd name="adj6" fmla="val -62000"/>
            </a:avLst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Import: from </a:t>
            </a:r>
            <a:r>
              <a:rPr lang="en-GB" sz="2800" i="1" dirty="0">
                <a:solidFill>
                  <a:srgbClr val="660066"/>
                </a:solidFill>
              </a:rPr>
              <a:t>file</a:t>
            </a:r>
            <a:r>
              <a:rPr lang="en-GB" sz="2800" dirty="0">
                <a:solidFill>
                  <a:srgbClr val="660066"/>
                </a:solidFill>
              </a:rPr>
              <a:t> import </a:t>
            </a:r>
            <a:r>
              <a:rPr lang="en-GB" sz="2800" i="1" dirty="0" err="1">
                <a:solidFill>
                  <a:srgbClr val="660066"/>
                </a:solidFill>
              </a:rPr>
              <a:t>classname</a:t>
            </a:r>
            <a:endParaRPr lang="en-GB" sz="2800" i="1" dirty="0">
              <a:solidFill>
                <a:srgbClr val="66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352" y="3645024"/>
            <a:ext cx="172819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person-ex1.py</a:t>
            </a:r>
          </a:p>
        </p:txBody>
      </p:sp>
    </p:spTree>
    <p:extLst>
      <p:ext uri="{BB962C8B-B14F-4D97-AF65-F5344CB8AC3E}">
        <p14:creationId xmlns:p14="http://schemas.microsoft.com/office/powerpoint/2010/main" val="338770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4033664" cy="5151616"/>
          </a:xfrm>
        </p:spPr>
        <p:txBody>
          <a:bodyPr/>
          <a:lstStyle/>
          <a:p>
            <a:r>
              <a:rPr lang="en-GB" dirty="0"/>
              <a:t>Self is NOT a keyword</a:t>
            </a:r>
          </a:p>
          <a:p>
            <a:r>
              <a:rPr lang="en-GB" dirty="0"/>
              <a:t>ALWAYS use 'self'</a:t>
            </a:r>
          </a:p>
          <a:p>
            <a:endParaRPr lang="en-GB" dirty="0"/>
          </a:p>
          <a:p>
            <a:r>
              <a:rPr lang="en-GB" i="1" dirty="0">
                <a:solidFill>
                  <a:srgbClr val="660066"/>
                </a:solidFill>
              </a:rPr>
              <a:t>To set a name in an object of the Person class ….</a:t>
            </a:r>
          </a:p>
          <a:p>
            <a:r>
              <a:rPr lang="en-GB" i="1" dirty="0">
                <a:solidFill>
                  <a:srgbClr val="660066"/>
                </a:solidFill>
              </a:rPr>
              <a:t> … set the ‘name’ field (or attribute) of the object ….</a:t>
            </a:r>
          </a:p>
          <a:p>
            <a:r>
              <a:rPr lang="en-GB" i="1" dirty="0">
                <a:solidFill>
                  <a:srgbClr val="660066"/>
                </a:solidFill>
              </a:rPr>
              <a:t>… to the value given as a parameter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9896" y="1124744"/>
            <a:ext cx="7056784" cy="3108544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class Person:</a:t>
            </a:r>
          </a:p>
          <a:p>
            <a:r>
              <a:rPr lang="en-US" sz="2800" dirty="0">
                <a:latin typeface="Courier New"/>
                <a:cs typeface="Courier New"/>
              </a:rPr>
              <a:t>    # Initially, no constructor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setName</a:t>
            </a:r>
            <a:r>
              <a:rPr lang="en-US" sz="2800" dirty="0">
                <a:latin typeface="Courier New"/>
                <a:cs typeface="Courier New"/>
              </a:rPr>
              <a:t>(self, name):</a:t>
            </a:r>
          </a:p>
          <a:p>
            <a:r>
              <a:rPr lang="en-US" sz="2800" dirty="0">
                <a:latin typeface="Courier New"/>
                <a:cs typeface="Courier New"/>
              </a:rPr>
              <a:t>       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r>
              <a:rPr lang="en-US" sz="2800" dirty="0">
                <a:latin typeface="Courier New"/>
                <a:cs typeface="Courier New"/>
              </a:rPr>
              <a:t> = name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079776" y="2780928"/>
            <a:ext cx="1872208" cy="57606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935760" y="3212976"/>
            <a:ext cx="2736304" cy="115212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799856" y="3365376"/>
            <a:ext cx="4896544" cy="251189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55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Attribute 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5113784" cy="5151616"/>
          </a:xfrm>
        </p:spPr>
        <p:txBody>
          <a:bodyPr/>
          <a:lstStyle/>
          <a:p>
            <a:r>
              <a:rPr lang="en-GB" dirty="0"/>
              <a:t>We can have a method</a:t>
            </a:r>
          </a:p>
          <a:p>
            <a:pPr lvl="1"/>
            <a:r>
              <a:rPr lang="en-GB" dirty="0"/>
              <a:t>To set an attribute</a:t>
            </a:r>
          </a:p>
          <a:p>
            <a:pPr lvl="1"/>
            <a:r>
              <a:rPr lang="en-GB" dirty="0"/>
              <a:t>To get the value of an attribute</a:t>
            </a:r>
          </a:p>
          <a:p>
            <a:endParaRPr lang="en-GB" dirty="0"/>
          </a:p>
          <a:p>
            <a:r>
              <a:rPr lang="en-GB" dirty="0"/>
              <a:t>WARNING</a:t>
            </a:r>
          </a:p>
          <a:p>
            <a:pPr lvl="1"/>
            <a:r>
              <a:rPr lang="en-GB" dirty="0"/>
              <a:t>Do not always need getters and setters</a:t>
            </a:r>
          </a:p>
          <a:p>
            <a:pPr lvl="1"/>
            <a:r>
              <a:rPr lang="en-GB" dirty="0"/>
              <a:t>Not a good way to create abstractions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79976" y="1400576"/>
            <a:ext cx="6336704" cy="3539431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class Person:</a:t>
            </a:r>
          </a:p>
          <a:p>
            <a:r>
              <a:rPr lang="en-US" sz="2800" dirty="0">
                <a:latin typeface="Courier New"/>
                <a:cs typeface="Courier New"/>
              </a:rPr>
              <a:t>    # No constructor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setName</a:t>
            </a:r>
            <a:r>
              <a:rPr lang="en-US" sz="2800" dirty="0">
                <a:latin typeface="Courier New"/>
                <a:cs typeface="Courier New"/>
              </a:rPr>
              <a:t>(self, name):</a:t>
            </a:r>
          </a:p>
          <a:p>
            <a:r>
              <a:rPr lang="en-US" sz="2800" dirty="0">
                <a:latin typeface="Courier New"/>
                <a:cs typeface="Courier New"/>
              </a:rPr>
              <a:t>       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r>
              <a:rPr lang="en-US" sz="2800" dirty="0">
                <a:latin typeface="Courier New"/>
                <a:cs typeface="Courier New"/>
              </a:rPr>
              <a:t> = name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getName</a:t>
            </a:r>
            <a:r>
              <a:rPr lang="en-US" sz="2800" dirty="0">
                <a:latin typeface="Courier New"/>
                <a:cs typeface="Courier New"/>
              </a:rPr>
              <a:t>(self):</a:t>
            </a:r>
          </a:p>
          <a:p>
            <a:r>
              <a:rPr lang="en-US" sz="2800" dirty="0">
                <a:latin typeface="Courier New"/>
                <a:cs typeface="Courier New"/>
              </a:rPr>
              <a:t>        return </a:t>
            </a:r>
            <a:r>
              <a:rPr lang="en-US" sz="2800" dirty="0" err="1">
                <a:latin typeface="Courier New"/>
                <a:cs typeface="Courier New"/>
              </a:rPr>
              <a:t>self.name</a:t>
            </a:r>
            <a:r>
              <a:rPr lang="en-US" sz="2800" dirty="0">
                <a:latin typeface="Courier New"/>
                <a:cs typeface="Courier New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1194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6044</TotalTime>
  <Words>1017</Words>
  <Application>Microsoft Macintosh PowerPoint</Application>
  <PresentationFormat>Widescreen</PresentationFormat>
  <Paragraphs>246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Lucida Grande</vt:lpstr>
      <vt:lpstr>Wingdings</vt:lpstr>
      <vt:lpstr>Office Theme</vt:lpstr>
      <vt:lpstr>Object Oriented Programming in Python</vt:lpstr>
      <vt:lpstr>Recap: Modules and Import</vt:lpstr>
      <vt:lpstr>Python Modules</vt:lpstr>
      <vt:lpstr>Import As</vt:lpstr>
      <vt:lpstr>The Person ‘Class’</vt:lpstr>
      <vt:lpstr>The Person Class</vt:lpstr>
      <vt:lpstr>Defining a Method in a Class</vt:lpstr>
      <vt:lpstr>Self</vt:lpstr>
      <vt:lpstr>Attribute Getters and Setters</vt:lpstr>
      <vt:lpstr>Discussion: What Are the Pros/Cons of Python for Teaching?</vt:lpstr>
      <vt:lpstr>Constructor</vt:lpstr>
      <vt:lpstr>Defining a Constructor</vt:lpstr>
      <vt:lpstr>Attributes – Good Practice</vt:lpstr>
      <vt:lpstr>Python Issues for Teaching OOP</vt:lpstr>
      <vt:lpstr>Collecting Objects</vt:lpstr>
      <vt:lpstr>Collecting Object Example</vt:lpstr>
      <vt:lpstr>Collecting Object Example</vt:lpstr>
      <vt:lpstr>Understanding Python Assignment </vt:lpstr>
      <vt:lpstr>Summary</vt:lpstr>
      <vt:lpstr>Summary</vt:lpstr>
    </vt:vector>
  </TitlesOfParts>
  <Company>King's College London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Sentance, Sue</dc:creator>
  <cp:lastModifiedBy>Microsoft Office User</cp:lastModifiedBy>
  <cp:revision>124</cp:revision>
  <cp:lastPrinted>2017-10-11T10:30:41Z</cp:lastPrinted>
  <dcterms:created xsi:type="dcterms:W3CDTF">2016-10-31T22:10:00Z</dcterms:created>
  <dcterms:modified xsi:type="dcterms:W3CDTF">2018-02-24T00:35:11Z</dcterms:modified>
</cp:coreProperties>
</file>