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256" r:id="rId2"/>
    <p:sldId id="265" r:id="rId3"/>
    <p:sldId id="339" r:id="rId4"/>
    <p:sldId id="340" r:id="rId5"/>
    <p:sldId id="341" r:id="rId6"/>
    <p:sldId id="313" r:id="rId7"/>
    <p:sldId id="338" r:id="rId8"/>
    <p:sldId id="348" r:id="rId9"/>
    <p:sldId id="275" r:id="rId10"/>
    <p:sldId id="276" r:id="rId11"/>
    <p:sldId id="317" r:id="rId12"/>
    <p:sldId id="356" r:id="rId13"/>
    <p:sldId id="318" r:id="rId14"/>
    <p:sldId id="266" r:id="rId15"/>
    <p:sldId id="347" r:id="rId16"/>
    <p:sldId id="349" r:id="rId17"/>
    <p:sldId id="350" r:id="rId18"/>
    <p:sldId id="267" r:id="rId19"/>
    <p:sldId id="268" r:id="rId20"/>
    <p:sldId id="269" r:id="rId21"/>
    <p:sldId id="264" r:id="rId22"/>
    <p:sldId id="324" r:id="rId23"/>
    <p:sldId id="325" r:id="rId24"/>
    <p:sldId id="291" r:id="rId25"/>
    <p:sldId id="292" r:id="rId26"/>
    <p:sldId id="295" r:id="rId27"/>
    <p:sldId id="296" r:id="rId28"/>
    <p:sldId id="297" r:id="rId29"/>
    <p:sldId id="299" r:id="rId30"/>
    <p:sldId id="300" r:id="rId31"/>
    <p:sldId id="301" r:id="rId32"/>
    <p:sldId id="281" r:id="rId33"/>
    <p:sldId id="282" r:id="rId34"/>
    <p:sldId id="283" r:id="rId35"/>
    <p:sldId id="357" r:id="rId36"/>
    <p:sldId id="358" r:id="rId37"/>
    <p:sldId id="343" r:id="rId38"/>
    <p:sldId id="344" r:id="rId39"/>
    <p:sldId id="345" r:id="rId40"/>
    <p:sldId id="346" r:id="rId41"/>
    <p:sldId id="355" r:id="rId42"/>
    <p:sldId id="354" r:id="rId43"/>
    <p:sldId id="286" r:id="rId44"/>
    <p:sldId id="287" r:id="rId45"/>
    <p:sldId id="288" r:id="rId46"/>
    <p:sldId id="302" r:id="rId47"/>
    <p:sldId id="303" r:id="rId48"/>
    <p:sldId id="304" r:id="rId49"/>
    <p:sldId id="305" r:id="rId50"/>
    <p:sldId id="306" r:id="rId51"/>
    <p:sldId id="307" r:id="rId52"/>
    <p:sldId id="308" r:id="rId53"/>
    <p:sldId id="309" r:id="rId54"/>
    <p:sldId id="310" r:id="rId55"/>
    <p:sldId id="326" r:id="rId56"/>
    <p:sldId id="327" r:id="rId57"/>
    <p:sldId id="329" r:id="rId58"/>
    <p:sldId id="328" r:id="rId59"/>
    <p:sldId id="331" r:id="rId60"/>
    <p:sldId id="332" r:id="rId61"/>
    <p:sldId id="334" r:id="rId62"/>
    <p:sldId id="335" r:id="rId63"/>
    <p:sldId id="336" r:id="rId64"/>
    <p:sldId id="333" r:id="rId65"/>
    <p:sldId id="337" r:id="rId66"/>
    <p:sldId id="351" r:id="rId67"/>
    <p:sldId id="352" r:id="rId68"/>
    <p:sldId id="353" r:id="rId69"/>
    <p:sldId id="342" r:id="rId70"/>
    <p:sldId id="322" r:id="rId71"/>
  </p:sldIdLst>
  <p:sldSz cx="9144000" cy="6858000" type="screen4x3"/>
  <p:notesSz cx="9906000" cy="6794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698" autoAdjust="0"/>
  </p:normalViewPr>
  <p:slideViewPr>
    <p:cSldViewPr>
      <p:cViewPr>
        <p:scale>
          <a:sx n="100" d="100"/>
          <a:sy n="100" d="100"/>
        </p:scale>
        <p:origin x="-1758" y="-13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92600" cy="3397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11108" y="0"/>
            <a:ext cx="4292600" cy="339725"/>
          </a:xfrm>
          <a:prstGeom prst="rect">
            <a:avLst/>
          </a:prstGeom>
        </p:spPr>
        <p:txBody>
          <a:bodyPr vert="horz" lIns="91440" tIns="45720" rIns="91440" bIns="45720" rtlCol="0"/>
          <a:lstStyle>
            <a:lvl1pPr algn="r">
              <a:defRPr sz="1200"/>
            </a:lvl1pPr>
          </a:lstStyle>
          <a:p>
            <a:fld id="{849D8F62-C7F3-488D-8046-6AB8C8CC29B9}" type="datetimeFigureOut">
              <a:rPr lang="en-GB" smtClean="0"/>
              <a:t>25/05/2017</a:t>
            </a:fld>
            <a:endParaRPr lang="en-GB"/>
          </a:p>
        </p:txBody>
      </p:sp>
      <p:sp>
        <p:nvSpPr>
          <p:cNvPr id="4" name="Footer Placeholder 3"/>
          <p:cNvSpPr>
            <a:spLocks noGrp="1"/>
          </p:cNvSpPr>
          <p:nvPr>
            <p:ph type="ftr" sz="quarter" idx="2"/>
          </p:nvPr>
        </p:nvSpPr>
        <p:spPr>
          <a:xfrm>
            <a:off x="0" y="6453596"/>
            <a:ext cx="4292600" cy="33972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11108" y="6453596"/>
            <a:ext cx="4292600" cy="339725"/>
          </a:xfrm>
          <a:prstGeom prst="rect">
            <a:avLst/>
          </a:prstGeom>
        </p:spPr>
        <p:txBody>
          <a:bodyPr vert="horz" lIns="91440" tIns="45720" rIns="91440" bIns="45720" rtlCol="0" anchor="b"/>
          <a:lstStyle>
            <a:lvl1pPr algn="r">
              <a:defRPr sz="1200"/>
            </a:lvl1pPr>
          </a:lstStyle>
          <a:p>
            <a:fld id="{3E1B5203-0B87-4286-BE45-D13647857E27}" type="slidenum">
              <a:rPr lang="en-GB" smtClean="0"/>
              <a:t>‹#›</a:t>
            </a:fld>
            <a:endParaRPr lang="en-GB"/>
          </a:p>
        </p:txBody>
      </p:sp>
    </p:spTree>
    <p:extLst>
      <p:ext uri="{BB962C8B-B14F-4D97-AF65-F5344CB8AC3E}">
        <p14:creationId xmlns:p14="http://schemas.microsoft.com/office/powerpoint/2010/main" val="1306144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92600" cy="3397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11108" y="0"/>
            <a:ext cx="4292600" cy="339725"/>
          </a:xfrm>
          <a:prstGeom prst="rect">
            <a:avLst/>
          </a:prstGeom>
        </p:spPr>
        <p:txBody>
          <a:bodyPr vert="horz" lIns="91440" tIns="45720" rIns="91440" bIns="45720" rtlCol="0"/>
          <a:lstStyle>
            <a:lvl1pPr algn="r">
              <a:defRPr sz="1200"/>
            </a:lvl1pPr>
          </a:lstStyle>
          <a:p>
            <a:fld id="{B3E05A5D-CF88-4AC3-94D2-ED2C28CBE697}" type="datetimeFigureOut">
              <a:rPr lang="en-GB" smtClean="0"/>
              <a:t>25/05/2017</a:t>
            </a:fld>
            <a:endParaRPr lang="en-GB"/>
          </a:p>
        </p:txBody>
      </p:sp>
      <p:sp>
        <p:nvSpPr>
          <p:cNvPr id="4" name="Slide Image Placeholder 3"/>
          <p:cNvSpPr>
            <a:spLocks noGrp="1" noRot="1" noChangeAspect="1"/>
          </p:cNvSpPr>
          <p:nvPr>
            <p:ph type="sldImg" idx="2"/>
          </p:nvPr>
        </p:nvSpPr>
        <p:spPr>
          <a:xfrm>
            <a:off x="3254375" y="509588"/>
            <a:ext cx="3397250" cy="2547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0600" y="3227388"/>
            <a:ext cx="7924800" cy="30575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6453596"/>
            <a:ext cx="4292600" cy="33972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11108" y="6453596"/>
            <a:ext cx="4292600" cy="339725"/>
          </a:xfrm>
          <a:prstGeom prst="rect">
            <a:avLst/>
          </a:prstGeom>
        </p:spPr>
        <p:txBody>
          <a:bodyPr vert="horz" lIns="91440" tIns="45720" rIns="91440" bIns="45720" rtlCol="0" anchor="b"/>
          <a:lstStyle>
            <a:lvl1pPr algn="r">
              <a:defRPr sz="1200"/>
            </a:lvl1pPr>
          </a:lstStyle>
          <a:p>
            <a:fld id="{4BDB5867-CB72-4794-82F2-17BBC3F1E195}" type="slidenum">
              <a:rPr lang="en-GB" smtClean="0"/>
              <a:t>‹#›</a:t>
            </a:fld>
            <a:endParaRPr lang="en-GB"/>
          </a:p>
        </p:txBody>
      </p:sp>
    </p:spTree>
    <p:extLst>
      <p:ext uri="{BB962C8B-B14F-4D97-AF65-F5344CB8AC3E}">
        <p14:creationId xmlns:p14="http://schemas.microsoft.com/office/powerpoint/2010/main" val="3223964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youtu.be/G-lN8vWm3m0?t=1m15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outu.be/G-lN8vWm3m0?t=1m15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a:t>
            </a:r>
            <a:r>
              <a:rPr lang="en-GB" baseline="0" dirty="0" smtClean="0"/>
              <a:t> would you write “codes”</a:t>
            </a:r>
          </a:p>
          <a:p>
            <a:r>
              <a:rPr lang="en-GB" baseline="0" dirty="0" smtClean="0"/>
              <a:t>With a z</a:t>
            </a:r>
          </a:p>
          <a:p>
            <a:r>
              <a:rPr lang="en-GB" baseline="0" dirty="0" smtClean="0"/>
              <a:t>A child would</a:t>
            </a:r>
          </a:p>
          <a:p>
            <a:r>
              <a:rPr lang="en-GB" baseline="0" dirty="0" smtClean="0"/>
              <a:t>Perhaps an </a:t>
            </a:r>
            <a:r>
              <a:rPr lang="en-GB" baseline="0" dirty="0" err="1" smtClean="0"/>
              <a:t>american</a:t>
            </a:r>
            <a:endParaRPr lang="en-GB" dirty="0"/>
          </a:p>
        </p:txBody>
      </p:sp>
      <p:sp>
        <p:nvSpPr>
          <p:cNvPr id="4" name="Slide Number Placeholder 3"/>
          <p:cNvSpPr>
            <a:spLocks noGrp="1"/>
          </p:cNvSpPr>
          <p:nvPr>
            <p:ph type="sldNum" sz="quarter" idx="10"/>
          </p:nvPr>
        </p:nvSpPr>
        <p:spPr/>
        <p:txBody>
          <a:bodyPr/>
          <a:lstStyle/>
          <a:p>
            <a:fld id="{4BDB5867-CB72-4794-82F2-17BBC3F1E195}" type="slidenum">
              <a:rPr lang="en-GB" smtClean="0"/>
              <a:t>1</a:t>
            </a:fld>
            <a:endParaRPr lang="en-GB"/>
          </a:p>
        </p:txBody>
      </p:sp>
    </p:spTree>
    <p:extLst>
      <p:ext uri="{BB962C8B-B14F-4D97-AF65-F5344CB8AC3E}">
        <p14:creationId xmlns:p14="http://schemas.microsoft.com/office/powerpoint/2010/main" val="1444748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transmit</a:t>
            </a:r>
            <a:r>
              <a:rPr lang="en-GB" baseline="0" dirty="0" smtClean="0"/>
              <a:t> an analogy signal </a:t>
            </a:r>
          </a:p>
          <a:p>
            <a:endParaRPr lang="en-GB" baseline="0" dirty="0" smtClean="0"/>
          </a:p>
          <a:p>
            <a:r>
              <a:rPr lang="en-GB" dirty="0" smtClean="0"/>
              <a:t>Copy tapes deteriorate</a:t>
            </a:r>
          </a:p>
          <a:p>
            <a:r>
              <a:rPr lang="en-GB" dirty="0" smtClean="0"/>
              <a:t>Photo copy </a:t>
            </a:r>
            <a:r>
              <a:rPr lang="en-GB" dirty="0" err="1" smtClean="0"/>
              <a:t>deteerial</a:t>
            </a:r>
            <a:r>
              <a:rPr lang="en-GB" dirty="0" smtClean="0"/>
              <a:t> </a:t>
            </a:r>
          </a:p>
          <a:p>
            <a:endParaRPr lang="en-GB" dirty="0" smtClean="0"/>
          </a:p>
          <a:p>
            <a:r>
              <a:rPr lang="en-GB" dirty="0" smtClean="0"/>
              <a:t>Copy a word doc – does </a:t>
            </a:r>
            <a:r>
              <a:rPr lang="en-GB" dirty="0" err="1" smtClean="0"/>
              <a:t>ot</a:t>
            </a:r>
            <a:r>
              <a:rPr lang="en-GB" dirty="0" smtClean="0"/>
              <a:t> </a:t>
            </a:r>
            <a:r>
              <a:rPr lang="en-GB" dirty="0" err="1" smtClean="0"/>
              <a:t>deteriorr</a:t>
            </a:r>
            <a:r>
              <a:rPr lang="en-GB" dirty="0" smtClean="0"/>
              <a:t>. </a:t>
            </a:r>
          </a:p>
          <a:p>
            <a:endParaRPr lang="en-GB" dirty="0" smtClean="0"/>
          </a:p>
          <a:p>
            <a:r>
              <a:rPr lang="en-GB" dirty="0" smtClean="0"/>
              <a:t>graceful degradation</a:t>
            </a:r>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4BDB5867-CB72-4794-82F2-17BBC3F1E195}" type="slidenum">
              <a:rPr lang="en-GB" smtClean="0"/>
              <a:t>3</a:t>
            </a:fld>
            <a:endParaRPr lang="en-GB"/>
          </a:p>
        </p:txBody>
      </p:sp>
    </p:spTree>
    <p:extLst>
      <p:ext uri="{BB962C8B-B14F-4D97-AF65-F5344CB8AC3E}">
        <p14:creationId xmlns:p14="http://schemas.microsoft.com/office/powerpoint/2010/main" val="1786154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Try lip read </a:t>
            </a:r>
            <a:r>
              <a:rPr lang="en-GB" dirty="0" err="1" smtClean="0"/>
              <a:t>brexit</a:t>
            </a:r>
            <a:r>
              <a:rPr lang="en-GB" dirty="0" smtClean="0"/>
              <a:t>. </a:t>
            </a:r>
          </a:p>
          <a:p>
            <a:r>
              <a:rPr lang="en-GB" dirty="0" smtClean="0"/>
              <a:t>Bravo, </a:t>
            </a:r>
            <a:r>
              <a:rPr lang="en-GB" dirty="0" err="1" smtClean="0"/>
              <a:t>romeo</a:t>
            </a:r>
            <a:r>
              <a:rPr lang="en-GB" dirty="0" smtClean="0"/>
              <a:t>, echo, </a:t>
            </a:r>
          </a:p>
          <a:p>
            <a:r>
              <a:rPr lang="en-GB" dirty="0" err="1" smtClean="0"/>
              <a:t>Xray</a:t>
            </a:r>
            <a:r>
              <a:rPr lang="en-GB" dirty="0" smtClean="0"/>
              <a:t>,</a:t>
            </a:r>
            <a:r>
              <a:rPr lang="en-GB" baseline="0" dirty="0" smtClean="0"/>
              <a:t> </a:t>
            </a:r>
            <a:r>
              <a:rPr lang="en-GB" baseline="0" dirty="0" err="1" smtClean="0"/>
              <a:t>india</a:t>
            </a:r>
            <a:r>
              <a:rPr lang="en-GB" baseline="0" dirty="0" smtClean="0"/>
              <a:t>, tango. </a:t>
            </a:r>
            <a:endParaRPr lang="en-GB" dirty="0"/>
          </a:p>
        </p:txBody>
      </p:sp>
      <p:sp>
        <p:nvSpPr>
          <p:cNvPr id="4" name="Slide Number Placeholder 3"/>
          <p:cNvSpPr>
            <a:spLocks noGrp="1"/>
          </p:cNvSpPr>
          <p:nvPr>
            <p:ph type="sldNum" sz="quarter" idx="10"/>
          </p:nvPr>
        </p:nvSpPr>
        <p:spPr/>
        <p:txBody>
          <a:bodyPr/>
          <a:lstStyle/>
          <a:p>
            <a:fld id="{4BDB5867-CB72-4794-82F2-17BBC3F1E195}" type="slidenum">
              <a:rPr lang="en-GB" smtClean="0"/>
              <a:t>16</a:t>
            </a:fld>
            <a:endParaRPr lang="en-GB"/>
          </a:p>
        </p:txBody>
      </p:sp>
    </p:spTree>
    <p:extLst>
      <p:ext uri="{BB962C8B-B14F-4D97-AF65-F5344CB8AC3E}">
        <p14:creationId xmlns:p14="http://schemas.microsoft.com/office/powerpoint/2010/main" val="3147407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Sparse</a:t>
            </a:r>
            <a:r>
              <a:rPr lang="en-GB" baseline="0" dirty="0" smtClean="0"/>
              <a:t> </a:t>
            </a:r>
            <a:r>
              <a:rPr lang="en-GB" baseline="0" dirty="0" err="1" smtClean="0"/>
              <a:t>langauge</a:t>
            </a:r>
            <a:r>
              <a:rPr lang="en-GB" baseline="0" dirty="0" smtClean="0"/>
              <a:t>. </a:t>
            </a:r>
          </a:p>
          <a:p>
            <a:endParaRPr lang="en-GB" baseline="0" dirty="0" smtClean="0"/>
          </a:p>
          <a:p>
            <a:r>
              <a:rPr lang="en-GB" sz="1200" b="0" i="0" u="none" strike="noStrike" kern="1200" dirty="0" smtClean="0">
                <a:solidFill>
                  <a:schemeClr val="tx1"/>
                </a:solidFill>
                <a:effectLst/>
                <a:latin typeface="+mn-lt"/>
                <a:ea typeface="+mn-ea"/>
                <a:cs typeface="+mn-cs"/>
              </a:rPr>
              <a:t>1st 2nd 3rd, </a:t>
            </a:r>
            <a:endParaRPr lang="en-GB" dirty="0"/>
          </a:p>
        </p:txBody>
      </p:sp>
      <p:sp>
        <p:nvSpPr>
          <p:cNvPr id="4" name="Slide Number Placeholder 3"/>
          <p:cNvSpPr>
            <a:spLocks noGrp="1"/>
          </p:cNvSpPr>
          <p:nvPr>
            <p:ph type="sldNum" sz="quarter" idx="10"/>
          </p:nvPr>
        </p:nvSpPr>
        <p:spPr/>
        <p:txBody>
          <a:bodyPr/>
          <a:lstStyle/>
          <a:p>
            <a:fld id="{4BDB5867-CB72-4794-82F2-17BBC3F1E195}" type="slidenum">
              <a:rPr lang="en-GB" smtClean="0"/>
              <a:t>20</a:t>
            </a:fld>
            <a:endParaRPr lang="en-GB"/>
          </a:p>
        </p:txBody>
      </p:sp>
    </p:spTree>
    <p:extLst>
      <p:ext uri="{BB962C8B-B14F-4D97-AF65-F5344CB8AC3E}">
        <p14:creationId xmlns:p14="http://schemas.microsoft.com/office/powerpoint/2010/main" val="356653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we make a mistake we do not know which we meant. </a:t>
            </a:r>
            <a:endParaRPr lang="en-GB" dirty="0"/>
          </a:p>
        </p:txBody>
      </p:sp>
      <p:sp>
        <p:nvSpPr>
          <p:cNvPr id="4" name="Slide Number Placeholder 3"/>
          <p:cNvSpPr>
            <a:spLocks noGrp="1"/>
          </p:cNvSpPr>
          <p:nvPr>
            <p:ph type="sldNum" sz="quarter" idx="10"/>
          </p:nvPr>
        </p:nvSpPr>
        <p:spPr/>
        <p:txBody>
          <a:bodyPr/>
          <a:lstStyle/>
          <a:p>
            <a:fld id="{4BDB5867-CB72-4794-82F2-17BBC3F1E195}" type="slidenum">
              <a:rPr lang="en-GB" smtClean="0"/>
              <a:t>26</a:t>
            </a:fld>
            <a:endParaRPr lang="en-GB"/>
          </a:p>
        </p:txBody>
      </p:sp>
    </p:spTree>
    <p:extLst>
      <p:ext uri="{BB962C8B-B14F-4D97-AF65-F5344CB8AC3E}">
        <p14:creationId xmlns:p14="http://schemas.microsoft.com/office/powerpoint/2010/main" val="3919691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Majority vote</a:t>
            </a:r>
            <a:endParaRPr lang="en-GB" dirty="0"/>
          </a:p>
        </p:txBody>
      </p:sp>
      <p:sp>
        <p:nvSpPr>
          <p:cNvPr id="4" name="Slide Number Placeholder 3"/>
          <p:cNvSpPr>
            <a:spLocks noGrp="1"/>
          </p:cNvSpPr>
          <p:nvPr>
            <p:ph type="sldNum" sz="quarter" idx="10"/>
          </p:nvPr>
        </p:nvSpPr>
        <p:spPr/>
        <p:txBody>
          <a:bodyPr/>
          <a:lstStyle/>
          <a:p>
            <a:fld id="{4BDB5867-CB72-4794-82F2-17BBC3F1E195}" type="slidenum">
              <a:rPr lang="en-GB" smtClean="0"/>
              <a:t>33</a:t>
            </a:fld>
            <a:endParaRPr lang="en-GB"/>
          </a:p>
        </p:txBody>
      </p:sp>
    </p:spTree>
    <p:extLst>
      <p:ext uri="{BB962C8B-B14F-4D97-AF65-F5344CB8AC3E}">
        <p14:creationId xmlns:p14="http://schemas.microsoft.com/office/powerpoint/2010/main" val="85201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hlinkClick r:id="rId3"/>
              </a:rPr>
              <a:t>Say “bar”</a:t>
            </a:r>
          </a:p>
          <a:p>
            <a:pPr marL="0" indent="0">
              <a:buNone/>
            </a:pPr>
            <a:r>
              <a:rPr lang="en-GB" dirty="0" smtClean="0">
                <a:hlinkClick r:id="rId3"/>
              </a:rPr>
              <a:t>Lips “far or bar”</a:t>
            </a:r>
          </a:p>
          <a:p>
            <a:endParaRPr lang="en-GB" dirty="0"/>
          </a:p>
        </p:txBody>
      </p:sp>
      <p:sp>
        <p:nvSpPr>
          <p:cNvPr id="4" name="Slide Number Placeholder 3"/>
          <p:cNvSpPr>
            <a:spLocks noGrp="1"/>
          </p:cNvSpPr>
          <p:nvPr>
            <p:ph type="sldNum" sz="quarter" idx="10"/>
          </p:nvPr>
        </p:nvSpPr>
        <p:spPr/>
        <p:txBody>
          <a:bodyPr/>
          <a:lstStyle/>
          <a:p>
            <a:fld id="{4BDB5867-CB72-4794-82F2-17BBC3F1E195}" type="slidenum">
              <a:rPr lang="en-GB" smtClean="0"/>
              <a:t>41</a:t>
            </a:fld>
            <a:endParaRPr lang="en-GB"/>
          </a:p>
        </p:txBody>
      </p:sp>
    </p:spTree>
    <p:extLst>
      <p:ext uri="{BB962C8B-B14F-4D97-AF65-F5344CB8AC3E}">
        <p14:creationId xmlns:p14="http://schemas.microsoft.com/office/powerpoint/2010/main" val="3289775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hlinkClick r:id="rId3"/>
              </a:rPr>
              <a:t>Say “bar”</a:t>
            </a:r>
          </a:p>
          <a:p>
            <a:pPr marL="0" indent="0">
              <a:buNone/>
            </a:pPr>
            <a:r>
              <a:rPr lang="en-GB" dirty="0" smtClean="0">
                <a:hlinkClick r:id="rId3"/>
              </a:rPr>
              <a:t>Lips “far or bar”</a:t>
            </a:r>
          </a:p>
          <a:p>
            <a:endParaRPr lang="en-GB" dirty="0"/>
          </a:p>
        </p:txBody>
      </p:sp>
      <p:sp>
        <p:nvSpPr>
          <p:cNvPr id="4" name="Slide Number Placeholder 3"/>
          <p:cNvSpPr>
            <a:spLocks noGrp="1"/>
          </p:cNvSpPr>
          <p:nvPr>
            <p:ph type="sldNum" sz="quarter" idx="10"/>
          </p:nvPr>
        </p:nvSpPr>
        <p:spPr/>
        <p:txBody>
          <a:bodyPr/>
          <a:lstStyle/>
          <a:p>
            <a:fld id="{4BDB5867-CB72-4794-82F2-17BBC3F1E195}" type="slidenum">
              <a:rPr lang="en-GB" smtClean="0"/>
              <a:t>42</a:t>
            </a:fld>
            <a:endParaRPr lang="en-GB"/>
          </a:p>
        </p:txBody>
      </p:sp>
    </p:spTree>
    <p:extLst>
      <p:ext uri="{BB962C8B-B14F-4D97-AF65-F5344CB8AC3E}">
        <p14:creationId xmlns:p14="http://schemas.microsoft.com/office/powerpoint/2010/main" val="2174673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A39CF27-7899-46AF-A296-4083494B2B7F}" type="datetime1">
              <a:rPr lang="en-GB" smtClean="0"/>
              <a:t>25/05/2017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C0B54F-EF55-4ED7-A2F1-C6223C69E6D1}" type="slidenum">
              <a:rPr lang="en-GB" smtClean="0"/>
              <a:t>‹#›</a:t>
            </a:fld>
            <a:endParaRPr lang="en-GB"/>
          </a:p>
        </p:txBody>
      </p:sp>
    </p:spTree>
    <p:extLst>
      <p:ext uri="{BB962C8B-B14F-4D97-AF65-F5344CB8AC3E}">
        <p14:creationId xmlns:p14="http://schemas.microsoft.com/office/powerpoint/2010/main" val="324898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5DA7E8E-CB42-461E-853E-D1F430C339EC}" type="datetime1">
              <a:rPr lang="en-GB" smtClean="0"/>
              <a:t>25/05/2017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C0B54F-EF55-4ED7-A2F1-C6223C69E6D1}" type="slidenum">
              <a:rPr lang="en-GB" smtClean="0"/>
              <a:t>‹#›</a:t>
            </a:fld>
            <a:endParaRPr lang="en-GB"/>
          </a:p>
        </p:txBody>
      </p:sp>
    </p:spTree>
    <p:extLst>
      <p:ext uri="{BB962C8B-B14F-4D97-AF65-F5344CB8AC3E}">
        <p14:creationId xmlns:p14="http://schemas.microsoft.com/office/powerpoint/2010/main" val="2222196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F21644A-A0A5-4A0E-8839-8B6FB2429997}" type="datetime1">
              <a:rPr lang="en-GB" smtClean="0"/>
              <a:t>25/05/2017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C0B54F-EF55-4ED7-A2F1-C6223C69E6D1}" type="slidenum">
              <a:rPr lang="en-GB" smtClean="0"/>
              <a:t>‹#›</a:t>
            </a:fld>
            <a:endParaRPr lang="en-GB"/>
          </a:p>
        </p:txBody>
      </p:sp>
    </p:spTree>
    <p:extLst>
      <p:ext uri="{BB962C8B-B14F-4D97-AF65-F5344CB8AC3E}">
        <p14:creationId xmlns:p14="http://schemas.microsoft.com/office/powerpoint/2010/main" val="4040368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22DA48C-DD00-4EF0-8872-2854A11CE8EB}" type="datetime1">
              <a:rPr lang="en-GB" smtClean="0"/>
              <a:t>25/05/2017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C0B54F-EF55-4ED7-A2F1-C6223C69E6D1}" type="slidenum">
              <a:rPr lang="en-GB" smtClean="0"/>
              <a:t>‹#›</a:t>
            </a:fld>
            <a:endParaRPr lang="en-GB"/>
          </a:p>
        </p:txBody>
      </p:sp>
    </p:spTree>
    <p:extLst>
      <p:ext uri="{BB962C8B-B14F-4D97-AF65-F5344CB8AC3E}">
        <p14:creationId xmlns:p14="http://schemas.microsoft.com/office/powerpoint/2010/main" val="995773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4CDB58-E135-47C3-A052-82ABD7E3B9C6}" type="datetime1">
              <a:rPr lang="en-GB" smtClean="0"/>
              <a:t>25/05/2017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C0B54F-EF55-4ED7-A2F1-C6223C69E6D1}" type="slidenum">
              <a:rPr lang="en-GB" smtClean="0"/>
              <a:t>‹#›</a:t>
            </a:fld>
            <a:endParaRPr lang="en-GB"/>
          </a:p>
        </p:txBody>
      </p:sp>
    </p:spTree>
    <p:extLst>
      <p:ext uri="{BB962C8B-B14F-4D97-AF65-F5344CB8AC3E}">
        <p14:creationId xmlns:p14="http://schemas.microsoft.com/office/powerpoint/2010/main" val="2364695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DF2CF8C-F24F-4034-A219-585C765EAE6E}" type="datetime1">
              <a:rPr lang="en-GB" smtClean="0"/>
              <a:t>25/05/2017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C0B54F-EF55-4ED7-A2F1-C6223C69E6D1}" type="slidenum">
              <a:rPr lang="en-GB" smtClean="0"/>
              <a:t>‹#›</a:t>
            </a:fld>
            <a:endParaRPr lang="en-GB"/>
          </a:p>
        </p:txBody>
      </p:sp>
    </p:spTree>
    <p:extLst>
      <p:ext uri="{BB962C8B-B14F-4D97-AF65-F5344CB8AC3E}">
        <p14:creationId xmlns:p14="http://schemas.microsoft.com/office/powerpoint/2010/main" val="1696920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ADE9B4C-CE4F-43A6-8917-E7216862A57C}" type="datetime1">
              <a:rPr lang="en-GB" smtClean="0"/>
              <a:t>25/05/2017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5C0B54F-EF55-4ED7-A2F1-C6223C69E6D1}" type="slidenum">
              <a:rPr lang="en-GB" smtClean="0"/>
              <a:t>‹#›</a:t>
            </a:fld>
            <a:endParaRPr lang="en-GB"/>
          </a:p>
        </p:txBody>
      </p:sp>
    </p:spTree>
    <p:extLst>
      <p:ext uri="{BB962C8B-B14F-4D97-AF65-F5344CB8AC3E}">
        <p14:creationId xmlns:p14="http://schemas.microsoft.com/office/powerpoint/2010/main" val="26412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228C41C-FEE7-49A8-BFED-7374D44728A8}" type="datetime1">
              <a:rPr lang="en-GB" smtClean="0"/>
              <a:t>25/05/2017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5C0B54F-EF55-4ED7-A2F1-C6223C69E6D1}" type="slidenum">
              <a:rPr lang="en-GB" smtClean="0"/>
              <a:t>‹#›</a:t>
            </a:fld>
            <a:endParaRPr lang="en-GB"/>
          </a:p>
        </p:txBody>
      </p:sp>
    </p:spTree>
    <p:extLst>
      <p:ext uri="{BB962C8B-B14F-4D97-AF65-F5344CB8AC3E}">
        <p14:creationId xmlns:p14="http://schemas.microsoft.com/office/powerpoint/2010/main" val="159096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A60363-7DE9-4711-9B8B-16616B3E3C2E}" type="datetime1">
              <a:rPr lang="en-GB" smtClean="0"/>
              <a:t>25/05/2017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5C0B54F-EF55-4ED7-A2F1-C6223C69E6D1}" type="slidenum">
              <a:rPr lang="en-GB" smtClean="0"/>
              <a:t>‹#›</a:t>
            </a:fld>
            <a:endParaRPr lang="en-GB"/>
          </a:p>
        </p:txBody>
      </p:sp>
    </p:spTree>
    <p:extLst>
      <p:ext uri="{BB962C8B-B14F-4D97-AF65-F5344CB8AC3E}">
        <p14:creationId xmlns:p14="http://schemas.microsoft.com/office/powerpoint/2010/main" val="3605172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A0C0F9-3310-4415-B3DC-9A96089C0B93}" type="datetime1">
              <a:rPr lang="en-GB" smtClean="0"/>
              <a:t>25/05/2017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C0B54F-EF55-4ED7-A2F1-C6223C69E6D1}" type="slidenum">
              <a:rPr lang="en-GB" smtClean="0"/>
              <a:t>‹#›</a:t>
            </a:fld>
            <a:endParaRPr lang="en-GB"/>
          </a:p>
        </p:txBody>
      </p:sp>
    </p:spTree>
    <p:extLst>
      <p:ext uri="{BB962C8B-B14F-4D97-AF65-F5344CB8AC3E}">
        <p14:creationId xmlns:p14="http://schemas.microsoft.com/office/powerpoint/2010/main" val="2967403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B1832C-9566-4780-AD2C-8C8D8727D9F9}" type="datetime1">
              <a:rPr lang="en-GB" smtClean="0"/>
              <a:t>25/05/2017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C0B54F-EF55-4ED7-A2F1-C6223C69E6D1}" type="slidenum">
              <a:rPr lang="en-GB" smtClean="0"/>
              <a:t>‹#›</a:t>
            </a:fld>
            <a:endParaRPr lang="en-GB"/>
          </a:p>
        </p:txBody>
      </p:sp>
    </p:spTree>
    <p:extLst>
      <p:ext uri="{BB962C8B-B14F-4D97-AF65-F5344CB8AC3E}">
        <p14:creationId xmlns:p14="http://schemas.microsoft.com/office/powerpoint/2010/main" val="2555618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B0654A-1B3A-44D4-93F9-6E49385549BA}" type="datetime1">
              <a:rPr lang="en-GB" smtClean="0"/>
              <a:t>25/05/2017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C0B54F-EF55-4ED7-A2F1-C6223C69E6D1}" type="slidenum">
              <a:rPr lang="en-GB" smtClean="0"/>
              <a:t>‹#›</a:t>
            </a:fld>
            <a:endParaRPr lang="en-GB"/>
          </a:p>
        </p:txBody>
      </p:sp>
    </p:spTree>
    <p:extLst>
      <p:ext uri="{BB962C8B-B14F-4D97-AF65-F5344CB8AC3E}">
        <p14:creationId xmlns:p14="http://schemas.microsoft.com/office/powerpoint/2010/main" val="3073720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gif"/></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 Id="rId9" Type="http://schemas.openxmlformats.org/officeDocument/2006/relationships/image" Target="../media/image1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gif"/><Relationship Id="rId4" Type="http://schemas.openxmlformats.org/officeDocument/2006/relationships/image" Target="../media/image37.jpg"/></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youtu.be/G-lN8vWm3m0?t=1m15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jpg"/></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63.gif"/><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hyperlink" Target="https://www.google.co.uk/search?q=richard+hamming+field&amp;stick=H4sIAAAAAAAAAOPgE-LQz9U3KEi2NNeSySi30k_Oz8lJTS7JzM_TL0jNL8hJtUrLTM1JKQYAaLk4ZCoAAAA&amp;sa=X&amp;ved=0ahUKEwiai5H9hovUAhUEK8AKHTMQAvUQ6BMIqQEoADAX" TargetMode="External"/><Relationship Id="rId13" Type="http://schemas.openxmlformats.org/officeDocument/2006/relationships/hyperlink" Target="https://www.google.co.uk/search?q=University+of+Chicago&amp;stick=H4sIAAAAAAAAAOPgE-LQz9U3KEi2NFcCs8zLi6q0pLOTrfQLUvMLclKBVFFxfp5VakppcmJJZn4eAHsO4ZAzAAAA&amp;sa=X&amp;ved=0ahUKEwiai5H9hovUAhUEK8AKHTMQAvUQmxMIsAEoAzAY" TargetMode="External"/><Relationship Id="rId3" Type="http://schemas.openxmlformats.org/officeDocument/2006/relationships/hyperlink" Target="https://en.wikipedia.org/wiki/Richard_Hamming" TargetMode="External"/><Relationship Id="rId7" Type="http://schemas.openxmlformats.org/officeDocument/2006/relationships/hyperlink" Target="https://www.google.co.uk/search?q=Monterey+California&amp;stick=H4sIAAAAAAAAAOPgE-LQz9U3KEi2NFcCs5KMUoq15LOTrfQLUvMLclL1U1KTUxOLU1PiC1KLivPzrFIyU1MAdzs64TcAAAA&amp;sa=X&amp;ved=0ahUKEwiai5H9hovUAhUEK8AKHTMQAvUQmxMIpgEoATAW" TargetMode="External"/><Relationship Id="rId12" Type="http://schemas.openxmlformats.org/officeDocument/2006/relationships/hyperlink" Target="https://www.google.co.uk/search?q=University+of+Nebraska%E2%80%93Lincoln&amp;stick=H4sIAAAAAAAAAOPgE-LQz9U3KEi2NFfiBLEMy4qNC7Sks5Ot9AtS8wtyUoFUUXF-nlVqSmlyYklmfh4AsvIeszQAAAA&amp;sa=X&amp;ved=0ahUKEwiai5H9hovUAhUEK8AKHTMQAvUQmxMIrwEoAjAY" TargetMode="External"/><Relationship Id="rId2" Type="http://schemas.openxmlformats.org/officeDocument/2006/relationships/image" Target="../media/image72.jpg"/><Relationship Id="rId16" Type="http://schemas.openxmlformats.org/officeDocument/2006/relationships/hyperlink" Target="https://www.google.co.uk/search?q=IEEE+Emanuel+R.+Piore+Award&amp;stick=H4sIAAAAAAAAAOPgE-LQz9U3KEi2NFfiArGMk-ILjU21ZLOTrfQTyxOLUiBkfHlmXl5qkRWYUwwAgkjIYTcAAAA&amp;sa=X&amp;ved=0ahUKEwiai5H9hovUAhUEK8AKHTMQAvUQmxMItQEoAjAZ" TargetMode="External"/><Relationship Id="rId1" Type="http://schemas.openxmlformats.org/officeDocument/2006/relationships/slideLayout" Target="../slideLayouts/slideLayout2.xml"/><Relationship Id="rId6" Type="http://schemas.openxmlformats.org/officeDocument/2006/relationships/hyperlink" Target="https://www.google.co.uk/search?q=richard+hamming+died&amp;stick=H4sIAAAAAAAAAOPgE-LQz9U3KEi2NNeSz0620i9IzS_ISdVPSU1OTSxOTYkvSC0qzs-zSslMTQEARhyHKi0AAAA&amp;sa=X&amp;ved=0ahUKEwiai5H9hovUAhUEK8AKHTMQAvUQ6BMIpQEoADAW" TargetMode="External"/><Relationship Id="rId11" Type="http://schemas.openxmlformats.org/officeDocument/2006/relationships/hyperlink" Target="https://www.google.co.uk/search?q=University+of+Illinois&amp;stick=H4sIAAAAAAAAAOPgE-LQz9U3KEi2NFfiBLEMKw3Nc7Wks5Ot9AtS8wtyUoFUUXF-nlVqSmlyYklmfh4AbNlgrDQAAAA&amp;sa=X&amp;ved=0ahUKEwiai5H9hovUAhUEK8AKHTMQAvUQmxMIrgEoATAY" TargetMode="External"/><Relationship Id="rId5" Type="http://schemas.openxmlformats.org/officeDocument/2006/relationships/hyperlink" Target="https://www.google.co.uk/search?q=Chicago&amp;stick=H4sIAAAAAAAAAOPgE-LQz9U3KEi2NFcCswzjU0y0xLKTrfQLUvMLclKBVFFxfp5VUn5RHgAT_9-BLgAAAA&amp;sa=X&amp;ved=0ahUKEwiai5H9hovUAhUEK8AKHTMQAvUQmxMIogEoATAV" TargetMode="External"/><Relationship Id="rId15" Type="http://schemas.openxmlformats.org/officeDocument/2006/relationships/hyperlink" Target="https://www.google.co.uk/search?q=Turing+Award&amp;stick=H4sIAAAAAAAAAOPgE-LQz9U3KEi2NFcCs8zzTI20ZLOTrfQTyxOLUiBkfHlmXl5qkRWYUwwANO8J-jUAAAA&amp;sa=X&amp;ved=0ahUKEwiai5H9hovUAhUEK8AKHTMQAvUQmxMItAEoATAZ" TargetMode="External"/><Relationship Id="rId10" Type="http://schemas.openxmlformats.org/officeDocument/2006/relationships/hyperlink" Target="https://www.google.co.uk/search?q=richard+hamming+education&amp;stick=H4sIAAAAAAAAAOPgE-LQz9U3KEi2NNeSzk620i9IzS_ISQVSRcX5eVapKaXJiSWZ-XkApFkAxikAAAA&amp;sa=X&amp;ved=0ahUKEwiai5H9hovUAhUEK8AKHTMQAvUQ6BMIrQEoADAY" TargetMode="External"/><Relationship Id="rId4" Type="http://schemas.openxmlformats.org/officeDocument/2006/relationships/hyperlink" Target="https://www.google.co.uk/search?q=richard+hamming+born&amp;stick=H4sIAAAAAAAAAOPgE-LQz9U3KEi2NNcSy0620i9IzS_ISQVSRcX5eVZJ-UV5AAs1aIgkAAAA&amp;sa=X&amp;ved=0ahUKEwiai5H9hovUAhUEK8AKHTMQAvUQ6BMIoQEoADAV" TargetMode="External"/><Relationship Id="rId9" Type="http://schemas.openxmlformats.org/officeDocument/2006/relationships/hyperlink" Target="https://www.google.co.uk/search?q=Mathematics&amp;stick=H4sIAAAAAAAAAOPgE-LQz9U3KEi2NFcCs0yKstK1ZDLKrfST83NyUpNLMvPz9AtS8wtyUq3SMlNzUooBr23IoDQAAAA&amp;sa=X&amp;ved=0ahUKEwiai5H9hovUAhUEK8AKHTMQAvUQmxMIqgEoATAX" TargetMode="External"/><Relationship Id="rId14" Type="http://schemas.openxmlformats.org/officeDocument/2006/relationships/hyperlink" Target="https://www.google.co.uk/search?q=richard+hamming+awards&amp;stick=H4sIAAAAAAAAAOPgE-LQz9U3KEi2NNeSzU620k8sTyxKgZDx5Zl5ealFVmBOMQBVHJMwKwAAAA&amp;sa=X&amp;ved=0ahUKEwiai5H9hovUAhUEK8AKHTMQAvUQ6BMIswEoADAZ"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20689"/>
            <a:ext cx="7772400" cy="2979762"/>
          </a:xfrm>
        </p:spPr>
        <p:txBody>
          <a:bodyPr/>
          <a:lstStyle/>
          <a:p>
            <a:r>
              <a:rPr lang="en-GB" dirty="0" err="1" smtClean="0"/>
              <a:t>Kodz</a:t>
            </a:r>
            <a:r>
              <a:rPr lang="en-GB" dirty="0" smtClean="0"/>
              <a:t>:</a:t>
            </a:r>
            <a:r>
              <a:rPr lang="en-GB" dirty="0"/>
              <a:t> a brief look at coding theory</a:t>
            </a:r>
            <a:r>
              <a:rPr lang="en-GB" dirty="0" smtClean="0"/>
              <a:t>.</a:t>
            </a:r>
            <a:br>
              <a:rPr lang="en-GB" dirty="0" smtClean="0"/>
            </a:br>
            <a:r>
              <a:rPr lang="en-GB" dirty="0" smtClean="0"/>
              <a:t>John R. Woodward</a:t>
            </a:r>
            <a:endParaRPr lang="en-GB" dirty="0"/>
          </a:p>
        </p:txBody>
      </p:sp>
      <p:sp>
        <p:nvSpPr>
          <p:cNvPr id="3" name="Subtitle 2"/>
          <p:cNvSpPr>
            <a:spLocks noGrp="1"/>
          </p:cNvSpPr>
          <p:nvPr>
            <p:ph type="subTitle" idx="1"/>
          </p:nvPr>
        </p:nvSpPr>
        <p:spPr>
          <a:xfrm>
            <a:off x="1331640" y="2924944"/>
            <a:ext cx="6400800" cy="3001888"/>
          </a:xfrm>
        </p:spPr>
        <p:txBody>
          <a:bodyPr>
            <a:normAutofit fontScale="62500" lnSpcReduction="20000"/>
          </a:bodyPr>
          <a:lstStyle/>
          <a:p>
            <a:r>
              <a:rPr lang="en-GB" dirty="0"/>
              <a:t> </a:t>
            </a:r>
          </a:p>
          <a:p>
            <a:r>
              <a:rPr lang="en-GB" dirty="0"/>
              <a:t>How can we transmit a signal from one point to another ensuring minimal error? What is more, if we detect an error, how can we potentially recover the original signal? In this talk, we will look at a branch of mathematics and computer science called coding theory. We will look at some of the basic concepts such as error checking and error correcting code. These ideas will be illustrated with some examples from everyday situations</a:t>
            </a:r>
            <a:r>
              <a:rPr lang="en-GB" dirty="0" smtClean="0"/>
              <a:t>.</a:t>
            </a:r>
          </a:p>
          <a:p>
            <a:endParaRPr lang="en-GB" dirty="0"/>
          </a:p>
          <a:p>
            <a:r>
              <a:rPr lang="en-GB" dirty="0" smtClean="0"/>
              <a:t>Note use </a:t>
            </a:r>
            <a:r>
              <a:rPr lang="en-GB" b="1" dirty="0" smtClean="0"/>
              <a:t>presenter view. </a:t>
            </a:r>
            <a:endParaRPr lang="en-GB" b="1" dirty="0"/>
          </a:p>
          <a:p>
            <a:endParaRPr lang="en-GB" b="1" dirty="0"/>
          </a:p>
        </p:txBody>
      </p:sp>
      <p:sp>
        <p:nvSpPr>
          <p:cNvPr id="4" name="Slide Number Placeholder 3"/>
          <p:cNvSpPr>
            <a:spLocks noGrp="1"/>
          </p:cNvSpPr>
          <p:nvPr>
            <p:ph type="sldNum" sz="quarter" idx="12"/>
          </p:nvPr>
        </p:nvSpPr>
        <p:spPr/>
        <p:txBody>
          <a:bodyPr/>
          <a:lstStyle/>
          <a:p>
            <a:fld id="{25C0B54F-EF55-4ED7-A2F1-C6223C69E6D1}" type="slidenum">
              <a:rPr lang="en-GB" smtClean="0"/>
              <a:t>1</a:t>
            </a:fld>
            <a:endParaRPr lang="en-GB"/>
          </a:p>
        </p:txBody>
      </p:sp>
    </p:spTree>
    <p:extLst>
      <p:ext uri="{BB962C8B-B14F-4D97-AF65-F5344CB8AC3E}">
        <p14:creationId xmlns:p14="http://schemas.microsoft.com/office/powerpoint/2010/main" val="1142081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answers</a:t>
            </a:r>
          </a:p>
        </p:txBody>
      </p:sp>
      <p:sp>
        <p:nvSpPr>
          <p:cNvPr id="3" name="Content Placeholder 2"/>
          <p:cNvSpPr>
            <a:spLocks noGrp="1"/>
          </p:cNvSpPr>
          <p:nvPr>
            <p:ph idx="1"/>
          </p:nvPr>
        </p:nvSpPr>
        <p:spPr/>
        <p:txBody>
          <a:bodyPr/>
          <a:lstStyle/>
          <a:p>
            <a:pPr marL="514350" indent="-514350">
              <a:buFont typeface="+mj-lt"/>
              <a:buAutoNum type="arabicPeriod"/>
            </a:pPr>
            <a:r>
              <a:rPr lang="en-GB" dirty="0" smtClean="0"/>
              <a:t>The quick brown fox jumped over the lazy dogs. </a:t>
            </a:r>
            <a:endParaRPr lang="en-GB" dirty="0"/>
          </a:p>
          <a:p>
            <a:pPr marL="514350" indent="-514350">
              <a:buFont typeface="+mj-lt"/>
              <a:buAutoNum type="arabicPeriod"/>
            </a:pPr>
            <a:r>
              <a:rPr lang="en-GB" dirty="0" smtClean="0"/>
              <a:t>I love Paris in the springtime. </a:t>
            </a:r>
            <a:endParaRPr lang="en-GB" dirty="0"/>
          </a:p>
          <a:p>
            <a:pPr marL="514350" indent="-514350">
              <a:buFont typeface="+mj-lt"/>
              <a:buAutoNum type="arabicPeriod"/>
            </a:pPr>
            <a:r>
              <a:rPr lang="en-GB" dirty="0" smtClean="0"/>
              <a:t>You can do anything but not everything. </a:t>
            </a:r>
            <a:endParaRPr lang="en-GB" dirty="0"/>
          </a:p>
        </p:txBody>
      </p:sp>
      <p:sp>
        <p:nvSpPr>
          <p:cNvPr id="4" name="Slide Number Placeholder 3"/>
          <p:cNvSpPr>
            <a:spLocks noGrp="1"/>
          </p:cNvSpPr>
          <p:nvPr>
            <p:ph type="sldNum" sz="quarter" idx="12"/>
          </p:nvPr>
        </p:nvSpPr>
        <p:spPr/>
        <p:txBody>
          <a:bodyPr/>
          <a:lstStyle/>
          <a:p>
            <a:fld id="{25C0B54F-EF55-4ED7-A2F1-C6223C69E6D1}" type="slidenum">
              <a:rPr lang="en-GB" smtClean="0"/>
              <a:t>10</a:t>
            </a:fld>
            <a:endParaRPr lang="en-GB"/>
          </a:p>
        </p:txBody>
      </p:sp>
    </p:spTree>
    <p:extLst>
      <p:ext uri="{BB962C8B-B14F-4D97-AF65-F5344CB8AC3E}">
        <p14:creationId xmlns:p14="http://schemas.microsoft.com/office/powerpoint/2010/main" val="3873024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1143000"/>
          </a:xfrm>
        </p:spPr>
        <p:txBody>
          <a:bodyPr>
            <a:normAutofit/>
          </a:bodyPr>
          <a:lstStyle/>
          <a:p>
            <a:r>
              <a:rPr lang="en-GB" b="1" dirty="0" smtClean="0"/>
              <a:t>Morse code tree</a:t>
            </a:r>
            <a:endParaRPr lang="en-GB" b="1" dirty="0"/>
          </a:p>
        </p:txBody>
      </p:sp>
      <p:pic>
        <p:nvPicPr>
          <p:cNvPr id="4" name="Picture 3" descr="C:\Users\jrw\Desktop\00JOHNWOODWARD4B99\INFOMATION THEORY\lear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56792"/>
            <a:ext cx="8530418" cy="385350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25C0B54F-EF55-4ED7-A2F1-C6223C69E6D1}" type="slidenum">
              <a:rPr lang="en-GB" smtClean="0"/>
              <a:t>11</a:t>
            </a:fld>
            <a:endParaRPr lang="en-GB"/>
          </a:p>
        </p:txBody>
      </p:sp>
      <p:sp>
        <p:nvSpPr>
          <p:cNvPr id="6" name="Content Placeholder 5"/>
          <p:cNvSpPr>
            <a:spLocks noGrp="1"/>
          </p:cNvSpPr>
          <p:nvPr>
            <p:ph idx="1"/>
          </p:nvPr>
        </p:nvSpPr>
        <p:spPr/>
        <p:txBody>
          <a:bodyPr/>
          <a:lstStyle/>
          <a:p>
            <a:endParaRPr lang="en-GB" dirty="0"/>
          </a:p>
        </p:txBody>
      </p:sp>
    </p:spTree>
    <p:extLst>
      <p:ext uri="{BB962C8B-B14F-4D97-AF65-F5344CB8AC3E}">
        <p14:creationId xmlns:p14="http://schemas.microsoft.com/office/powerpoint/2010/main" val="3646724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1143000"/>
          </a:xfrm>
        </p:spPr>
        <p:txBody>
          <a:bodyPr>
            <a:normAutofit/>
          </a:bodyPr>
          <a:lstStyle/>
          <a:p>
            <a:r>
              <a:rPr lang="en-GB" b="1" dirty="0" smtClean="0"/>
              <a:t>Morse code tree</a:t>
            </a:r>
            <a:endParaRPr lang="en-GB" b="1" dirty="0"/>
          </a:p>
        </p:txBody>
      </p:sp>
      <p:pic>
        <p:nvPicPr>
          <p:cNvPr id="4" name="Picture 3" descr="C:\Users\jrw\Desktop\00JOHNWOODWARD4B99\INFOMATION THEORY\lear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56792"/>
            <a:ext cx="8530418" cy="385350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39552" y="5733256"/>
            <a:ext cx="8229600" cy="864096"/>
          </a:xfrm>
        </p:spPr>
        <p:txBody>
          <a:bodyPr>
            <a:normAutofit/>
          </a:bodyPr>
          <a:lstStyle/>
          <a:p>
            <a:pPr marL="514350" indent="-514350">
              <a:buAutoNum type="arabicParenR"/>
            </a:pPr>
            <a:r>
              <a:rPr lang="en-GB" b="1" dirty="0" smtClean="0"/>
              <a:t>…   ---   …                2)  ---   --   --.        </a:t>
            </a:r>
            <a:endParaRPr lang="en-GB" b="1" dirty="0"/>
          </a:p>
        </p:txBody>
      </p:sp>
      <p:sp>
        <p:nvSpPr>
          <p:cNvPr id="5" name="Slide Number Placeholder 4"/>
          <p:cNvSpPr>
            <a:spLocks noGrp="1"/>
          </p:cNvSpPr>
          <p:nvPr>
            <p:ph type="sldNum" sz="quarter" idx="12"/>
          </p:nvPr>
        </p:nvSpPr>
        <p:spPr/>
        <p:txBody>
          <a:bodyPr/>
          <a:lstStyle/>
          <a:p>
            <a:fld id="{25C0B54F-EF55-4ED7-A2F1-C6223C69E6D1}" type="slidenum">
              <a:rPr lang="en-GB" smtClean="0"/>
              <a:t>12</a:t>
            </a:fld>
            <a:endParaRPr lang="en-GB"/>
          </a:p>
        </p:txBody>
      </p:sp>
    </p:spTree>
    <p:extLst>
      <p:ext uri="{BB962C8B-B14F-4D97-AF65-F5344CB8AC3E}">
        <p14:creationId xmlns:p14="http://schemas.microsoft.com/office/powerpoint/2010/main" val="39568357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1143000"/>
          </a:xfrm>
        </p:spPr>
        <p:txBody>
          <a:bodyPr>
            <a:normAutofit/>
          </a:bodyPr>
          <a:lstStyle/>
          <a:p>
            <a:r>
              <a:rPr lang="en-GB" b="1" dirty="0" smtClean="0"/>
              <a:t>Morse code tree – no </a:t>
            </a:r>
            <a:r>
              <a:rPr lang="en-GB" b="1" dirty="0" err="1" smtClean="0"/>
              <a:t>reducdancy</a:t>
            </a:r>
            <a:endParaRPr lang="en-GB" b="1" dirty="0"/>
          </a:p>
        </p:txBody>
      </p:sp>
      <p:pic>
        <p:nvPicPr>
          <p:cNvPr id="4" name="Picture 3" descr="C:\Users\jrw\Desktop\00JOHNWOODWARD4B99\INFOMATION THEORY\lear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750" y="2636912"/>
            <a:ext cx="8530418" cy="385350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484785"/>
            <a:ext cx="8229600" cy="864096"/>
          </a:xfrm>
        </p:spPr>
        <p:txBody>
          <a:bodyPr>
            <a:normAutofit/>
          </a:bodyPr>
          <a:lstStyle/>
          <a:p>
            <a:pPr marL="514350" indent="-514350">
              <a:buAutoNum type="arabicParenR"/>
            </a:pPr>
            <a:r>
              <a:rPr lang="en-GB" b="1" dirty="0" smtClean="0"/>
              <a:t>…   ---   …         SOS    2)  ---   --   --.        OMG</a:t>
            </a:r>
            <a:endParaRPr lang="en-GB" b="1" dirty="0"/>
          </a:p>
        </p:txBody>
      </p:sp>
      <p:sp>
        <p:nvSpPr>
          <p:cNvPr id="5" name="Slide Number Placeholder 4"/>
          <p:cNvSpPr>
            <a:spLocks noGrp="1"/>
          </p:cNvSpPr>
          <p:nvPr>
            <p:ph type="sldNum" sz="quarter" idx="12"/>
          </p:nvPr>
        </p:nvSpPr>
        <p:spPr/>
        <p:txBody>
          <a:bodyPr/>
          <a:lstStyle/>
          <a:p>
            <a:fld id="{25C0B54F-EF55-4ED7-A2F1-C6223C69E6D1}" type="slidenum">
              <a:rPr lang="en-GB" smtClean="0"/>
              <a:t>13</a:t>
            </a:fld>
            <a:endParaRPr lang="en-GB"/>
          </a:p>
        </p:txBody>
      </p:sp>
    </p:spTree>
    <p:extLst>
      <p:ext uri="{BB962C8B-B14F-4D97-AF65-F5344CB8AC3E}">
        <p14:creationId xmlns:p14="http://schemas.microsoft.com/office/powerpoint/2010/main" val="3636313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644008" cy="1143000"/>
          </a:xfrm>
        </p:spPr>
        <p:txBody>
          <a:bodyPr>
            <a:normAutofit fontScale="90000"/>
          </a:bodyPr>
          <a:lstStyle/>
          <a:p>
            <a:r>
              <a:rPr lang="en-GB" dirty="0" smtClean="0"/>
              <a:t>English is not Perfect</a:t>
            </a:r>
            <a:endParaRPr lang="en-GB" dirty="0"/>
          </a:p>
        </p:txBody>
      </p:sp>
      <p:sp>
        <p:nvSpPr>
          <p:cNvPr id="3" name="Content Placeholder 2"/>
          <p:cNvSpPr>
            <a:spLocks noGrp="1"/>
          </p:cNvSpPr>
          <p:nvPr>
            <p:ph idx="1"/>
          </p:nvPr>
        </p:nvSpPr>
        <p:spPr>
          <a:xfrm>
            <a:off x="0" y="1844824"/>
            <a:ext cx="9144000" cy="5141168"/>
          </a:xfrm>
        </p:spPr>
        <p:txBody>
          <a:bodyPr>
            <a:normAutofit/>
          </a:bodyPr>
          <a:lstStyle/>
          <a:p>
            <a:r>
              <a:rPr lang="en-GB" dirty="0" smtClean="0"/>
              <a:t>Essay – SA. </a:t>
            </a:r>
          </a:p>
          <a:p>
            <a:r>
              <a:rPr lang="en-GB" dirty="0" smtClean="0"/>
              <a:t>homophones</a:t>
            </a:r>
          </a:p>
          <a:p>
            <a:r>
              <a:rPr lang="en-GB" b="1" dirty="0" smtClean="0"/>
              <a:t>Read</a:t>
            </a:r>
            <a:r>
              <a:rPr lang="en-GB" dirty="0" smtClean="0"/>
              <a:t> – past and present. </a:t>
            </a:r>
          </a:p>
          <a:p>
            <a:r>
              <a:rPr lang="en-GB" dirty="0" smtClean="0"/>
              <a:t>Phonetics code. Each sound has one symbols</a:t>
            </a:r>
          </a:p>
          <a:p>
            <a:r>
              <a:rPr lang="en-GB" b="1" dirty="0" smtClean="0"/>
              <a:t>Record </a:t>
            </a:r>
            <a:r>
              <a:rPr lang="en-GB" b="1" dirty="0" err="1" smtClean="0"/>
              <a:t>record</a:t>
            </a:r>
            <a:r>
              <a:rPr lang="en-GB" b="1" dirty="0" smtClean="0"/>
              <a:t> </a:t>
            </a:r>
            <a:r>
              <a:rPr lang="en-GB" dirty="0" smtClean="0"/>
              <a:t>(noun and verb – import export) mark stress. </a:t>
            </a:r>
          </a:p>
          <a:p>
            <a:r>
              <a:rPr lang="en-GB" dirty="0" smtClean="0"/>
              <a:t>English alphabet is a </a:t>
            </a:r>
            <a:r>
              <a:rPr lang="en-GB" b="1" dirty="0" smtClean="0"/>
              <a:t>poor encoding of sounds</a:t>
            </a:r>
          </a:p>
          <a:p>
            <a:r>
              <a:rPr lang="en-GB" dirty="0" smtClean="0"/>
              <a:t>How would you say </a:t>
            </a:r>
            <a:r>
              <a:rPr lang="en-GB" b="1" dirty="0" err="1" smtClean="0"/>
              <a:t>ghoti</a:t>
            </a:r>
            <a:r>
              <a:rPr lang="en-GB" dirty="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892" y="0"/>
            <a:ext cx="3824107" cy="3717032"/>
          </a:xfrm>
          <a:prstGeom prst="rect">
            <a:avLst/>
          </a:prstGeom>
        </p:spPr>
      </p:pic>
      <p:sp>
        <p:nvSpPr>
          <p:cNvPr id="5" name="Slide Number Placeholder 4"/>
          <p:cNvSpPr>
            <a:spLocks noGrp="1"/>
          </p:cNvSpPr>
          <p:nvPr>
            <p:ph type="sldNum" sz="quarter" idx="12"/>
          </p:nvPr>
        </p:nvSpPr>
        <p:spPr/>
        <p:txBody>
          <a:bodyPr/>
          <a:lstStyle/>
          <a:p>
            <a:fld id="{25C0B54F-EF55-4ED7-A2F1-C6223C69E6D1}" type="slidenum">
              <a:rPr lang="en-GB" smtClean="0"/>
              <a:t>14</a:t>
            </a:fld>
            <a:endParaRPr lang="en-GB"/>
          </a:p>
        </p:txBody>
      </p:sp>
    </p:spTree>
    <p:extLst>
      <p:ext uri="{BB962C8B-B14F-4D97-AF65-F5344CB8AC3E}">
        <p14:creationId xmlns:p14="http://schemas.microsoft.com/office/powerpoint/2010/main" val="10753482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lstStyle/>
          <a:p>
            <a:r>
              <a:rPr lang="en-GB" dirty="0" err="1" smtClean="0"/>
              <a:t>Ghoti</a:t>
            </a:r>
            <a:r>
              <a:rPr lang="en-GB" dirty="0" smtClean="0"/>
              <a:t> = fish</a:t>
            </a:r>
            <a:endParaRPr lang="en-GB" dirty="0"/>
          </a:p>
        </p:txBody>
      </p:sp>
      <p:sp>
        <p:nvSpPr>
          <p:cNvPr id="3" name="Content Placeholder 2"/>
          <p:cNvSpPr>
            <a:spLocks noGrp="1"/>
          </p:cNvSpPr>
          <p:nvPr>
            <p:ph idx="1"/>
          </p:nvPr>
        </p:nvSpPr>
        <p:spPr>
          <a:xfrm>
            <a:off x="395536" y="908720"/>
            <a:ext cx="8229600" cy="4525963"/>
          </a:xfrm>
        </p:spPr>
        <p:txBody>
          <a:bodyPr/>
          <a:lstStyle/>
          <a:p>
            <a:r>
              <a:rPr lang="en-GB" b="1" i="1" dirty="0" err="1" smtClean="0"/>
              <a:t>gh</a:t>
            </a:r>
            <a:r>
              <a:rPr lang="en-GB" dirty="0"/>
              <a:t> = /f/ as in </a:t>
            </a:r>
            <a:r>
              <a:rPr lang="en-GB" i="1" dirty="0"/>
              <a:t>enough</a:t>
            </a:r>
            <a:r>
              <a:rPr lang="en-GB" dirty="0"/>
              <a:t>. </a:t>
            </a:r>
            <a:r>
              <a:rPr lang="en-GB" b="1" i="1" dirty="0"/>
              <a:t>o</a:t>
            </a:r>
            <a:r>
              <a:rPr lang="en-GB" dirty="0"/>
              <a:t> = /</a:t>
            </a:r>
            <a:r>
              <a:rPr lang="en-GB" dirty="0" err="1"/>
              <a:t>i</a:t>
            </a:r>
            <a:r>
              <a:rPr lang="en-GB" dirty="0"/>
              <a:t>/ as in </a:t>
            </a:r>
            <a:r>
              <a:rPr lang="en-GB" i="1" dirty="0"/>
              <a:t>women</a:t>
            </a:r>
            <a:r>
              <a:rPr lang="en-GB" dirty="0"/>
              <a:t>. </a:t>
            </a:r>
            <a:r>
              <a:rPr lang="en-GB" b="1" i="1" dirty="0" err="1"/>
              <a:t>ti</a:t>
            </a:r>
            <a:r>
              <a:rPr lang="en-GB" dirty="0"/>
              <a:t>= /</a:t>
            </a:r>
            <a:r>
              <a:rPr lang="en-GB" dirty="0" err="1"/>
              <a:t>sh</a:t>
            </a:r>
            <a:r>
              <a:rPr lang="en-GB" dirty="0"/>
              <a:t>/ as in </a:t>
            </a:r>
            <a:r>
              <a:rPr lang="en-GB" i="1" dirty="0"/>
              <a:t>nation</a:t>
            </a:r>
            <a:r>
              <a:rPr lang="en-GB" dirty="0"/>
              <a:t>.</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931233"/>
            <a:ext cx="7519828" cy="4812689"/>
          </a:xfrm>
          <a:prstGeom prst="rect">
            <a:avLst/>
          </a:prstGeom>
        </p:spPr>
      </p:pic>
      <p:sp>
        <p:nvSpPr>
          <p:cNvPr id="5" name="Slide Number Placeholder 4"/>
          <p:cNvSpPr>
            <a:spLocks noGrp="1"/>
          </p:cNvSpPr>
          <p:nvPr>
            <p:ph type="sldNum" sz="quarter" idx="12"/>
          </p:nvPr>
        </p:nvSpPr>
        <p:spPr/>
        <p:txBody>
          <a:bodyPr/>
          <a:lstStyle/>
          <a:p>
            <a:fld id="{25C0B54F-EF55-4ED7-A2F1-C6223C69E6D1}" type="slidenum">
              <a:rPr lang="en-GB" smtClean="0"/>
              <a:t>15</a:t>
            </a:fld>
            <a:endParaRPr lang="en-GB"/>
          </a:p>
        </p:txBody>
      </p:sp>
    </p:spTree>
    <p:extLst>
      <p:ext uri="{BB962C8B-B14F-4D97-AF65-F5344CB8AC3E}">
        <p14:creationId xmlns:p14="http://schemas.microsoft.com/office/powerpoint/2010/main" val="11135274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5536" y="8078"/>
            <a:ext cx="8424936" cy="10117666"/>
          </a:xfrm>
        </p:spPr>
      </p:pic>
      <p:sp>
        <p:nvSpPr>
          <p:cNvPr id="6" name="Title 5"/>
          <p:cNvSpPr>
            <a:spLocks noGrp="1"/>
          </p:cNvSpPr>
          <p:nvPr>
            <p:ph type="title"/>
          </p:nvPr>
        </p:nvSpPr>
        <p:spPr/>
        <p:txBody>
          <a:bodyPr/>
          <a:lstStyle/>
          <a:p>
            <a:endParaRPr lang="en-GB"/>
          </a:p>
        </p:txBody>
      </p:sp>
      <p:sp>
        <p:nvSpPr>
          <p:cNvPr id="2" name="Slide Number Placeholder 1"/>
          <p:cNvSpPr>
            <a:spLocks noGrp="1"/>
          </p:cNvSpPr>
          <p:nvPr>
            <p:ph type="sldNum" sz="quarter" idx="12"/>
          </p:nvPr>
        </p:nvSpPr>
        <p:spPr/>
        <p:txBody>
          <a:bodyPr/>
          <a:lstStyle/>
          <a:p>
            <a:fld id="{25C0B54F-EF55-4ED7-A2F1-C6223C69E6D1}" type="slidenum">
              <a:rPr lang="en-GB" smtClean="0"/>
              <a:t>16</a:t>
            </a:fld>
            <a:endParaRPr lang="en-GB"/>
          </a:p>
        </p:txBody>
      </p:sp>
    </p:spTree>
    <p:extLst>
      <p:ext uri="{BB962C8B-B14F-4D97-AF65-F5344CB8AC3E}">
        <p14:creationId xmlns:p14="http://schemas.microsoft.com/office/powerpoint/2010/main" val="31562257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69993"/>
            <a:ext cx="8229600" cy="4386376"/>
          </a:xfrm>
        </p:spPr>
      </p:pic>
      <p:sp>
        <p:nvSpPr>
          <p:cNvPr id="3" name="Slide Number Placeholder 2"/>
          <p:cNvSpPr>
            <a:spLocks noGrp="1"/>
          </p:cNvSpPr>
          <p:nvPr>
            <p:ph type="sldNum" sz="quarter" idx="12"/>
          </p:nvPr>
        </p:nvSpPr>
        <p:spPr/>
        <p:txBody>
          <a:bodyPr/>
          <a:lstStyle/>
          <a:p>
            <a:fld id="{25C0B54F-EF55-4ED7-A2F1-C6223C69E6D1}" type="slidenum">
              <a:rPr lang="en-GB" smtClean="0"/>
              <a:t>17</a:t>
            </a:fld>
            <a:endParaRPr lang="en-GB"/>
          </a:p>
        </p:txBody>
      </p:sp>
    </p:spTree>
    <p:extLst>
      <p:ext uri="{BB962C8B-B14F-4D97-AF65-F5344CB8AC3E}">
        <p14:creationId xmlns:p14="http://schemas.microsoft.com/office/powerpoint/2010/main" val="732649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83968" y="3645024"/>
            <a:ext cx="6096000" cy="3048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3376253"/>
            <a:ext cx="5220072" cy="348174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64704"/>
            <a:ext cx="4281149" cy="594928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976" y="116632"/>
            <a:ext cx="3356303" cy="3356303"/>
          </a:xfrm>
          <a:prstGeom prst="rect">
            <a:avLst/>
          </a:prstGeom>
        </p:spPr>
      </p:pic>
      <p:sp>
        <p:nvSpPr>
          <p:cNvPr id="7" name="Slide Number Placeholder 6"/>
          <p:cNvSpPr>
            <a:spLocks noGrp="1"/>
          </p:cNvSpPr>
          <p:nvPr>
            <p:ph type="sldNum" sz="quarter" idx="12"/>
          </p:nvPr>
        </p:nvSpPr>
        <p:spPr/>
        <p:txBody>
          <a:bodyPr/>
          <a:lstStyle/>
          <a:p>
            <a:fld id="{25C0B54F-EF55-4ED7-A2F1-C6223C69E6D1}" type="slidenum">
              <a:rPr lang="en-GB" smtClean="0"/>
              <a:t>18</a:t>
            </a:fld>
            <a:endParaRPr lang="en-GB"/>
          </a:p>
        </p:txBody>
      </p:sp>
    </p:spTree>
    <p:extLst>
      <p:ext uri="{BB962C8B-B14F-4D97-AF65-F5344CB8AC3E}">
        <p14:creationId xmlns:p14="http://schemas.microsoft.com/office/powerpoint/2010/main" val="36139930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Hypothesis - phonetic languages </a:t>
            </a:r>
          </a:p>
        </p:txBody>
      </p:sp>
      <p:sp>
        <p:nvSpPr>
          <p:cNvPr id="3" name="Content Placeholder 2"/>
          <p:cNvSpPr>
            <a:spLocks noGrp="1"/>
          </p:cNvSpPr>
          <p:nvPr>
            <p:ph idx="1"/>
          </p:nvPr>
        </p:nvSpPr>
        <p:spPr>
          <a:xfrm>
            <a:off x="457200" y="1600200"/>
            <a:ext cx="4402832" cy="4525963"/>
          </a:xfrm>
        </p:spPr>
        <p:txBody>
          <a:bodyPr/>
          <a:lstStyle/>
          <a:p>
            <a:r>
              <a:rPr lang="en-GB" dirty="0" smtClean="0"/>
              <a:t>Do phonetic languages have </a:t>
            </a:r>
            <a:r>
              <a:rPr lang="en-GB" b="1" dirty="0" smtClean="0"/>
              <a:t>less jokes</a:t>
            </a:r>
            <a:r>
              <a:rPr lang="en-GB" dirty="0" smtClean="0"/>
              <a:t>. </a:t>
            </a:r>
            <a:endParaRPr lang="en-GB" dirty="0"/>
          </a:p>
          <a:p>
            <a:r>
              <a:rPr lang="en-GB" dirty="0" smtClean="0"/>
              <a:t>Do phonetic languages have more </a:t>
            </a:r>
            <a:r>
              <a:rPr lang="en-GB" b="1" dirty="0" smtClean="0"/>
              <a:t>consistent pronunciation</a:t>
            </a:r>
            <a:r>
              <a:rPr lang="en-GB" dirty="0" smtClean="0"/>
              <a:t>?</a:t>
            </a:r>
          </a:p>
          <a:p>
            <a:r>
              <a:rPr lang="en-GB" dirty="0" smtClean="0"/>
              <a:t>Is </a:t>
            </a:r>
            <a:r>
              <a:rPr lang="en-GB" b="1" dirty="0" smtClean="0"/>
              <a:t>dyslexia as common </a:t>
            </a:r>
            <a:r>
              <a:rPr lang="en-GB" dirty="0" smtClean="0"/>
              <a:t>in countries with phonetic languages. </a:t>
            </a:r>
          </a:p>
          <a:p>
            <a:endParaRPr lang="en-GB" dirty="0"/>
          </a:p>
          <a:p>
            <a:endParaRPr lang="en-GB"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1700808"/>
            <a:ext cx="3731516" cy="4086796"/>
          </a:xfrm>
          <a:prstGeom prst="rect">
            <a:avLst/>
          </a:prstGeom>
        </p:spPr>
      </p:pic>
      <p:sp>
        <p:nvSpPr>
          <p:cNvPr id="5" name="Slide Number Placeholder 4"/>
          <p:cNvSpPr>
            <a:spLocks noGrp="1"/>
          </p:cNvSpPr>
          <p:nvPr>
            <p:ph type="sldNum" sz="quarter" idx="12"/>
          </p:nvPr>
        </p:nvSpPr>
        <p:spPr/>
        <p:txBody>
          <a:bodyPr/>
          <a:lstStyle/>
          <a:p>
            <a:fld id="{25C0B54F-EF55-4ED7-A2F1-C6223C69E6D1}" type="slidenum">
              <a:rPr lang="en-GB" smtClean="0"/>
              <a:t>19</a:t>
            </a:fld>
            <a:endParaRPr lang="en-GB"/>
          </a:p>
        </p:txBody>
      </p:sp>
    </p:spTree>
    <p:extLst>
      <p:ext uri="{BB962C8B-B14F-4D97-AF65-F5344CB8AC3E}">
        <p14:creationId xmlns:p14="http://schemas.microsoft.com/office/powerpoint/2010/main" val="987182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GB" dirty="0" smtClean="0"/>
              <a:t>What do the following have in common</a:t>
            </a:r>
            <a:endParaRPr lang="en-GB"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3645024"/>
            <a:ext cx="4268598" cy="3129211"/>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4003" y="1124744"/>
            <a:ext cx="4549140" cy="277672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3321" y="2636573"/>
            <a:ext cx="3132855" cy="208857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536" y="1052736"/>
            <a:ext cx="3529575" cy="264718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9474" y="4149080"/>
            <a:ext cx="4744525" cy="270892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832" y="2564904"/>
            <a:ext cx="3168352" cy="2112235"/>
          </a:xfrm>
          <a:prstGeom prst="rect">
            <a:avLst/>
          </a:prstGeom>
        </p:spPr>
      </p:pic>
      <p:sp>
        <p:nvSpPr>
          <p:cNvPr id="4" name="Slide Number Placeholder 3"/>
          <p:cNvSpPr>
            <a:spLocks noGrp="1"/>
          </p:cNvSpPr>
          <p:nvPr>
            <p:ph type="sldNum" sz="quarter" idx="12"/>
          </p:nvPr>
        </p:nvSpPr>
        <p:spPr/>
        <p:txBody>
          <a:bodyPr/>
          <a:lstStyle/>
          <a:p>
            <a:fld id="{25C0B54F-EF55-4ED7-A2F1-C6223C69E6D1}" type="slidenum">
              <a:rPr lang="en-GB" smtClean="0"/>
              <a:t>2</a:t>
            </a:fld>
            <a:endParaRPr lang="en-GB"/>
          </a:p>
        </p:txBody>
      </p:sp>
    </p:spTree>
    <p:extLst>
      <p:ext uri="{BB962C8B-B14F-4D97-AF65-F5344CB8AC3E}">
        <p14:creationId xmlns:p14="http://schemas.microsoft.com/office/powerpoint/2010/main" val="2013607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Redundancy in Natural Language</a:t>
            </a:r>
            <a:endParaRPr lang="en-GB" dirty="0"/>
          </a:p>
        </p:txBody>
      </p:sp>
      <p:sp>
        <p:nvSpPr>
          <p:cNvPr id="3" name="Content Placeholder 2"/>
          <p:cNvSpPr>
            <a:spLocks noGrp="1"/>
          </p:cNvSpPr>
          <p:nvPr>
            <p:ph idx="1"/>
          </p:nvPr>
        </p:nvSpPr>
        <p:spPr/>
        <p:txBody>
          <a:bodyPr>
            <a:normAutofit fontScale="92500" lnSpcReduction="20000"/>
          </a:bodyPr>
          <a:lstStyle/>
          <a:p>
            <a:r>
              <a:rPr lang="en-GB" b="1" dirty="0" smtClean="0"/>
              <a:t>He</a:t>
            </a:r>
            <a:r>
              <a:rPr lang="en-GB" dirty="0" smtClean="0"/>
              <a:t> put </a:t>
            </a:r>
            <a:r>
              <a:rPr lang="en-GB" b="1" dirty="0" smtClean="0"/>
              <a:t>his </a:t>
            </a:r>
            <a:r>
              <a:rPr lang="en-GB" dirty="0" smtClean="0"/>
              <a:t>hands in </a:t>
            </a:r>
            <a:r>
              <a:rPr lang="en-GB" b="1" dirty="0" smtClean="0"/>
              <a:t>his </a:t>
            </a:r>
            <a:r>
              <a:rPr lang="en-GB" dirty="0" smtClean="0"/>
              <a:t>pockets</a:t>
            </a:r>
          </a:p>
          <a:p>
            <a:endParaRPr lang="en-GB" dirty="0"/>
          </a:p>
          <a:p>
            <a:r>
              <a:rPr lang="ja-JP" altLang="en-US" dirty="0" smtClean="0"/>
              <a:t>彼</a:t>
            </a:r>
            <a:r>
              <a:rPr lang="ja-JP" altLang="en-US" dirty="0"/>
              <a:t>は彼のポケット</a:t>
            </a:r>
            <a:r>
              <a:rPr lang="ja-JP" altLang="en-US" dirty="0" smtClean="0"/>
              <a:t>に</a:t>
            </a:r>
            <a:r>
              <a:rPr lang="ja-JP" altLang="en-US" dirty="0"/>
              <a:t>彼の</a:t>
            </a:r>
            <a:r>
              <a:rPr lang="ja-JP" altLang="en-US" dirty="0" smtClean="0"/>
              <a:t>手</a:t>
            </a:r>
            <a:r>
              <a:rPr lang="ja-JP" altLang="en-US" dirty="0"/>
              <a:t>を入れ</a:t>
            </a:r>
            <a:r>
              <a:rPr lang="ja-JP" altLang="en-US" dirty="0" smtClean="0"/>
              <a:t>た</a:t>
            </a:r>
            <a:endParaRPr lang="en-GB" altLang="ja-JP" dirty="0" smtClean="0"/>
          </a:p>
          <a:p>
            <a:endParaRPr lang="en-GB" dirty="0"/>
          </a:p>
          <a:p>
            <a:r>
              <a:rPr lang="ja-JP" altLang="en-US" dirty="0"/>
              <a:t>彼</a:t>
            </a:r>
            <a:r>
              <a:rPr lang="ja-JP" altLang="en-US" dirty="0" smtClean="0"/>
              <a:t>はポ</a:t>
            </a:r>
            <a:r>
              <a:rPr lang="ja-JP" altLang="en-US" dirty="0"/>
              <a:t>ケットに彼の手を入れた</a:t>
            </a:r>
            <a:endParaRPr lang="en-GB" dirty="0"/>
          </a:p>
          <a:p>
            <a:endParaRPr lang="en-GB" dirty="0" smtClean="0"/>
          </a:p>
          <a:p>
            <a:r>
              <a:rPr lang="ja-JP" altLang="en-US" dirty="0"/>
              <a:t>彼はポケット</a:t>
            </a:r>
            <a:r>
              <a:rPr lang="ja-JP" altLang="en-US" dirty="0" smtClean="0"/>
              <a:t>に手</a:t>
            </a:r>
            <a:r>
              <a:rPr lang="ja-JP" altLang="en-US" dirty="0"/>
              <a:t>を入れた</a:t>
            </a:r>
            <a:endParaRPr lang="en-GB" dirty="0"/>
          </a:p>
          <a:p>
            <a:endParaRPr lang="en-GB" altLang="ja-JP" dirty="0" smtClean="0"/>
          </a:p>
          <a:p>
            <a:r>
              <a:rPr lang="ja-JP" altLang="en-US" dirty="0" smtClean="0"/>
              <a:t>ポ</a:t>
            </a:r>
            <a:r>
              <a:rPr lang="ja-JP" altLang="en-US" dirty="0"/>
              <a:t>ケットに手を入れた</a:t>
            </a:r>
            <a:endParaRPr lang="en-GB" dirty="0" smtClean="0"/>
          </a:p>
          <a:p>
            <a:endParaRPr lang="en-GB" dirty="0"/>
          </a:p>
          <a:p>
            <a:endParaRPr lang="en-GB" dirty="0"/>
          </a:p>
        </p:txBody>
      </p:sp>
      <p:sp>
        <p:nvSpPr>
          <p:cNvPr id="4" name="Slide Number Placeholder 3"/>
          <p:cNvSpPr>
            <a:spLocks noGrp="1"/>
          </p:cNvSpPr>
          <p:nvPr>
            <p:ph type="sldNum" sz="quarter" idx="12"/>
          </p:nvPr>
        </p:nvSpPr>
        <p:spPr/>
        <p:txBody>
          <a:bodyPr/>
          <a:lstStyle/>
          <a:p>
            <a:fld id="{25C0B54F-EF55-4ED7-A2F1-C6223C69E6D1}" type="slidenum">
              <a:rPr lang="en-GB" smtClean="0"/>
              <a:t>20</a:t>
            </a:fld>
            <a:endParaRPr lang="en-GB"/>
          </a:p>
        </p:txBody>
      </p:sp>
    </p:spTree>
    <p:extLst>
      <p:ext uri="{BB962C8B-B14F-4D97-AF65-F5344CB8AC3E}">
        <p14:creationId xmlns:p14="http://schemas.microsoft.com/office/powerpoint/2010/main" val="3291586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Emergency Numbers</a:t>
            </a:r>
            <a:endParaRPr lang="en-GB" dirty="0"/>
          </a:p>
        </p:txBody>
      </p:sp>
      <p:sp>
        <p:nvSpPr>
          <p:cNvPr id="3" name="Content Placeholder 2"/>
          <p:cNvSpPr>
            <a:spLocks noGrp="1"/>
          </p:cNvSpPr>
          <p:nvPr>
            <p:ph idx="1"/>
          </p:nvPr>
        </p:nvSpPr>
        <p:spPr/>
        <p:txBody>
          <a:bodyPr/>
          <a:lstStyle/>
          <a:p>
            <a:r>
              <a:rPr lang="en-GB" b="1" dirty="0" smtClean="0"/>
              <a:t>999</a:t>
            </a:r>
            <a:r>
              <a:rPr lang="en-GB" dirty="0" smtClean="0"/>
              <a:t> UK</a:t>
            </a:r>
          </a:p>
          <a:p>
            <a:endParaRPr lang="en-GB" dirty="0"/>
          </a:p>
          <a:p>
            <a:r>
              <a:rPr lang="en-GB" b="1" dirty="0" smtClean="0"/>
              <a:t>9</a:t>
            </a:r>
            <a:r>
              <a:rPr lang="en-GB" dirty="0" smtClean="0"/>
              <a:t>11 in USA</a:t>
            </a:r>
          </a:p>
          <a:p>
            <a:endParaRPr lang="en-GB" dirty="0"/>
          </a:p>
          <a:p>
            <a:r>
              <a:rPr lang="en-GB" dirty="0" smtClean="0"/>
              <a:t>11</a:t>
            </a:r>
            <a:r>
              <a:rPr lang="en-GB" b="1" dirty="0" smtClean="0"/>
              <a:t>9 </a:t>
            </a:r>
            <a:r>
              <a:rPr lang="en-GB" dirty="0" smtClean="0"/>
              <a:t>in Japan</a:t>
            </a:r>
          </a:p>
          <a:p>
            <a:endParaRPr lang="en-GB" dirty="0"/>
          </a:p>
          <a:p>
            <a:r>
              <a:rPr lang="en-GB" dirty="0" smtClean="0"/>
              <a:t>Mobile phone numbers are separated. </a:t>
            </a:r>
            <a:endParaRPr lang="en-GB" dirty="0"/>
          </a:p>
        </p:txBody>
      </p:sp>
      <p:sp>
        <p:nvSpPr>
          <p:cNvPr id="4" name="Slide Number Placeholder 3"/>
          <p:cNvSpPr>
            <a:spLocks noGrp="1"/>
          </p:cNvSpPr>
          <p:nvPr>
            <p:ph type="sldNum" sz="quarter" idx="12"/>
          </p:nvPr>
        </p:nvSpPr>
        <p:spPr/>
        <p:txBody>
          <a:bodyPr/>
          <a:lstStyle/>
          <a:p>
            <a:fld id="{25C0B54F-EF55-4ED7-A2F1-C6223C69E6D1}" type="slidenum">
              <a:rPr lang="en-GB" smtClean="0"/>
              <a:t>21</a:t>
            </a:fld>
            <a:endParaRPr lang="en-GB"/>
          </a:p>
        </p:txBody>
      </p:sp>
    </p:spTree>
    <p:extLst>
      <p:ext uri="{BB962C8B-B14F-4D97-AF65-F5344CB8AC3E}">
        <p14:creationId xmlns:p14="http://schemas.microsoft.com/office/powerpoint/2010/main" val="2614369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EXPT: misdial </a:t>
            </a:r>
            <a:r>
              <a:rPr lang="en-GB" dirty="0"/>
              <a:t>a mobile number – you probably do not get a valid number</a:t>
            </a:r>
            <a:br>
              <a:rPr lang="en-GB" dirty="0"/>
            </a:br>
            <a:endParaRPr lang="en-GB" dirty="0"/>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412776"/>
            <a:ext cx="8462940" cy="5298537"/>
          </a:xfrm>
          <a:prstGeom prst="rect">
            <a:avLst/>
          </a:prstGeom>
        </p:spPr>
      </p:pic>
      <p:sp>
        <p:nvSpPr>
          <p:cNvPr id="5" name="Slide Number Placeholder 4"/>
          <p:cNvSpPr>
            <a:spLocks noGrp="1"/>
          </p:cNvSpPr>
          <p:nvPr>
            <p:ph type="sldNum" sz="quarter" idx="12"/>
          </p:nvPr>
        </p:nvSpPr>
        <p:spPr/>
        <p:txBody>
          <a:bodyPr/>
          <a:lstStyle/>
          <a:p>
            <a:fld id="{25C0B54F-EF55-4ED7-A2F1-C6223C69E6D1}" type="slidenum">
              <a:rPr lang="en-GB" smtClean="0"/>
              <a:t>22</a:t>
            </a:fld>
            <a:endParaRPr lang="en-GB"/>
          </a:p>
        </p:txBody>
      </p:sp>
    </p:spTree>
    <p:extLst>
      <p:ext uri="{BB962C8B-B14F-4D97-AF65-F5344CB8AC3E}">
        <p14:creationId xmlns:p14="http://schemas.microsoft.com/office/powerpoint/2010/main" val="3183642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True/false                0/1</a:t>
            </a:r>
            <a:endParaRPr lang="en-GB" dirty="0"/>
          </a:p>
        </p:txBody>
      </p:sp>
      <p:sp>
        <p:nvSpPr>
          <p:cNvPr id="3" name="Content Placeholder 2"/>
          <p:cNvSpPr>
            <a:spLocks noGrp="1"/>
          </p:cNvSpPr>
          <p:nvPr>
            <p:ph idx="1"/>
          </p:nvPr>
        </p:nvSpPr>
        <p:spPr/>
        <p:txBody>
          <a:bodyPr>
            <a:normAutofit lnSpcReduction="10000"/>
          </a:bodyPr>
          <a:lstStyle/>
          <a:p>
            <a:r>
              <a:rPr lang="en-GB" dirty="0" smtClean="0"/>
              <a:t>Students need to transmit the following info. </a:t>
            </a:r>
          </a:p>
          <a:p>
            <a:r>
              <a:rPr lang="en-GB" dirty="0" smtClean="0"/>
              <a:t>Exam – question on binary arithmetic</a:t>
            </a:r>
          </a:p>
          <a:p>
            <a:endParaRPr lang="en-GB" dirty="0" smtClean="0"/>
          </a:p>
          <a:p>
            <a:r>
              <a:rPr lang="en-GB" dirty="0" smtClean="0"/>
              <a:t>Answers were </a:t>
            </a:r>
            <a:r>
              <a:rPr lang="en-GB" b="1" dirty="0" smtClean="0"/>
              <a:t>0 or 1</a:t>
            </a:r>
          </a:p>
          <a:p>
            <a:pPr marL="0" indent="0">
              <a:buNone/>
            </a:pPr>
            <a:endParaRPr lang="en-GB" dirty="0" smtClean="0"/>
          </a:p>
          <a:p>
            <a:pPr marL="0" indent="0">
              <a:buNone/>
            </a:pPr>
            <a:r>
              <a:rPr lang="en-GB" dirty="0" smtClean="0"/>
              <a:t>Exam – questions on logic </a:t>
            </a:r>
          </a:p>
          <a:p>
            <a:pPr marL="0" indent="0">
              <a:buNone/>
            </a:pPr>
            <a:endParaRPr lang="en-GB" dirty="0"/>
          </a:p>
          <a:p>
            <a:pPr marL="0" indent="0">
              <a:buNone/>
            </a:pPr>
            <a:r>
              <a:rPr lang="en-GB" dirty="0" smtClean="0"/>
              <a:t>Answers are </a:t>
            </a:r>
            <a:r>
              <a:rPr lang="en-GB" b="1" dirty="0" smtClean="0"/>
              <a:t>T or F </a:t>
            </a:r>
            <a:r>
              <a:rPr lang="en-GB" dirty="0" smtClean="0"/>
              <a:t>(of course True/False)</a:t>
            </a:r>
            <a:endParaRPr lang="en-GB" b="1" dirty="0"/>
          </a:p>
        </p:txBody>
      </p:sp>
      <p:sp>
        <p:nvSpPr>
          <p:cNvPr id="4" name="Slide Number Placeholder 3"/>
          <p:cNvSpPr>
            <a:spLocks noGrp="1"/>
          </p:cNvSpPr>
          <p:nvPr>
            <p:ph type="sldNum" sz="quarter" idx="12"/>
          </p:nvPr>
        </p:nvSpPr>
        <p:spPr/>
        <p:txBody>
          <a:bodyPr/>
          <a:lstStyle/>
          <a:p>
            <a:fld id="{25C0B54F-EF55-4ED7-A2F1-C6223C69E6D1}" type="slidenum">
              <a:rPr lang="en-GB" smtClean="0"/>
              <a:t>23</a:t>
            </a:fld>
            <a:endParaRPr lang="en-GB"/>
          </a:p>
        </p:txBody>
      </p:sp>
    </p:spTree>
    <p:extLst>
      <p:ext uri="{BB962C8B-B14F-4D97-AF65-F5344CB8AC3E}">
        <p14:creationId xmlns:p14="http://schemas.microsoft.com/office/powerpoint/2010/main" val="960443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Drawing a cube</a:t>
            </a:r>
            <a:endParaRPr lang="en-GB" dirty="0"/>
          </a:p>
        </p:txBody>
      </p:sp>
      <p:grpSp>
        <p:nvGrpSpPr>
          <p:cNvPr id="3" name="Group 29"/>
          <p:cNvGrpSpPr/>
          <p:nvPr/>
        </p:nvGrpSpPr>
        <p:grpSpPr>
          <a:xfrm>
            <a:off x="785786" y="1857364"/>
            <a:ext cx="1801884" cy="1226588"/>
            <a:chOff x="785786" y="1857364"/>
            <a:chExt cx="1801884" cy="1226588"/>
          </a:xfrm>
        </p:grpSpPr>
        <p:cxnSp>
          <p:nvCxnSpPr>
            <p:cNvPr id="26" name="Straight Connector 25"/>
            <p:cNvCxnSpPr/>
            <p:nvPr/>
          </p:nvCxnSpPr>
          <p:spPr>
            <a:xfrm>
              <a:off x="857224" y="2714620"/>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85786" y="2714620"/>
              <a:ext cx="301686" cy="369332"/>
            </a:xfrm>
            <a:prstGeom prst="rect">
              <a:avLst/>
            </a:prstGeom>
            <a:noFill/>
          </p:spPr>
          <p:txBody>
            <a:bodyPr wrap="none" rtlCol="0">
              <a:spAutoFit/>
            </a:bodyPr>
            <a:lstStyle/>
            <a:p>
              <a:r>
                <a:rPr lang="en-GB" dirty="0" smtClean="0"/>
                <a:t>0</a:t>
              </a:r>
              <a:endParaRPr lang="en-GB" dirty="0"/>
            </a:p>
          </p:txBody>
        </p:sp>
        <p:sp>
          <p:nvSpPr>
            <p:cNvPr id="28" name="TextBox 27"/>
            <p:cNvSpPr txBox="1"/>
            <p:nvPr/>
          </p:nvSpPr>
          <p:spPr>
            <a:xfrm>
              <a:off x="2285984" y="2714620"/>
              <a:ext cx="301686" cy="369332"/>
            </a:xfrm>
            <a:prstGeom prst="rect">
              <a:avLst/>
            </a:prstGeom>
            <a:noFill/>
          </p:spPr>
          <p:txBody>
            <a:bodyPr wrap="none" rtlCol="0">
              <a:spAutoFit/>
            </a:bodyPr>
            <a:lstStyle/>
            <a:p>
              <a:r>
                <a:rPr lang="en-GB" dirty="0" smtClean="0"/>
                <a:t>1</a:t>
              </a:r>
              <a:endParaRPr lang="en-GB" dirty="0"/>
            </a:p>
          </p:txBody>
        </p:sp>
        <p:sp>
          <p:nvSpPr>
            <p:cNvPr id="29" name="TextBox 28"/>
            <p:cNvSpPr txBox="1"/>
            <p:nvPr/>
          </p:nvSpPr>
          <p:spPr>
            <a:xfrm>
              <a:off x="1000100" y="1857364"/>
              <a:ext cx="1512594" cy="646331"/>
            </a:xfrm>
            <a:prstGeom prst="rect">
              <a:avLst/>
            </a:prstGeom>
            <a:noFill/>
          </p:spPr>
          <p:txBody>
            <a:bodyPr wrap="none" rtlCol="0">
              <a:spAutoFit/>
            </a:bodyPr>
            <a:lstStyle/>
            <a:p>
              <a:r>
                <a:rPr lang="en-GB" dirty="0" smtClean="0"/>
                <a:t>A line 1</a:t>
              </a:r>
              <a:r>
                <a:rPr lang="en-GB" baseline="30000" dirty="0" smtClean="0"/>
                <a:t>st</a:t>
              </a:r>
              <a:r>
                <a:rPr lang="en-GB" dirty="0" smtClean="0"/>
                <a:t> digit</a:t>
              </a:r>
            </a:p>
            <a:p>
              <a:r>
                <a:rPr lang="en-GB" dirty="0" smtClean="0"/>
                <a:t>0=left, 1=right</a:t>
              </a:r>
              <a:endParaRPr lang="en-GB" dirty="0"/>
            </a:p>
          </p:txBody>
        </p:sp>
      </p:grpSp>
      <p:grpSp>
        <p:nvGrpSpPr>
          <p:cNvPr id="4" name="Group 77"/>
          <p:cNvGrpSpPr/>
          <p:nvPr/>
        </p:nvGrpSpPr>
        <p:grpSpPr>
          <a:xfrm>
            <a:off x="2857488" y="1928802"/>
            <a:ext cx="1918902" cy="1726654"/>
            <a:chOff x="4786314" y="2000240"/>
            <a:chExt cx="1918902" cy="1726654"/>
          </a:xfrm>
        </p:grpSpPr>
        <p:grpSp>
          <p:nvGrpSpPr>
            <p:cNvPr id="5" name="Group 47"/>
            <p:cNvGrpSpPr/>
            <p:nvPr/>
          </p:nvGrpSpPr>
          <p:grpSpPr>
            <a:xfrm>
              <a:off x="4786314" y="2000240"/>
              <a:ext cx="1918902" cy="1726654"/>
              <a:chOff x="4786314" y="2000240"/>
              <a:chExt cx="1918902" cy="1726654"/>
            </a:xfrm>
          </p:grpSpPr>
          <p:grpSp>
            <p:nvGrpSpPr>
              <p:cNvPr id="6" name="Group 35"/>
              <p:cNvGrpSpPr/>
              <p:nvPr/>
            </p:nvGrpSpPr>
            <p:grpSpPr>
              <a:xfrm>
                <a:off x="4786314" y="3357562"/>
                <a:ext cx="1918902" cy="369332"/>
                <a:chOff x="4714876" y="2928934"/>
                <a:chExt cx="1918902" cy="369332"/>
              </a:xfrm>
            </p:grpSpPr>
            <p:cxnSp>
              <p:nvCxnSpPr>
                <p:cNvPr id="32" name="Straight Connector 31"/>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714876" y="2928934"/>
                  <a:ext cx="418704" cy="369332"/>
                </a:xfrm>
                <a:prstGeom prst="rect">
                  <a:avLst/>
                </a:prstGeom>
                <a:noFill/>
              </p:spPr>
              <p:txBody>
                <a:bodyPr wrap="none" rtlCol="0">
                  <a:spAutoFit/>
                </a:bodyPr>
                <a:lstStyle/>
                <a:p>
                  <a:r>
                    <a:rPr lang="en-GB" dirty="0" smtClean="0"/>
                    <a:t>00</a:t>
                  </a:r>
                  <a:endParaRPr lang="en-GB" dirty="0"/>
                </a:p>
              </p:txBody>
            </p:sp>
            <p:sp>
              <p:nvSpPr>
                <p:cNvPr id="34" name="TextBox 33"/>
                <p:cNvSpPr txBox="1"/>
                <p:nvPr/>
              </p:nvSpPr>
              <p:spPr>
                <a:xfrm>
                  <a:off x="6215074" y="2928934"/>
                  <a:ext cx="418704" cy="369332"/>
                </a:xfrm>
                <a:prstGeom prst="rect">
                  <a:avLst/>
                </a:prstGeom>
                <a:noFill/>
              </p:spPr>
              <p:txBody>
                <a:bodyPr wrap="none" rtlCol="0">
                  <a:spAutoFit/>
                </a:bodyPr>
                <a:lstStyle/>
                <a:p>
                  <a:r>
                    <a:rPr lang="en-GB" dirty="0" smtClean="0"/>
                    <a:t>10</a:t>
                  </a:r>
                  <a:endParaRPr lang="en-GB" dirty="0"/>
                </a:p>
              </p:txBody>
            </p:sp>
          </p:grpSp>
          <p:grpSp>
            <p:nvGrpSpPr>
              <p:cNvPr id="7" name="Group 36"/>
              <p:cNvGrpSpPr/>
              <p:nvPr/>
            </p:nvGrpSpPr>
            <p:grpSpPr>
              <a:xfrm>
                <a:off x="4786314" y="2000240"/>
                <a:ext cx="1918902" cy="369332"/>
                <a:chOff x="4714876" y="2928934"/>
                <a:chExt cx="1918902" cy="369332"/>
              </a:xfrm>
            </p:grpSpPr>
            <p:cxnSp>
              <p:nvCxnSpPr>
                <p:cNvPr id="38" name="Straight Connector 37"/>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714876" y="2928934"/>
                  <a:ext cx="418704" cy="369332"/>
                </a:xfrm>
                <a:prstGeom prst="rect">
                  <a:avLst/>
                </a:prstGeom>
                <a:noFill/>
              </p:spPr>
              <p:txBody>
                <a:bodyPr wrap="none" rtlCol="0">
                  <a:spAutoFit/>
                </a:bodyPr>
                <a:lstStyle/>
                <a:p>
                  <a:r>
                    <a:rPr lang="en-GB" dirty="0" smtClean="0"/>
                    <a:t>01</a:t>
                  </a:r>
                  <a:endParaRPr lang="en-GB" dirty="0"/>
                </a:p>
              </p:txBody>
            </p:sp>
            <p:sp>
              <p:nvSpPr>
                <p:cNvPr id="40" name="TextBox 39"/>
                <p:cNvSpPr txBox="1"/>
                <p:nvPr/>
              </p:nvSpPr>
              <p:spPr>
                <a:xfrm>
                  <a:off x="6215074" y="2928934"/>
                  <a:ext cx="418704" cy="369332"/>
                </a:xfrm>
                <a:prstGeom prst="rect">
                  <a:avLst/>
                </a:prstGeom>
                <a:noFill/>
              </p:spPr>
              <p:txBody>
                <a:bodyPr wrap="none" rtlCol="0">
                  <a:spAutoFit/>
                </a:bodyPr>
                <a:lstStyle/>
                <a:p>
                  <a:r>
                    <a:rPr lang="en-GB" dirty="0" smtClean="0"/>
                    <a:t>11</a:t>
                  </a:r>
                  <a:endParaRPr lang="en-GB" dirty="0"/>
                </a:p>
              </p:txBody>
            </p:sp>
          </p:grpSp>
          <p:cxnSp>
            <p:nvCxnSpPr>
              <p:cNvPr id="42" name="Straight Connector 41"/>
              <p:cNvCxnSpPr/>
              <p:nvPr/>
            </p:nvCxnSpPr>
            <p:spPr>
              <a:xfrm rot="5400000" flipH="1" flipV="1">
                <a:off x="4179885"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5751521"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5143504" y="2071678"/>
              <a:ext cx="1115305" cy="1200329"/>
            </a:xfrm>
            <a:prstGeom prst="rect">
              <a:avLst/>
            </a:prstGeom>
            <a:noFill/>
          </p:spPr>
          <p:txBody>
            <a:bodyPr wrap="none" rtlCol="0">
              <a:spAutoFit/>
            </a:bodyPr>
            <a:lstStyle/>
            <a:p>
              <a:r>
                <a:rPr lang="en-GB" dirty="0" smtClean="0"/>
                <a:t>A square.</a:t>
              </a:r>
            </a:p>
            <a:p>
              <a:r>
                <a:rPr lang="en-GB" dirty="0" smtClean="0"/>
                <a:t>2</a:t>
              </a:r>
              <a:r>
                <a:rPr lang="en-GB" baseline="30000" dirty="0" smtClean="0"/>
                <a:t>nd</a:t>
              </a:r>
              <a:r>
                <a:rPr lang="en-GB" dirty="0" smtClean="0"/>
                <a:t> digit</a:t>
              </a:r>
            </a:p>
            <a:p>
              <a:r>
                <a:rPr lang="en-GB" dirty="0" smtClean="0"/>
                <a:t>0=bottom</a:t>
              </a:r>
            </a:p>
            <a:p>
              <a:r>
                <a:rPr lang="en-GB" dirty="0" smtClean="0"/>
                <a:t>1=top</a:t>
              </a:r>
              <a:endParaRPr lang="en-GB" dirty="0"/>
            </a:p>
          </p:txBody>
        </p:sp>
      </p:grpSp>
      <p:grpSp>
        <p:nvGrpSpPr>
          <p:cNvPr id="8" name="Group 79"/>
          <p:cNvGrpSpPr/>
          <p:nvPr/>
        </p:nvGrpSpPr>
        <p:grpSpPr>
          <a:xfrm>
            <a:off x="5429256" y="1785926"/>
            <a:ext cx="3107492" cy="2369596"/>
            <a:chOff x="5429256" y="1785926"/>
            <a:chExt cx="3107492" cy="2369596"/>
          </a:xfrm>
        </p:grpSpPr>
        <p:grpSp>
          <p:nvGrpSpPr>
            <p:cNvPr id="9" name="Group 48"/>
            <p:cNvGrpSpPr/>
            <p:nvPr/>
          </p:nvGrpSpPr>
          <p:grpSpPr>
            <a:xfrm>
              <a:off x="5429256" y="2428868"/>
              <a:ext cx="2035922" cy="1726654"/>
              <a:chOff x="4786314" y="2000240"/>
              <a:chExt cx="2035922" cy="1726654"/>
            </a:xfrm>
          </p:grpSpPr>
          <p:grpSp>
            <p:nvGrpSpPr>
              <p:cNvPr id="10" name="Group 35"/>
              <p:cNvGrpSpPr/>
              <p:nvPr/>
            </p:nvGrpSpPr>
            <p:grpSpPr>
              <a:xfrm>
                <a:off x="4786314" y="3357562"/>
                <a:ext cx="2035922" cy="369332"/>
                <a:chOff x="4714876" y="2928934"/>
                <a:chExt cx="2035922" cy="369332"/>
              </a:xfrm>
            </p:grpSpPr>
            <p:cxnSp>
              <p:nvCxnSpPr>
                <p:cNvPr id="57" name="Straight Connector 56"/>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714876" y="2928934"/>
                  <a:ext cx="535724" cy="369332"/>
                </a:xfrm>
                <a:prstGeom prst="rect">
                  <a:avLst/>
                </a:prstGeom>
                <a:noFill/>
              </p:spPr>
              <p:txBody>
                <a:bodyPr wrap="none" rtlCol="0">
                  <a:spAutoFit/>
                </a:bodyPr>
                <a:lstStyle/>
                <a:p>
                  <a:r>
                    <a:rPr lang="en-GB" dirty="0" smtClean="0"/>
                    <a:t>000</a:t>
                  </a:r>
                  <a:endParaRPr lang="en-GB" dirty="0"/>
                </a:p>
              </p:txBody>
            </p:sp>
            <p:sp>
              <p:nvSpPr>
                <p:cNvPr id="59" name="TextBox 58"/>
                <p:cNvSpPr txBox="1"/>
                <p:nvPr/>
              </p:nvSpPr>
              <p:spPr>
                <a:xfrm>
                  <a:off x="6215074" y="2928934"/>
                  <a:ext cx="535724" cy="369332"/>
                </a:xfrm>
                <a:prstGeom prst="rect">
                  <a:avLst/>
                </a:prstGeom>
                <a:noFill/>
              </p:spPr>
              <p:txBody>
                <a:bodyPr wrap="none" rtlCol="0">
                  <a:spAutoFit/>
                </a:bodyPr>
                <a:lstStyle/>
                <a:p>
                  <a:r>
                    <a:rPr lang="en-GB" dirty="0" smtClean="0"/>
                    <a:t>100</a:t>
                  </a:r>
                  <a:endParaRPr lang="en-GB" dirty="0"/>
                </a:p>
              </p:txBody>
            </p:sp>
          </p:grpSp>
          <p:grpSp>
            <p:nvGrpSpPr>
              <p:cNvPr id="11" name="Group 36"/>
              <p:cNvGrpSpPr/>
              <p:nvPr/>
            </p:nvGrpSpPr>
            <p:grpSpPr>
              <a:xfrm>
                <a:off x="4786314" y="2000240"/>
                <a:ext cx="2035922" cy="369332"/>
                <a:chOff x="4714876" y="2928934"/>
                <a:chExt cx="2035922" cy="369332"/>
              </a:xfrm>
            </p:grpSpPr>
            <p:cxnSp>
              <p:nvCxnSpPr>
                <p:cNvPr id="54" name="Straight Connector 53"/>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4714876" y="2928934"/>
                  <a:ext cx="535724" cy="369332"/>
                </a:xfrm>
                <a:prstGeom prst="rect">
                  <a:avLst/>
                </a:prstGeom>
                <a:noFill/>
              </p:spPr>
              <p:txBody>
                <a:bodyPr wrap="none" rtlCol="0">
                  <a:spAutoFit/>
                </a:bodyPr>
                <a:lstStyle/>
                <a:p>
                  <a:r>
                    <a:rPr lang="en-GB" dirty="0" smtClean="0"/>
                    <a:t>010</a:t>
                  </a:r>
                  <a:endParaRPr lang="en-GB" dirty="0"/>
                </a:p>
              </p:txBody>
            </p:sp>
            <p:sp>
              <p:nvSpPr>
                <p:cNvPr id="56" name="TextBox 55"/>
                <p:cNvSpPr txBox="1"/>
                <p:nvPr/>
              </p:nvSpPr>
              <p:spPr>
                <a:xfrm>
                  <a:off x="6215074" y="2928934"/>
                  <a:ext cx="535724" cy="369332"/>
                </a:xfrm>
                <a:prstGeom prst="rect">
                  <a:avLst/>
                </a:prstGeom>
                <a:noFill/>
              </p:spPr>
              <p:txBody>
                <a:bodyPr wrap="none" rtlCol="0">
                  <a:spAutoFit/>
                </a:bodyPr>
                <a:lstStyle/>
                <a:p>
                  <a:r>
                    <a:rPr lang="en-GB" dirty="0" smtClean="0"/>
                    <a:t>110</a:t>
                  </a:r>
                  <a:endParaRPr lang="en-GB" dirty="0"/>
                </a:p>
              </p:txBody>
            </p:sp>
          </p:grpSp>
          <p:cxnSp>
            <p:nvCxnSpPr>
              <p:cNvPr id="52" name="Straight Connector 51"/>
              <p:cNvCxnSpPr/>
              <p:nvPr/>
            </p:nvCxnSpPr>
            <p:spPr>
              <a:xfrm rot="5400000" flipH="1" flipV="1">
                <a:off x="4179885"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flipH="1" flipV="1">
                <a:off x="5751521"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 name="Group 78"/>
            <p:cNvGrpSpPr/>
            <p:nvPr/>
          </p:nvGrpSpPr>
          <p:grpSpPr>
            <a:xfrm>
              <a:off x="5500694" y="1785926"/>
              <a:ext cx="3036054" cy="2000264"/>
              <a:chOff x="4500562" y="4357694"/>
              <a:chExt cx="3036054" cy="2000264"/>
            </a:xfrm>
          </p:grpSpPr>
          <p:grpSp>
            <p:nvGrpSpPr>
              <p:cNvPr id="13" name="Group 59"/>
              <p:cNvGrpSpPr/>
              <p:nvPr/>
            </p:nvGrpSpPr>
            <p:grpSpPr>
              <a:xfrm>
                <a:off x="5500694" y="4357694"/>
                <a:ext cx="2035922" cy="1726654"/>
                <a:chOff x="4786314" y="2000240"/>
                <a:chExt cx="2035922" cy="1726654"/>
              </a:xfrm>
            </p:grpSpPr>
            <p:grpSp>
              <p:nvGrpSpPr>
                <p:cNvPr id="14" name="Group 35"/>
                <p:cNvGrpSpPr/>
                <p:nvPr/>
              </p:nvGrpSpPr>
              <p:grpSpPr>
                <a:xfrm>
                  <a:off x="4786314" y="3357562"/>
                  <a:ext cx="2035922" cy="369332"/>
                  <a:chOff x="4714876" y="2928934"/>
                  <a:chExt cx="2035922" cy="369332"/>
                </a:xfrm>
              </p:grpSpPr>
              <p:cxnSp>
                <p:nvCxnSpPr>
                  <p:cNvPr id="68" name="Straight Connector 67"/>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714876" y="2928934"/>
                    <a:ext cx="535724" cy="369332"/>
                  </a:xfrm>
                  <a:prstGeom prst="rect">
                    <a:avLst/>
                  </a:prstGeom>
                  <a:noFill/>
                </p:spPr>
                <p:txBody>
                  <a:bodyPr wrap="none" rtlCol="0">
                    <a:spAutoFit/>
                  </a:bodyPr>
                  <a:lstStyle/>
                  <a:p>
                    <a:r>
                      <a:rPr lang="en-GB" dirty="0" smtClean="0"/>
                      <a:t>001</a:t>
                    </a:r>
                    <a:endParaRPr lang="en-GB" dirty="0"/>
                  </a:p>
                </p:txBody>
              </p:sp>
              <p:sp>
                <p:nvSpPr>
                  <p:cNvPr id="70" name="TextBox 69"/>
                  <p:cNvSpPr txBox="1"/>
                  <p:nvPr/>
                </p:nvSpPr>
                <p:spPr>
                  <a:xfrm>
                    <a:off x="6215074" y="2928934"/>
                    <a:ext cx="535724" cy="369332"/>
                  </a:xfrm>
                  <a:prstGeom prst="rect">
                    <a:avLst/>
                  </a:prstGeom>
                  <a:noFill/>
                </p:spPr>
                <p:txBody>
                  <a:bodyPr wrap="none" rtlCol="0">
                    <a:spAutoFit/>
                  </a:bodyPr>
                  <a:lstStyle/>
                  <a:p>
                    <a:r>
                      <a:rPr lang="en-GB" dirty="0" smtClean="0"/>
                      <a:t>101</a:t>
                    </a:r>
                    <a:endParaRPr lang="en-GB" dirty="0"/>
                  </a:p>
                </p:txBody>
              </p:sp>
            </p:grpSp>
            <p:grpSp>
              <p:nvGrpSpPr>
                <p:cNvPr id="15" name="Group 36"/>
                <p:cNvGrpSpPr/>
                <p:nvPr/>
              </p:nvGrpSpPr>
              <p:grpSpPr>
                <a:xfrm>
                  <a:off x="4786314" y="2000240"/>
                  <a:ext cx="2035922" cy="369332"/>
                  <a:chOff x="4714876" y="2928934"/>
                  <a:chExt cx="2035922" cy="369332"/>
                </a:xfrm>
              </p:grpSpPr>
              <p:cxnSp>
                <p:nvCxnSpPr>
                  <p:cNvPr id="65" name="Straight Connector 64"/>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4714876" y="2928934"/>
                    <a:ext cx="535724" cy="369332"/>
                  </a:xfrm>
                  <a:prstGeom prst="rect">
                    <a:avLst/>
                  </a:prstGeom>
                  <a:noFill/>
                </p:spPr>
                <p:txBody>
                  <a:bodyPr wrap="none" rtlCol="0">
                    <a:spAutoFit/>
                  </a:bodyPr>
                  <a:lstStyle/>
                  <a:p>
                    <a:r>
                      <a:rPr lang="en-GB" dirty="0" smtClean="0"/>
                      <a:t>011</a:t>
                    </a:r>
                    <a:endParaRPr lang="en-GB" dirty="0"/>
                  </a:p>
                </p:txBody>
              </p:sp>
              <p:sp>
                <p:nvSpPr>
                  <p:cNvPr id="67" name="TextBox 66"/>
                  <p:cNvSpPr txBox="1"/>
                  <p:nvPr/>
                </p:nvSpPr>
                <p:spPr>
                  <a:xfrm>
                    <a:off x="6215074" y="2928934"/>
                    <a:ext cx="535724" cy="369332"/>
                  </a:xfrm>
                  <a:prstGeom prst="rect">
                    <a:avLst/>
                  </a:prstGeom>
                  <a:noFill/>
                </p:spPr>
                <p:txBody>
                  <a:bodyPr wrap="none" rtlCol="0">
                    <a:spAutoFit/>
                  </a:bodyPr>
                  <a:lstStyle/>
                  <a:p>
                    <a:r>
                      <a:rPr lang="en-GB" dirty="0" smtClean="0"/>
                      <a:t>111</a:t>
                    </a:r>
                    <a:endParaRPr lang="en-GB" dirty="0"/>
                  </a:p>
                </p:txBody>
              </p:sp>
            </p:grpSp>
            <p:cxnSp>
              <p:nvCxnSpPr>
                <p:cNvPr id="63" name="Straight Connector 62"/>
                <p:cNvCxnSpPr/>
                <p:nvPr/>
              </p:nvCxnSpPr>
              <p:spPr>
                <a:xfrm rot="5400000" flipH="1" flipV="1">
                  <a:off x="4179885"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flipH="1" flipV="1">
                  <a:off x="5751521"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72" name="Straight Connector 71"/>
              <p:cNvCxnSpPr/>
              <p:nvPr/>
            </p:nvCxnSpPr>
            <p:spPr>
              <a:xfrm flipV="1">
                <a:off x="4500562" y="4357694"/>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6072198" y="4357694"/>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6072198" y="5715016"/>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4500562" y="5715016"/>
                <a:ext cx="1071570" cy="642942"/>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76" name="TextBox 75"/>
          <p:cNvSpPr txBox="1"/>
          <p:nvPr/>
        </p:nvSpPr>
        <p:spPr>
          <a:xfrm>
            <a:off x="5214942" y="4143380"/>
            <a:ext cx="3022046" cy="369332"/>
          </a:xfrm>
          <a:prstGeom prst="rect">
            <a:avLst/>
          </a:prstGeom>
          <a:noFill/>
        </p:spPr>
        <p:txBody>
          <a:bodyPr wrap="none" rtlCol="0">
            <a:spAutoFit/>
          </a:bodyPr>
          <a:lstStyle/>
          <a:p>
            <a:r>
              <a:rPr lang="en-GB" dirty="0" smtClean="0"/>
              <a:t>A cube.3</a:t>
            </a:r>
            <a:r>
              <a:rPr lang="en-GB" baseline="30000" dirty="0" smtClean="0"/>
              <a:t>rd</a:t>
            </a:r>
            <a:r>
              <a:rPr lang="en-GB" dirty="0" smtClean="0"/>
              <a:t> digit0=front,1=back</a:t>
            </a:r>
            <a:endParaRPr lang="en-GB" dirty="0"/>
          </a:p>
        </p:txBody>
      </p:sp>
      <p:sp>
        <p:nvSpPr>
          <p:cNvPr id="77" name="TextBox 76"/>
          <p:cNvSpPr txBox="1"/>
          <p:nvPr/>
        </p:nvSpPr>
        <p:spPr>
          <a:xfrm>
            <a:off x="857224" y="3929066"/>
            <a:ext cx="3619837" cy="646331"/>
          </a:xfrm>
          <a:prstGeom prst="rect">
            <a:avLst/>
          </a:prstGeom>
          <a:noFill/>
        </p:spPr>
        <p:txBody>
          <a:bodyPr wrap="none" rtlCol="0">
            <a:spAutoFit/>
          </a:bodyPr>
          <a:lstStyle/>
          <a:p>
            <a:r>
              <a:rPr lang="en-GB" dirty="0" smtClean="0"/>
              <a:t>For example 010 = Left, top, front.</a:t>
            </a:r>
          </a:p>
          <a:p>
            <a:r>
              <a:rPr lang="en-GB" dirty="0" smtClean="0"/>
              <a:t>Think of coordinates in 3 dimensions</a:t>
            </a:r>
            <a:endParaRPr lang="en-GB" dirty="0"/>
          </a:p>
        </p:txBody>
      </p:sp>
      <p:sp>
        <p:nvSpPr>
          <p:cNvPr id="60" name="TextBox 59"/>
          <p:cNvSpPr txBox="1"/>
          <p:nvPr/>
        </p:nvSpPr>
        <p:spPr>
          <a:xfrm>
            <a:off x="1142976" y="5143512"/>
            <a:ext cx="5164299" cy="1477328"/>
          </a:xfrm>
          <a:prstGeom prst="rect">
            <a:avLst/>
          </a:prstGeom>
          <a:noFill/>
        </p:spPr>
        <p:txBody>
          <a:bodyPr wrap="none" rtlCol="0">
            <a:spAutoFit/>
          </a:bodyPr>
          <a:lstStyle/>
          <a:p>
            <a:r>
              <a:rPr lang="en-GB" b="1" dirty="0" smtClean="0"/>
              <a:t>The process is as follow;</a:t>
            </a:r>
          </a:p>
          <a:p>
            <a:r>
              <a:rPr lang="en-GB" dirty="0" smtClean="0"/>
              <a:t>Draw a line – label each end 0, 1. </a:t>
            </a:r>
          </a:p>
          <a:p>
            <a:r>
              <a:rPr lang="en-GB" dirty="0" smtClean="0"/>
              <a:t>Make a copy of this and join corresponding vertexes. </a:t>
            </a:r>
          </a:p>
          <a:p>
            <a:r>
              <a:rPr lang="en-GB" dirty="0" smtClean="0"/>
              <a:t>Add a new coordinate 0 or 1. </a:t>
            </a:r>
          </a:p>
          <a:p>
            <a:r>
              <a:rPr lang="en-GB" dirty="0" smtClean="0"/>
              <a:t>Repeat this process.</a:t>
            </a:r>
            <a:endParaRPr lang="en-GB" dirty="0"/>
          </a:p>
        </p:txBody>
      </p:sp>
      <p:sp>
        <p:nvSpPr>
          <p:cNvPr id="16" name="Slide Number Placeholder 15"/>
          <p:cNvSpPr>
            <a:spLocks noGrp="1"/>
          </p:cNvSpPr>
          <p:nvPr>
            <p:ph type="sldNum" sz="quarter" idx="12"/>
          </p:nvPr>
        </p:nvSpPr>
        <p:spPr/>
        <p:txBody>
          <a:bodyPr/>
          <a:lstStyle/>
          <a:p>
            <a:fld id="{25C0B54F-EF55-4ED7-A2F1-C6223C69E6D1}" type="slidenum">
              <a:rPr lang="en-GB" smtClean="0"/>
              <a:t>24</a:t>
            </a:fld>
            <a:endParaRPr lang="en-GB"/>
          </a:p>
        </p:txBody>
      </p:sp>
    </p:spTree>
    <p:extLst>
      <p:ext uri="{BB962C8B-B14F-4D97-AF65-F5344CB8AC3E}">
        <p14:creationId xmlns:p14="http://schemas.microsoft.com/office/powerpoint/2010/main" val="3176497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2214546" y="1643050"/>
            <a:ext cx="2684111" cy="1937222"/>
            <a:chOff x="428595" y="1500174"/>
            <a:chExt cx="8835273" cy="4440695"/>
          </a:xfrm>
        </p:grpSpPr>
        <p:grpSp>
          <p:nvGrpSpPr>
            <p:cNvPr id="4" name="Group 48"/>
            <p:cNvGrpSpPr/>
            <p:nvPr/>
          </p:nvGrpSpPr>
          <p:grpSpPr>
            <a:xfrm>
              <a:off x="428595" y="2655412"/>
              <a:ext cx="6110727" cy="3285457"/>
              <a:chOff x="4786314" y="2000240"/>
              <a:chExt cx="2403367" cy="1828504"/>
            </a:xfrm>
          </p:grpSpPr>
          <p:grpSp>
            <p:nvGrpSpPr>
              <p:cNvPr id="5" name="Group 35"/>
              <p:cNvGrpSpPr/>
              <p:nvPr/>
            </p:nvGrpSpPr>
            <p:grpSpPr>
              <a:xfrm>
                <a:off x="4786314" y="3357562"/>
                <a:ext cx="2403367" cy="471182"/>
                <a:chOff x="4714876" y="2928934"/>
                <a:chExt cx="2403367" cy="471182"/>
              </a:xfrm>
            </p:grpSpPr>
            <p:cxnSp>
              <p:nvCxnSpPr>
                <p:cNvPr id="12" name="Straight Connector 11"/>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714876" y="2928934"/>
                  <a:ext cx="903171" cy="471182"/>
                </a:xfrm>
                <a:prstGeom prst="rect">
                  <a:avLst/>
                </a:prstGeom>
                <a:noFill/>
              </p:spPr>
              <p:txBody>
                <a:bodyPr wrap="none" rtlCol="0">
                  <a:spAutoFit/>
                </a:bodyPr>
                <a:lstStyle/>
                <a:p>
                  <a:r>
                    <a:rPr lang="en-GB" dirty="0" smtClean="0"/>
                    <a:t>0000</a:t>
                  </a:r>
                  <a:endParaRPr lang="en-GB" dirty="0"/>
                </a:p>
              </p:txBody>
            </p:sp>
            <p:sp>
              <p:nvSpPr>
                <p:cNvPr id="14" name="TextBox 13"/>
                <p:cNvSpPr txBox="1"/>
                <p:nvPr/>
              </p:nvSpPr>
              <p:spPr>
                <a:xfrm>
                  <a:off x="6215073" y="2928934"/>
                  <a:ext cx="903170" cy="471182"/>
                </a:xfrm>
                <a:prstGeom prst="rect">
                  <a:avLst/>
                </a:prstGeom>
                <a:noFill/>
              </p:spPr>
              <p:txBody>
                <a:bodyPr wrap="none" rtlCol="0">
                  <a:spAutoFit/>
                </a:bodyPr>
                <a:lstStyle/>
                <a:p>
                  <a:r>
                    <a:rPr lang="en-GB" dirty="0" smtClean="0"/>
                    <a:t>1000</a:t>
                  </a:r>
                  <a:endParaRPr lang="en-GB" dirty="0"/>
                </a:p>
              </p:txBody>
            </p:sp>
          </p:grpSp>
          <p:grpSp>
            <p:nvGrpSpPr>
              <p:cNvPr id="6" name="Group 36"/>
              <p:cNvGrpSpPr/>
              <p:nvPr/>
            </p:nvGrpSpPr>
            <p:grpSpPr>
              <a:xfrm>
                <a:off x="4786314" y="2000240"/>
                <a:ext cx="2381205" cy="471183"/>
                <a:chOff x="4714876" y="2928934"/>
                <a:chExt cx="2381205" cy="471183"/>
              </a:xfrm>
            </p:grpSpPr>
            <p:cxnSp>
              <p:nvCxnSpPr>
                <p:cNvPr id="9" name="Straight Connector 8"/>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714876" y="2928935"/>
                  <a:ext cx="903171" cy="471182"/>
                </a:xfrm>
                <a:prstGeom prst="rect">
                  <a:avLst/>
                </a:prstGeom>
                <a:noFill/>
              </p:spPr>
              <p:txBody>
                <a:bodyPr wrap="none" rtlCol="0">
                  <a:spAutoFit/>
                </a:bodyPr>
                <a:lstStyle/>
                <a:p>
                  <a:r>
                    <a:rPr lang="en-GB" dirty="0" smtClean="0"/>
                    <a:t>0100</a:t>
                  </a:r>
                  <a:endParaRPr lang="en-GB" dirty="0"/>
                </a:p>
              </p:txBody>
            </p:sp>
            <p:sp>
              <p:nvSpPr>
                <p:cNvPr id="11" name="TextBox 10"/>
                <p:cNvSpPr txBox="1"/>
                <p:nvPr/>
              </p:nvSpPr>
              <p:spPr>
                <a:xfrm>
                  <a:off x="6215074" y="2928935"/>
                  <a:ext cx="881007" cy="471182"/>
                </a:xfrm>
                <a:prstGeom prst="rect">
                  <a:avLst/>
                </a:prstGeom>
                <a:noFill/>
              </p:spPr>
              <p:txBody>
                <a:bodyPr wrap="none" rtlCol="0">
                  <a:spAutoFit/>
                </a:bodyPr>
                <a:lstStyle/>
                <a:p>
                  <a:r>
                    <a:rPr lang="en-GB" dirty="0" smtClean="0"/>
                    <a:t>1100</a:t>
                  </a:r>
                  <a:endParaRPr lang="en-GB" dirty="0"/>
                </a:p>
              </p:txBody>
            </p:sp>
          </p:grpSp>
          <p:cxnSp>
            <p:nvCxnSpPr>
              <p:cNvPr id="7" name="Straight Connector 6"/>
              <p:cNvCxnSpPr/>
              <p:nvPr/>
            </p:nvCxnSpPr>
            <p:spPr>
              <a:xfrm rot="5400000" flipH="1" flipV="1">
                <a:off x="4179885"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flipH="1" flipV="1">
                <a:off x="5751521"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5" name="Group 78"/>
            <p:cNvGrpSpPr/>
            <p:nvPr/>
          </p:nvGrpSpPr>
          <p:grpSpPr>
            <a:xfrm>
              <a:off x="610231" y="1500174"/>
              <a:ext cx="8653637" cy="3594075"/>
              <a:chOff x="4500562" y="4357694"/>
              <a:chExt cx="3403501" cy="2000264"/>
            </a:xfrm>
          </p:grpSpPr>
          <p:grpSp>
            <p:nvGrpSpPr>
              <p:cNvPr id="16" name="Group 59"/>
              <p:cNvGrpSpPr/>
              <p:nvPr/>
            </p:nvGrpSpPr>
            <p:grpSpPr>
              <a:xfrm>
                <a:off x="5500694" y="4357694"/>
                <a:ext cx="2403369" cy="1828504"/>
                <a:chOff x="4786314" y="2000240"/>
                <a:chExt cx="2403369" cy="1828504"/>
              </a:xfrm>
            </p:grpSpPr>
            <p:grpSp>
              <p:nvGrpSpPr>
                <p:cNvPr id="21" name="Group 35"/>
                <p:cNvGrpSpPr/>
                <p:nvPr/>
              </p:nvGrpSpPr>
              <p:grpSpPr>
                <a:xfrm>
                  <a:off x="4786314" y="3357562"/>
                  <a:ext cx="2403369" cy="471182"/>
                  <a:chOff x="4714876" y="2928934"/>
                  <a:chExt cx="2403369" cy="471182"/>
                </a:xfrm>
              </p:grpSpPr>
              <p:cxnSp>
                <p:nvCxnSpPr>
                  <p:cNvPr id="28" name="Straight Connector 18"/>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19"/>
                  <p:cNvSpPr txBox="1"/>
                  <p:nvPr/>
                </p:nvSpPr>
                <p:spPr>
                  <a:xfrm>
                    <a:off x="4714876" y="2928934"/>
                    <a:ext cx="903171" cy="471182"/>
                  </a:xfrm>
                  <a:prstGeom prst="rect">
                    <a:avLst/>
                  </a:prstGeom>
                  <a:noFill/>
                </p:spPr>
                <p:txBody>
                  <a:bodyPr wrap="none" rtlCol="0">
                    <a:spAutoFit/>
                  </a:bodyPr>
                  <a:lstStyle/>
                  <a:p>
                    <a:r>
                      <a:rPr lang="en-GB" dirty="0" smtClean="0"/>
                      <a:t>0010</a:t>
                    </a:r>
                    <a:endParaRPr lang="en-GB" dirty="0"/>
                  </a:p>
                </p:txBody>
              </p:sp>
              <p:sp>
                <p:nvSpPr>
                  <p:cNvPr id="30" name="TextBox 29"/>
                  <p:cNvSpPr txBox="1"/>
                  <p:nvPr/>
                </p:nvSpPr>
                <p:spPr>
                  <a:xfrm>
                    <a:off x="6215074" y="2928934"/>
                    <a:ext cx="903171" cy="471182"/>
                  </a:xfrm>
                  <a:prstGeom prst="rect">
                    <a:avLst/>
                  </a:prstGeom>
                  <a:noFill/>
                </p:spPr>
                <p:txBody>
                  <a:bodyPr wrap="none" rtlCol="0">
                    <a:spAutoFit/>
                  </a:bodyPr>
                  <a:lstStyle/>
                  <a:p>
                    <a:r>
                      <a:rPr lang="en-GB" dirty="0" smtClean="0"/>
                      <a:t>1010</a:t>
                    </a:r>
                    <a:endParaRPr lang="en-GB" dirty="0"/>
                  </a:p>
                </p:txBody>
              </p:sp>
            </p:grpSp>
            <p:grpSp>
              <p:nvGrpSpPr>
                <p:cNvPr id="22" name="Group 36"/>
                <p:cNvGrpSpPr/>
                <p:nvPr/>
              </p:nvGrpSpPr>
              <p:grpSpPr>
                <a:xfrm>
                  <a:off x="4786314" y="2000240"/>
                  <a:ext cx="2359041" cy="471182"/>
                  <a:chOff x="4714876" y="2928934"/>
                  <a:chExt cx="2359041" cy="471182"/>
                </a:xfrm>
              </p:grpSpPr>
              <p:cxnSp>
                <p:nvCxnSpPr>
                  <p:cNvPr id="25" name="Straight Connector 24"/>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714876" y="2928934"/>
                    <a:ext cx="881007" cy="471182"/>
                  </a:xfrm>
                  <a:prstGeom prst="rect">
                    <a:avLst/>
                  </a:prstGeom>
                  <a:noFill/>
                </p:spPr>
                <p:txBody>
                  <a:bodyPr wrap="none" rtlCol="0">
                    <a:spAutoFit/>
                  </a:bodyPr>
                  <a:lstStyle/>
                  <a:p>
                    <a:r>
                      <a:rPr lang="en-GB" dirty="0" smtClean="0"/>
                      <a:t>0110</a:t>
                    </a:r>
                    <a:endParaRPr lang="en-GB" dirty="0"/>
                  </a:p>
                </p:txBody>
              </p:sp>
              <p:sp>
                <p:nvSpPr>
                  <p:cNvPr id="27" name="TextBox 26"/>
                  <p:cNvSpPr txBox="1"/>
                  <p:nvPr/>
                </p:nvSpPr>
                <p:spPr>
                  <a:xfrm>
                    <a:off x="6215074" y="2928934"/>
                    <a:ext cx="858843" cy="471182"/>
                  </a:xfrm>
                  <a:prstGeom prst="rect">
                    <a:avLst/>
                  </a:prstGeom>
                  <a:noFill/>
                </p:spPr>
                <p:txBody>
                  <a:bodyPr wrap="none" rtlCol="0">
                    <a:spAutoFit/>
                  </a:bodyPr>
                  <a:lstStyle/>
                  <a:p>
                    <a:r>
                      <a:rPr lang="en-GB" dirty="0" smtClean="0"/>
                      <a:t>1110</a:t>
                    </a:r>
                    <a:endParaRPr lang="en-GB" dirty="0"/>
                  </a:p>
                </p:txBody>
              </p:sp>
            </p:grpSp>
            <p:cxnSp>
              <p:nvCxnSpPr>
                <p:cNvPr id="23" name="Straight Connector 13"/>
                <p:cNvCxnSpPr/>
                <p:nvPr/>
              </p:nvCxnSpPr>
              <p:spPr>
                <a:xfrm rot="5400000" flipH="1" flipV="1">
                  <a:off x="4179885"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flipV="1">
                  <a:off x="5751521"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flipV="1">
                <a:off x="4500562" y="4357694"/>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072198" y="4357694"/>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072198" y="5715016"/>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500562" y="5715016"/>
                <a:ext cx="1071570" cy="642942"/>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32" name="Group 31"/>
          <p:cNvGrpSpPr/>
          <p:nvPr/>
        </p:nvGrpSpPr>
        <p:grpSpPr>
          <a:xfrm>
            <a:off x="357158" y="571477"/>
            <a:ext cx="8248157" cy="5374521"/>
            <a:chOff x="428596" y="1500172"/>
            <a:chExt cx="7126897" cy="3859283"/>
          </a:xfrm>
        </p:grpSpPr>
        <p:grpSp>
          <p:nvGrpSpPr>
            <p:cNvPr id="33" name="Group 48"/>
            <p:cNvGrpSpPr/>
            <p:nvPr/>
          </p:nvGrpSpPr>
          <p:grpSpPr>
            <a:xfrm>
              <a:off x="428596" y="2655412"/>
              <a:ext cx="4417150" cy="2704043"/>
              <a:chOff x="4786314" y="2000240"/>
              <a:chExt cx="1737278" cy="1504921"/>
            </a:xfrm>
          </p:grpSpPr>
          <p:grpSp>
            <p:nvGrpSpPr>
              <p:cNvPr id="50" name="Group 35"/>
              <p:cNvGrpSpPr/>
              <p:nvPr/>
            </p:nvGrpSpPr>
            <p:grpSpPr>
              <a:xfrm>
                <a:off x="4786314" y="3357562"/>
                <a:ext cx="1737278" cy="147599"/>
                <a:chOff x="4714876" y="2928934"/>
                <a:chExt cx="1737278" cy="147599"/>
              </a:xfrm>
            </p:grpSpPr>
            <p:cxnSp>
              <p:nvCxnSpPr>
                <p:cNvPr id="57" name="Straight Connector 56"/>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714876" y="2928934"/>
                  <a:ext cx="237080" cy="147599"/>
                </a:xfrm>
                <a:prstGeom prst="rect">
                  <a:avLst/>
                </a:prstGeom>
                <a:noFill/>
              </p:spPr>
              <p:txBody>
                <a:bodyPr wrap="none" rtlCol="0">
                  <a:spAutoFit/>
                </a:bodyPr>
                <a:lstStyle/>
                <a:p>
                  <a:r>
                    <a:rPr lang="en-GB" dirty="0" smtClean="0"/>
                    <a:t>0001</a:t>
                  </a:r>
                  <a:endParaRPr lang="en-GB" dirty="0"/>
                </a:p>
              </p:txBody>
            </p:sp>
            <p:sp>
              <p:nvSpPr>
                <p:cNvPr id="59" name="TextBox 58"/>
                <p:cNvSpPr txBox="1"/>
                <p:nvPr/>
              </p:nvSpPr>
              <p:spPr>
                <a:xfrm>
                  <a:off x="6215074" y="2928934"/>
                  <a:ext cx="237080" cy="147599"/>
                </a:xfrm>
                <a:prstGeom prst="rect">
                  <a:avLst/>
                </a:prstGeom>
                <a:noFill/>
              </p:spPr>
              <p:txBody>
                <a:bodyPr wrap="none" rtlCol="0">
                  <a:spAutoFit/>
                </a:bodyPr>
                <a:lstStyle/>
                <a:p>
                  <a:r>
                    <a:rPr lang="en-GB" dirty="0" smtClean="0"/>
                    <a:t>1001</a:t>
                  </a:r>
                  <a:endParaRPr lang="en-GB" dirty="0"/>
                </a:p>
              </p:txBody>
            </p:sp>
          </p:grpSp>
          <p:grpSp>
            <p:nvGrpSpPr>
              <p:cNvPr id="51" name="Group 36"/>
              <p:cNvGrpSpPr/>
              <p:nvPr/>
            </p:nvGrpSpPr>
            <p:grpSpPr>
              <a:xfrm>
                <a:off x="4786314" y="2000240"/>
                <a:ext cx="1731459" cy="147599"/>
                <a:chOff x="4714876" y="2928934"/>
                <a:chExt cx="1731459" cy="147599"/>
              </a:xfrm>
            </p:grpSpPr>
            <p:cxnSp>
              <p:nvCxnSpPr>
                <p:cNvPr id="54" name="Straight Connector 53"/>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9"/>
                <p:cNvSpPr txBox="1"/>
                <p:nvPr/>
              </p:nvSpPr>
              <p:spPr>
                <a:xfrm>
                  <a:off x="4714876" y="2928934"/>
                  <a:ext cx="237080" cy="147599"/>
                </a:xfrm>
                <a:prstGeom prst="rect">
                  <a:avLst/>
                </a:prstGeom>
                <a:noFill/>
              </p:spPr>
              <p:txBody>
                <a:bodyPr wrap="none" rtlCol="0">
                  <a:spAutoFit/>
                </a:bodyPr>
                <a:lstStyle/>
                <a:p>
                  <a:r>
                    <a:rPr lang="en-GB" dirty="0" smtClean="0"/>
                    <a:t>0101</a:t>
                  </a:r>
                  <a:endParaRPr lang="en-GB" dirty="0"/>
                </a:p>
              </p:txBody>
            </p:sp>
            <p:sp>
              <p:nvSpPr>
                <p:cNvPr id="56" name="TextBox 10"/>
                <p:cNvSpPr txBox="1"/>
                <p:nvPr/>
              </p:nvSpPr>
              <p:spPr>
                <a:xfrm>
                  <a:off x="6215074" y="2928934"/>
                  <a:ext cx="231261" cy="147599"/>
                </a:xfrm>
                <a:prstGeom prst="rect">
                  <a:avLst/>
                </a:prstGeom>
                <a:noFill/>
              </p:spPr>
              <p:txBody>
                <a:bodyPr wrap="none" rtlCol="0">
                  <a:spAutoFit/>
                </a:bodyPr>
                <a:lstStyle/>
                <a:p>
                  <a:r>
                    <a:rPr lang="en-GB" dirty="0" smtClean="0"/>
                    <a:t>1101</a:t>
                  </a:r>
                  <a:endParaRPr lang="en-GB" dirty="0"/>
                </a:p>
              </p:txBody>
            </p:sp>
          </p:grpSp>
          <p:cxnSp>
            <p:nvCxnSpPr>
              <p:cNvPr id="52" name="Straight Connector 51"/>
              <p:cNvCxnSpPr/>
              <p:nvPr/>
            </p:nvCxnSpPr>
            <p:spPr>
              <a:xfrm rot="5400000" flipH="1" flipV="1">
                <a:off x="4179885"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flipH="1" flipV="1">
                <a:off x="5751521"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4" name="Group 78"/>
            <p:cNvGrpSpPr/>
            <p:nvPr/>
          </p:nvGrpSpPr>
          <p:grpSpPr>
            <a:xfrm>
              <a:off x="610233" y="1500172"/>
              <a:ext cx="6945260" cy="3594074"/>
              <a:chOff x="4500562" y="4357694"/>
              <a:chExt cx="2731591" cy="2000264"/>
            </a:xfrm>
          </p:grpSpPr>
          <p:grpSp>
            <p:nvGrpSpPr>
              <p:cNvPr id="35" name="Group 59"/>
              <p:cNvGrpSpPr/>
              <p:nvPr/>
            </p:nvGrpSpPr>
            <p:grpSpPr>
              <a:xfrm>
                <a:off x="5500693" y="4357694"/>
                <a:ext cx="1731460" cy="1504921"/>
                <a:chOff x="4786313" y="2000240"/>
                <a:chExt cx="1731460" cy="1504921"/>
              </a:xfrm>
            </p:grpSpPr>
            <p:grpSp>
              <p:nvGrpSpPr>
                <p:cNvPr id="40" name="Group 35"/>
                <p:cNvGrpSpPr/>
                <p:nvPr/>
              </p:nvGrpSpPr>
              <p:grpSpPr>
                <a:xfrm>
                  <a:off x="4786314" y="3357562"/>
                  <a:ext cx="1731459" cy="147599"/>
                  <a:chOff x="4714876" y="2928934"/>
                  <a:chExt cx="1731459" cy="147599"/>
                </a:xfrm>
              </p:grpSpPr>
              <p:cxnSp>
                <p:nvCxnSpPr>
                  <p:cNvPr id="47" name="Straight Connector 18"/>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19"/>
                  <p:cNvSpPr txBox="1"/>
                  <p:nvPr/>
                </p:nvSpPr>
                <p:spPr>
                  <a:xfrm>
                    <a:off x="4714876" y="2928934"/>
                    <a:ext cx="231261" cy="147599"/>
                  </a:xfrm>
                  <a:prstGeom prst="rect">
                    <a:avLst/>
                  </a:prstGeom>
                  <a:noFill/>
                </p:spPr>
                <p:txBody>
                  <a:bodyPr wrap="none" rtlCol="0">
                    <a:spAutoFit/>
                  </a:bodyPr>
                  <a:lstStyle/>
                  <a:p>
                    <a:r>
                      <a:rPr lang="en-GB" dirty="0" smtClean="0"/>
                      <a:t>0011</a:t>
                    </a:r>
                    <a:endParaRPr lang="en-GB" dirty="0"/>
                  </a:p>
                </p:txBody>
              </p:sp>
              <p:sp>
                <p:nvSpPr>
                  <p:cNvPr id="49" name="TextBox 48"/>
                  <p:cNvSpPr txBox="1"/>
                  <p:nvPr/>
                </p:nvSpPr>
                <p:spPr>
                  <a:xfrm>
                    <a:off x="6215074" y="2928934"/>
                    <a:ext cx="231261" cy="147599"/>
                  </a:xfrm>
                  <a:prstGeom prst="rect">
                    <a:avLst/>
                  </a:prstGeom>
                  <a:noFill/>
                </p:spPr>
                <p:txBody>
                  <a:bodyPr wrap="none" rtlCol="0">
                    <a:spAutoFit/>
                  </a:bodyPr>
                  <a:lstStyle/>
                  <a:p>
                    <a:r>
                      <a:rPr lang="en-GB" dirty="0" smtClean="0"/>
                      <a:t>1011</a:t>
                    </a:r>
                    <a:endParaRPr lang="en-GB" dirty="0"/>
                  </a:p>
                </p:txBody>
              </p:sp>
            </p:grpSp>
            <p:grpSp>
              <p:nvGrpSpPr>
                <p:cNvPr id="41" name="Group 36"/>
                <p:cNvGrpSpPr/>
                <p:nvPr/>
              </p:nvGrpSpPr>
              <p:grpSpPr>
                <a:xfrm>
                  <a:off x="4786313" y="2000240"/>
                  <a:ext cx="1719824" cy="147599"/>
                  <a:chOff x="4714875" y="2928934"/>
                  <a:chExt cx="1719824" cy="147599"/>
                </a:xfrm>
              </p:grpSpPr>
              <p:cxnSp>
                <p:nvCxnSpPr>
                  <p:cNvPr id="44" name="Straight Connector 43"/>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714875" y="2928934"/>
                    <a:ext cx="225443" cy="147599"/>
                  </a:xfrm>
                  <a:prstGeom prst="rect">
                    <a:avLst/>
                  </a:prstGeom>
                  <a:noFill/>
                </p:spPr>
                <p:txBody>
                  <a:bodyPr wrap="none" rtlCol="0">
                    <a:spAutoFit/>
                  </a:bodyPr>
                  <a:lstStyle/>
                  <a:p>
                    <a:r>
                      <a:rPr lang="en-GB" dirty="0" smtClean="0"/>
                      <a:t>0111</a:t>
                    </a:r>
                    <a:endParaRPr lang="en-GB" dirty="0"/>
                  </a:p>
                </p:txBody>
              </p:sp>
              <p:sp>
                <p:nvSpPr>
                  <p:cNvPr id="46" name="TextBox 45"/>
                  <p:cNvSpPr txBox="1"/>
                  <p:nvPr/>
                </p:nvSpPr>
                <p:spPr>
                  <a:xfrm>
                    <a:off x="6215074" y="2928934"/>
                    <a:ext cx="219625" cy="147599"/>
                  </a:xfrm>
                  <a:prstGeom prst="rect">
                    <a:avLst/>
                  </a:prstGeom>
                  <a:noFill/>
                </p:spPr>
                <p:txBody>
                  <a:bodyPr wrap="none" rtlCol="0">
                    <a:spAutoFit/>
                  </a:bodyPr>
                  <a:lstStyle/>
                  <a:p>
                    <a:r>
                      <a:rPr lang="en-GB" dirty="0" smtClean="0"/>
                      <a:t>1111</a:t>
                    </a:r>
                    <a:endParaRPr lang="en-GB" dirty="0"/>
                  </a:p>
                </p:txBody>
              </p:sp>
            </p:grpSp>
            <p:cxnSp>
              <p:nvCxnSpPr>
                <p:cNvPr id="42" name="Straight Connector 13"/>
                <p:cNvCxnSpPr/>
                <p:nvPr/>
              </p:nvCxnSpPr>
              <p:spPr>
                <a:xfrm rot="5400000" flipH="1" flipV="1">
                  <a:off x="4179885"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flipH="1" flipV="1">
                  <a:off x="5751521"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flipV="1">
                <a:off x="4500562" y="4357694"/>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6072198" y="4357694"/>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6072198" y="5715016"/>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4500562" y="5715016"/>
                <a:ext cx="1071570" cy="642942"/>
              </a:xfrm>
              <a:prstGeom prst="line">
                <a:avLst/>
              </a:prstGeom>
            </p:spPr>
            <p:style>
              <a:lnRef idx="1">
                <a:schemeClr val="accent1"/>
              </a:lnRef>
              <a:fillRef idx="0">
                <a:schemeClr val="accent1"/>
              </a:fillRef>
              <a:effectRef idx="0">
                <a:schemeClr val="accent1"/>
              </a:effectRef>
              <a:fontRef idx="minor">
                <a:schemeClr val="tx1"/>
              </a:fontRef>
            </p:style>
          </p:cxnSp>
        </p:grpSp>
      </p:grpSp>
      <p:cxnSp>
        <p:nvCxnSpPr>
          <p:cNvPr id="61" name="Straight Connector 60"/>
          <p:cNvCxnSpPr/>
          <p:nvPr/>
        </p:nvCxnSpPr>
        <p:spPr>
          <a:xfrm rot="5400000" flipH="1" flipV="1">
            <a:off x="250001" y="3536157"/>
            <a:ext cx="2357454" cy="1714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71472" y="2143116"/>
            <a:ext cx="17145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2857488" y="785794"/>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4286248" y="571480"/>
            <a:ext cx="4000528" cy="107157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14" idx="0"/>
          </p:cNvCxnSpPr>
          <p:nvPr/>
        </p:nvCxnSpPr>
        <p:spPr>
          <a:xfrm rot="16200000" flipH="1">
            <a:off x="3287942" y="3645140"/>
            <a:ext cx="2361200" cy="1492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86248" y="2714620"/>
            <a:ext cx="4071966" cy="1214446"/>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267744" y="6237312"/>
            <a:ext cx="3031599" cy="369332"/>
          </a:xfrm>
          <a:prstGeom prst="rect">
            <a:avLst/>
          </a:prstGeom>
          <a:noFill/>
        </p:spPr>
        <p:txBody>
          <a:bodyPr wrap="none" rtlCol="0">
            <a:spAutoFit/>
          </a:bodyPr>
          <a:lstStyle/>
          <a:p>
            <a:r>
              <a:rPr lang="en-GB" dirty="0" smtClean="0"/>
              <a:t>4</a:t>
            </a:r>
            <a:r>
              <a:rPr lang="en-GB" baseline="30000" dirty="0" smtClean="0"/>
              <a:t>th</a:t>
            </a:r>
            <a:r>
              <a:rPr lang="en-GB" dirty="0" smtClean="0"/>
              <a:t> bit = inside or outside cube</a:t>
            </a:r>
            <a:endParaRPr lang="en-GB" dirty="0"/>
          </a:p>
        </p:txBody>
      </p:sp>
      <p:sp>
        <p:nvSpPr>
          <p:cNvPr id="3" name="Slide Number Placeholder 2"/>
          <p:cNvSpPr>
            <a:spLocks noGrp="1"/>
          </p:cNvSpPr>
          <p:nvPr>
            <p:ph type="sldNum" sz="quarter" idx="12"/>
          </p:nvPr>
        </p:nvSpPr>
        <p:spPr/>
        <p:txBody>
          <a:bodyPr/>
          <a:lstStyle/>
          <a:p>
            <a:fld id="{25C0B54F-EF55-4ED7-A2F1-C6223C69E6D1}" type="slidenum">
              <a:rPr lang="en-GB" smtClean="0"/>
              <a:t>25</a:t>
            </a:fld>
            <a:endParaRPr lang="en-GB"/>
          </a:p>
        </p:txBody>
      </p:sp>
    </p:spTree>
    <p:extLst>
      <p:ext uri="{BB962C8B-B14F-4D97-AF65-F5344CB8AC3E}">
        <p14:creationId xmlns:p14="http://schemas.microsoft.com/office/powerpoint/2010/main" val="1176773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712968" cy="1143000"/>
          </a:xfrm>
        </p:spPr>
        <p:txBody>
          <a:bodyPr>
            <a:normAutofit fontScale="90000"/>
          </a:bodyPr>
          <a:lstStyle/>
          <a:p>
            <a:r>
              <a:rPr lang="en-GB" dirty="0" smtClean="0"/>
              <a:t>1 bit – cannot tell if we made a mistake</a:t>
            </a:r>
            <a:endParaRPr lang="en-GB" dirty="0"/>
          </a:p>
        </p:txBody>
      </p:sp>
      <p:grpSp>
        <p:nvGrpSpPr>
          <p:cNvPr id="3" name="Group 29"/>
          <p:cNvGrpSpPr/>
          <p:nvPr/>
        </p:nvGrpSpPr>
        <p:grpSpPr>
          <a:xfrm>
            <a:off x="827584" y="1988840"/>
            <a:ext cx="5095444" cy="2863141"/>
            <a:chOff x="785786" y="1857364"/>
            <a:chExt cx="1643523" cy="1138819"/>
          </a:xfrm>
        </p:grpSpPr>
        <p:cxnSp>
          <p:nvCxnSpPr>
            <p:cNvPr id="26" name="Straight Connector 25"/>
            <p:cNvCxnSpPr/>
            <p:nvPr/>
          </p:nvCxnSpPr>
          <p:spPr>
            <a:xfrm>
              <a:off x="857224" y="2714620"/>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85786" y="2714620"/>
              <a:ext cx="143325" cy="281563"/>
            </a:xfrm>
            <a:prstGeom prst="rect">
              <a:avLst/>
            </a:prstGeom>
            <a:noFill/>
          </p:spPr>
          <p:txBody>
            <a:bodyPr wrap="none" rtlCol="0">
              <a:spAutoFit/>
            </a:bodyPr>
            <a:lstStyle/>
            <a:p>
              <a:r>
                <a:rPr lang="en-GB" sz="4000" dirty="0" smtClean="0"/>
                <a:t>0</a:t>
              </a:r>
              <a:endParaRPr lang="en-GB" sz="4000" dirty="0"/>
            </a:p>
          </p:txBody>
        </p:sp>
        <p:sp>
          <p:nvSpPr>
            <p:cNvPr id="28" name="TextBox 27"/>
            <p:cNvSpPr txBox="1"/>
            <p:nvPr/>
          </p:nvSpPr>
          <p:spPr>
            <a:xfrm>
              <a:off x="2285984" y="2714620"/>
              <a:ext cx="143325" cy="281563"/>
            </a:xfrm>
            <a:prstGeom prst="rect">
              <a:avLst/>
            </a:prstGeom>
            <a:noFill/>
          </p:spPr>
          <p:txBody>
            <a:bodyPr wrap="none" rtlCol="0">
              <a:spAutoFit/>
            </a:bodyPr>
            <a:lstStyle/>
            <a:p>
              <a:r>
                <a:rPr lang="en-GB" sz="4000" dirty="0" smtClean="0"/>
                <a:t>1</a:t>
              </a:r>
              <a:endParaRPr lang="en-GB" sz="4000" dirty="0"/>
            </a:p>
          </p:txBody>
        </p:sp>
        <p:sp>
          <p:nvSpPr>
            <p:cNvPr id="29" name="TextBox 28"/>
            <p:cNvSpPr txBox="1"/>
            <p:nvPr/>
          </p:nvSpPr>
          <p:spPr>
            <a:xfrm>
              <a:off x="1018046" y="1857364"/>
              <a:ext cx="821377" cy="428465"/>
            </a:xfrm>
            <a:prstGeom prst="rect">
              <a:avLst/>
            </a:prstGeom>
            <a:noFill/>
          </p:spPr>
          <p:txBody>
            <a:bodyPr wrap="none" rtlCol="0">
              <a:spAutoFit/>
            </a:bodyPr>
            <a:lstStyle/>
            <a:p>
              <a:r>
                <a:rPr lang="en-GB" sz="3200" dirty="0" smtClean="0"/>
                <a:t>A line 1</a:t>
              </a:r>
              <a:r>
                <a:rPr lang="en-GB" sz="3200" baseline="30000" dirty="0" smtClean="0"/>
                <a:t>st</a:t>
              </a:r>
              <a:r>
                <a:rPr lang="en-GB" sz="3200" dirty="0" smtClean="0"/>
                <a:t> digit</a:t>
              </a:r>
            </a:p>
            <a:p>
              <a:r>
                <a:rPr lang="en-GB" sz="3200" dirty="0" smtClean="0"/>
                <a:t>0=left, 1=right</a:t>
              </a:r>
              <a:endParaRPr lang="en-GB" sz="3200" dirty="0"/>
            </a:p>
          </p:txBody>
        </p:sp>
      </p:grpSp>
      <p:sp>
        <p:nvSpPr>
          <p:cNvPr id="4" name="Slide Number Placeholder 3"/>
          <p:cNvSpPr>
            <a:spLocks noGrp="1"/>
          </p:cNvSpPr>
          <p:nvPr>
            <p:ph type="sldNum" sz="quarter" idx="12"/>
          </p:nvPr>
        </p:nvSpPr>
        <p:spPr/>
        <p:txBody>
          <a:bodyPr/>
          <a:lstStyle/>
          <a:p>
            <a:fld id="{25C0B54F-EF55-4ED7-A2F1-C6223C69E6D1}" type="slidenum">
              <a:rPr lang="en-GB" smtClean="0"/>
              <a:t>26</a:t>
            </a:fld>
            <a:endParaRPr lang="en-GB"/>
          </a:p>
        </p:txBody>
      </p:sp>
    </p:spTree>
    <p:extLst>
      <p:ext uri="{BB962C8B-B14F-4D97-AF65-F5344CB8AC3E}">
        <p14:creationId xmlns:p14="http://schemas.microsoft.com/office/powerpoint/2010/main" val="2247282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2 bits – we can detect mistakes, </a:t>
            </a:r>
            <a:br>
              <a:rPr lang="en-GB" dirty="0" smtClean="0"/>
            </a:br>
            <a:r>
              <a:rPr lang="en-GB" dirty="0" smtClean="0"/>
              <a:t>but cannot correct</a:t>
            </a:r>
            <a:endParaRPr lang="en-GB" dirty="0"/>
          </a:p>
        </p:txBody>
      </p:sp>
      <p:grpSp>
        <p:nvGrpSpPr>
          <p:cNvPr id="4" name="Group 77"/>
          <p:cNvGrpSpPr/>
          <p:nvPr/>
        </p:nvGrpSpPr>
        <p:grpSpPr>
          <a:xfrm>
            <a:off x="251520" y="1916832"/>
            <a:ext cx="7057455" cy="3472143"/>
            <a:chOff x="3752330" y="2000240"/>
            <a:chExt cx="2815001" cy="1704912"/>
          </a:xfrm>
        </p:grpSpPr>
        <p:grpSp>
          <p:nvGrpSpPr>
            <p:cNvPr id="5" name="Group 47"/>
            <p:cNvGrpSpPr/>
            <p:nvPr/>
          </p:nvGrpSpPr>
          <p:grpSpPr>
            <a:xfrm>
              <a:off x="4786314" y="2000240"/>
              <a:ext cx="1781017" cy="1704912"/>
              <a:chOff x="4786314" y="2000240"/>
              <a:chExt cx="1781017" cy="1704912"/>
            </a:xfrm>
          </p:grpSpPr>
          <p:grpSp>
            <p:nvGrpSpPr>
              <p:cNvPr id="6" name="Group 35"/>
              <p:cNvGrpSpPr/>
              <p:nvPr/>
            </p:nvGrpSpPr>
            <p:grpSpPr>
              <a:xfrm>
                <a:off x="4786314" y="3357562"/>
                <a:ext cx="1781017" cy="347590"/>
                <a:chOff x="4714876" y="2928934"/>
                <a:chExt cx="1781017" cy="347590"/>
              </a:xfrm>
            </p:grpSpPr>
            <p:cxnSp>
              <p:nvCxnSpPr>
                <p:cNvPr id="32" name="Straight Connector 31"/>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714876" y="2928934"/>
                  <a:ext cx="280819" cy="347590"/>
                </a:xfrm>
                <a:prstGeom prst="rect">
                  <a:avLst/>
                </a:prstGeom>
                <a:noFill/>
              </p:spPr>
              <p:txBody>
                <a:bodyPr wrap="none" rtlCol="0">
                  <a:spAutoFit/>
                </a:bodyPr>
                <a:lstStyle/>
                <a:p>
                  <a:r>
                    <a:rPr lang="en-GB" sz="4000" dirty="0" smtClean="0"/>
                    <a:t>00</a:t>
                  </a:r>
                  <a:endParaRPr lang="en-GB" sz="4000" dirty="0"/>
                </a:p>
              </p:txBody>
            </p:sp>
            <p:sp>
              <p:nvSpPr>
                <p:cNvPr id="34" name="TextBox 33"/>
                <p:cNvSpPr txBox="1"/>
                <p:nvPr/>
              </p:nvSpPr>
              <p:spPr>
                <a:xfrm>
                  <a:off x="6215074" y="2928934"/>
                  <a:ext cx="280819" cy="347590"/>
                </a:xfrm>
                <a:prstGeom prst="rect">
                  <a:avLst/>
                </a:prstGeom>
                <a:noFill/>
              </p:spPr>
              <p:txBody>
                <a:bodyPr wrap="none" rtlCol="0">
                  <a:spAutoFit/>
                </a:bodyPr>
                <a:lstStyle/>
                <a:p>
                  <a:r>
                    <a:rPr lang="en-GB" sz="4000" dirty="0" smtClean="0"/>
                    <a:t>10</a:t>
                  </a:r>
                  <a:endParaRPr lang="en-GB" sz="4000" dirty="0"/>
                </a:p>
              </p:txBody>
            </p:sp>
          </p:grpSp>
          <p:grpSp>
            <p:nvGrpSpPr>
              <p:cNvPr id="7" name="Group 36"/>
              <p:cNvGrpSpPr/>
              <p:nvPr/>
            </p:nvGrpSpPr>
            <p:grpSpPr>
              <a:xfrm>
                <a:off x="4786314" y="2000240"/>
                <a:ext cx="1781017" cy="347590"/>
                <a:chOff x="4714876" y="2928934"/>
                <a:chExt cx="1781017" cy="347590"/>
              </a:xfrm>
            </p:grpSpPr>
            <p:cxnSp>
              <p:nvCxnSpPr>
                <p:cNvPr id="38" name="Straight Connector 37"/>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714876" y="2928934"/>
                  <a:ext cx="280819" cy="347590"/>
                </a:xfrm>
                <a:prstGeom prst="rect">
                  <a:avLst/>
                </a:prstGeom>
                <a:noFill/>
              </p:spPr>
              <p:txBody>
                <a:bodyPr wrap="none" rtlCol="0">
                  <a:spAutoFit/>
                </a:bodyPr>
                <a:lstStyle/>
                <a:p>
                  <a:r>
                    <a:rPr lang="en-GB" sz="4000" dirty="0" smtClean="0"/>
                    <a:t>01</a:t>
                  </a:r>
                  <a:endParaRPr lang="en-GB" sz="4000" dirty="0"/>
                </a:p>
              </p:txBody>
            </p:sp>
            <p:sp>
              <p:nvSpPr>
                <p:cNvPr id="40" name="TextBox 39"/>
                <p:cNvSpPr txBox="1"/>
                <p:nvPr/>
              </p:nvSpPr>
              <p:spPr>
                <a:xfrm>
                  <a:off x="6215074" y="2928934"/>
                  <a:ext cx="280819" cy="347590"/>
                </a:xfrm>
                <a:prstGeom prst="rect">
                  <a:avLst/>
                </a:prstGeom>
                <a:noFill/>
              </p:spPr>
              <p:txBody>
                <a:bodyPr wrap="none" rtlCol="0">
                  <a:spAutoFit/>
                </a:bodyPr>
                <a:lstStyle/>
                <a:p>
                  <a:r>
                    <a:rPr lang="en-GB" sz="4000" dirty="0" smtClean="0"/>
                    <a:t>11</a:t>
                  </a:r>
                  <a:endParaRPr lang="en-GB" sz="4000" dirty="0"/>
                </a:p>
              </p:txBody>
            </p:sp>
          </p:grpSp>
          <p:cxnSp>
            <p:nvCxnSpPr>
              <p:cNvPr id="42" name="Straight Connector 41"/>
              <p:cNvCxnSpPr/>
              <p:nvPr/>
            </p:nvCxnSpPr>
            <p:spPr>
              <a:xfrm rot="5400000" flipH="1" flipV="1">
                <a:off x="4179885"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5751521"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3752330" y="2389176"/>
              <a:ext cx="898059" cy="1254348"/>
            </a:xfrm>
            <a:prstGeom prst="rect">
              <a:avLst/>
            </a:prstGeom>
            <a:noFill/>
          </p:spPr>
          <p:txBody>
            <a:bodyPr wrap="none" rtlCol="0">
              <a:spAutoFit/>
            </a:bodyPr>
            <a:lstStyle/>
            <a:p>
              <a:r>
                <a:rPr lang="en-GB" sz="4000" dirty="0" smtClean="0"/>
                <a:t>A square.</a:t>
              </a:r>
            </a:p>
            <a:p>
              <a:r>
                <a:rPr lang="en-GB" sz="4000" dirty="0" smtClean="0"/>
                <a:t>2</a:t>
              </a:r>
              <a:r>
                <a:rPr lang="en-GB" sz="4000" baseline="30000" dirty="0" smtClean="0"/>
                <a:t>nd</a:t>
              </a:r>
              <a:r>
                <a:rPr lang="en-GB" sz="4000" dirty="0" smtClean="0"/>
                <a:t> digit</a:t>
              </a:r>
            </a:p>
            <a:p>
              <a:r>
                <a:rPr lang="en-GB" sz="4000" dirty="0" smtClean="0"/>
                <a:t>0=bottom</a:t>
              </a:r>
            </a:p>
            <a:p>
              <a:r>
                <a:rPr lang="en-GB" sz="4000" dirty="0" smtClean="0"/>
                <a:t>1=top</a:t>
              </a:r>
              <a:endParaRPr lang="en-GB" sz="4000" dirty="0"/>
            </a:p>
          </p:txBody>
        </p:sp>
      </p:grpSp>
      <p:sp>
        <p:nvSpPr>
          <p:cNvPr id="3" name="Slide Number Placeholder 2"/>
          <p:cNvSpPr>
            <a:spLocks noGrp="1"/>
          </p:cNvSpPr>
          <p:nvPr>
            <p:ph type="sldNum" sz="quarter" idx="12"/>
          </p:nvPr>
        </p:nvSpPr>
        <p:spPr/>
        <p:txBody>
          <a:bodyPr/>
          <a:lstStyle/>
          <a:p>
            <a:fld id="{25C0B54F-EF55-4ED7-A2F1-C6223C69E6D1}" type="slidenum">
              <a:rPr lang="en-GB" smtClean="0"/>
              <a:t>27</a:t>
            </a:fld>
            <a:endParaRPr lang="en-GB"/>
          </a:p>
        </p:txBody>
      </p:sp>
    </p:spTree>
    <p:extLst>
      <p:ext uri="{BB962C8B-B14F-4D97-AF65-F5344CB8AC3E}">
        <p14:creationId xmlns:p14="http://schemas.microsoft.com/office/powerpoint/2010/main" val="2248172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 bits – we can correct</a:t>
            </a:r>
            <a:endParaRPr lang="en-GB" dirty="0"/>
          </a:p>
        </p:txBody>
      </p:sp>
      <p:grpSp>
        <p:nvGrpSpPr>
          <p:cNvPr id="8" name="Group 79"/>
          <p:cNvGrpSpPr/>
          <p:nvPr/>
        </p:nvGrpSpPr>
        <p:grpSpPr>
          <a:xfrm>
            <a:off x="2339752" y="1785926"/>
            <a:ext cx="6196996" cy="3731306"/>
            <a:chOff x="5429256" y="1785926"/>
            <a:chExt cx="3107492" cy="2369596"/>
          </a:xfrm>
        </p:grpSpPr>
        <p:grpSp>
          <p:nvGrpSpPr>
            <p:cNvPr id="9" name="Group 48"/>
            <p:cNvGrpSpPr/>
            <p:nvPr/>
          </p:nvGrpSpPr>
          <p:grpSpPr>
            <a:xfrm>
              <a:off x="5429256" y="2428868"/>
              <a:ext cx="2035922" cy="1726654"/>
              <a:chOff x="4786314" y="2000240"/>
              <a:chExt cx="2035922" cy="1726654"/>
            </a:xfrm>
          </p:grpSpPr>
          <p:grpSp>
            <p:nvGrpSpPr>
              <p:cNvPr id="10" name="Group 35"/>
              <p:cNvGrpSpPr/>
              <p:nvPr/>
            </p:nvGrpSpPr>
            <p:grpSpPr>
              <a:xfrm>
                <a:off x="4786314" y="3357562"/>
                <a:ext cx="2035922" cy="369332"/>
                <a:chOff x="4714876" y="2928934"/>
                <a:chExt cx="2035922" cy="369332"/>
              </a:xfrm>
            </p:grpSpPr>
            <p:cxnSp>
              <p:nvCxnSpPr>
                <p:cNvPr id="57" name="Straight Connector 56"/>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714876" y="2928934"/>
                  <a:ext cx="535724" cy="369332"/>
                </a:xfrm>
                <a:prstGeom prst="rect">
                  <a:avLst/>
                </a:prstGeom>
                <a:noFill/>
              </p:spPr>
              <p:txBody>
                <a:bodyPr wrap="none" rtlCol="0">
                  <a:spAutoFit/>
                </a:bodyPr>
                <a:lstStyle/>
                <a:p>
                  <a:r>
                    <a:rPr lang="en-GB" dirty="0" smtClean="0"/>
                    <a:t>000</a:t>
                  </a:r>
                  <a:endParaRPr lang="en-GB" dirty="0"/>
                </a:p>
              </p:txBody>
            </p:sp>
            <p:sp>
              <p:nvSpPr>
                <p:cNvPr id="59" name="TextBox 58"/>
                <p:cNvSpPr txBox="1"/>
                <p:nvPr/>
              </p:nvSpPr>
              <p:spPr>
                <a:xfrm>
                  <a:off x="6215074" y="2928934"/>
                  <a:ext cx="535724" cy="369332"/>
                </a:xfrm>
                <a:prstGeom prst="rect">
                  <a:avLst/>
                </a:prstGeom>
                <a:noFill/>
              </p:spPr>
              <p:txBody>
                <a:bodyPr wrap="none" rtlCol="0">
                  <a:spAutoFit/>
                </a:bodyPr>
                <a:lstStyle/>
                <a:p>
                  <a:r>
                    <a:rPr lang="en-GB" dirty="0" smtClean="0"/>
                    <a:t>100</a:t>
                  </a:r>
                  <a:endParaRPr lang="en-GB" dirty="0"/>
                </a:p>
              </p:txBody>
            </p:sp>
          </p:grpSp>
          <p:grpSp>
            <p:nvGrpSpPr>
              <p:cNvPr id="11" name="Group 36"/>
              <p:cNvGrpSpPr/>
              <p:nvPr/>
            </p:nvGrpSpPr>
            <p:grpSpPr>
              <a:xfrm>
                <a:off x="4786314" y="2000240"/>
                <a:ext cx="2035922" cy="369332"/>
                <a:chOff x="4714876" y="2928934"/>
                <a:chExt cx="2035922" cy="369332"/>
              </a:xfrm>
            </p:grpSpPr>
            <p:cxnSp>
              <p:nvCxnSpPr>
                <p:cNvPr id="54" name="Straight Connector 53"/>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4714876" y="2928934"/>
                  <a:ext cx="535724" cy="369332"/>
                </a:xfrm>
                <a:prstGeom prst="rect">
                  <a:avLst/>
                </a:prstGeom>
                <a:noFill/>
              </p:spPr>
              <p:txBody>
                <a:bodyPr wrap="none" rtlCol="0">
                  <a:spAutoFit/>
                </a:bodyPr>
                <a:lstStyle/>
                <a:p>
                  <a:r>
                    <a:rPr lang="en-GB" dirty="0" smtClean="0"/>
                    <a:t>010</a:t>
                  </a:r>
                  <a:endParaRPr lang="en-GB" dirty="0"/>
                </a:p>
              </p:txBody>
            </p:sp>
            <p:sp>
              <p:nvSpPr>
                <p:cNvPr id="56" name="TextBox 55"/>
                <p:cNvSpPr txBox="1"/>
                <p:nvPr/>
              </p:nvSpPr>
              <p:spPr>
                <a:xfrm>
                  <a:off x="6215074" y="2928934"/>
                  <a:ext cx="535724" cy="369332"/>
                </a:xfrm>
                <a:prstGeom prst="rect">
                  <a:avLst/>
                </a:prstGeom>
                <a:noFill/>
              </p:spPr>
              <p:txBody>
                <a:bodyPr wrap="none" rtlCol="0">
                  <a:spAutoFit/>
                </a:bodyPr>
                <a:lstStyle/>
                <a:p>
                  <a:r>
                    <a:rPr lang="en-GB" dirty="0" smtClean="0"/>
                    <a:t>110</a:t>
                  </a:r>
                  <a:endParaRPr lang="en-GB" dirty="0"/>
                </a:p>
              </p:txBody>
            </p:sp>
          </p:grpSp>
          <p:cxnSp>
            <p:nvCxnSpPr>
              <p:cNvPr id="52" name="Straight Connector 51"/>
              <p:cNvCxnSpPr/>
              <p:nvPr/>
            </p:nvCxnSpPr>
            <p:spPr>
              <a:xfrm rot="5400000" flipH="1" flipV="1">
                <a:off x="4179885"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flipH="1" flipV="1">
                <a:off x="5751521"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 name="Group 78"/>
            <p:cNvGrpSpPr/>
            <p:nvPr/>
          </p:nvGrpSpPr>
          <p:grpSpPr>
            <a:xfrm>
              <a:off x="5500694" y="1785926"/>
              <a:ext cx="3036054" cy="2000264"/>
              <a:chOff x="4500562" y="4357694"/>
              <a:chExt cx="3036054" cy="2000264"/>
            </a:xfrm>
          </p:grpSpPr>
          <p:grpSp>
            <p:nvGrpSpPr>
              <p:cNvPr id="13" name="Group 59"/>
              <p:cNvGrpSpPr/>
              <p:nvPr/>
            </p:nvGrpSpPr>
            <p:grpSpPr>
              <a:xfrm>
                <a:off x="5500694" y="4357694"/>
                <a:ext cx="2035922" cy="1726654"/>
                <a:chOff x="4786314" y="2000240"/>
                <a:chExt cx="2035922" cy="1726654"/>
              </a:xfrm>
            </p:grpSpPr>
            <p:grpSp>
              <p:nvGrpSpPr>
                <p:cNvPr id="14" name="Group 35"/>
                <p:cNvGrpSpPr/>
                <p:nvPr/>
              </p:nvGrpSpPr>
              <p:grpSpPr>
                <a:xfrm>
                  <a:off x="4786314" y="3357562"/>
                  <a:ext cx="2035922" cy="369332"/>
                  <a:chOff x="4714876" y="2928934"/>
                  <a:chExt cx="2035922" cy="369332"/>
                </a:xfrm>
              </p:grpSpPr>
              <p:cxnSp>
                <p:nvCxnSpPr>
                  <p:cNvPr id="68" name="Straight Connector 67"/>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714876" y="2928934"/>
                    <a:ext cx="535724" cy="369332"/>
                  </a:xfrm>
                  <a:prstGeom prst="rect">
                    <a:avLst/>
                  </a:prstGeom>
                  <a:noFill/>
                </p:spPr>
                <p:txBody>
                  <a:bodyPr wrap="none" rtlCol="0">
                    <a:spAutoFit/>
                  </a:bodyPr>
                  <a:lstStyle/>
                  <a:p>
                    <a:r>
                      <a:rPr lang="en-GB" dirty="0" smtClean="0"/>
                      <a:t>001</a:t>
                    </a:r>
                    <a:endParaRPr lang="en-GB" dirty="0"/>
                  </a:p>
                </p:txBody>
              </p:sp>
              <p:sp>
                <p:nvSpPr>
                  <p:cNvPr id="70" name="TextBox 69"/>
                  <p:cNvSpPr txBox="1"/>
                  <p:nvPr/>
                </p:nvSpPr>
                <p:spPr>
                  <a:xfrm>
                    <a:off x="6215074" y="2928934"/>
                    <a:ext cx="535724" cy="369332"/>
                  </a:xfrm>
                  <a:prstGeom prst="rect">
                    <a:avLst/>
                  </a:prstGeom>
                  <a:noFill/>
                </p:spPr>
                <p:txBody>
                  <a:bodyPr wrap="none" rtlCol="0">
                    <a:spAutoFit/>
                  </a:bodyPr>
                  <a:lstStyle/>
                  <a:p>
                    <a:r>
                      <a:rPr lang="en-GB" dirty="0" smtClean="0"/>
                      <a:t>101</a:t>
                    </a:r>
                    <a:endParaRPr lang="en-GB" dirty="0"/>
                  </a:p>
                </p:txBody>
              </p:sp>
            </p:grpSp>
            <p:grpSp>
              <p:nvGrpSpPr>
                <p:cNvPr id="15" name="Group 36"/>
                <p:cNvGrpSpPr/>
                <p:nvPr/>
              </p:nvGrpSpPr>
              <p:grpSpPr>
                <a:xfrm>
                  <a:off x="4786314" y="2000240"/>
                  <a:ext cx="2035922" cy="369332"/>
                  <a:chOff x="4714876" y="2928934"/>
                  <a:chExt cx="2035922" cy="369332"/>
                </a:xfrm>
              </p:grpSpPr>
              <p:cxnSp>
                <p:nvCxnSpPr>
                  <p:cNvPr id="65" name="Straight Connector 64"/>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4714876" y="2928934"/>
                    <a:ext cx="535724" cy="369332"/>
                  </a:xfrm>
                  <a:prstGeom prst="rect">
                    <a:avLst/>
                  </a:prstGeom>
                  <a:noFill/>
                </p:spPr>
                <p:txBody>
                  <a:bodyPr wrap="none" rtlCol="0">
                    <a:spAutoFit/>
                  </a:bodyPr>
                  <a:lstStyle/>
                  <a:p>
                    <a:r>
                      <a:rPr lang="en-GB" dirty="0" smtClean="0"/>
                      <a:t>011</a:t>
                    </a:r>
                    <a:endParaRPr lang="en-GB" dirty="0"/>
                  </a:p>
                </p:txBody>
              </p:sp>
              <p:sp>
                <p:nvSpPr>
                  <p:cNvPr id="67" name="TextBox 66"/>
                  <p:cNvSpPr txBox="1"/>
                  <p:nvPr/>
                </p:nvSpPr>
                <p:spPr>
                  <a:xfrm>
                    <a:off x="6215074" y="2928934"/>
                    <a:ext cx="535724" cy="369332"/>
                  </a:xfrm>
                  <a:prstGeom prst="rect">
                    <a:avLst/>
                  </a:prstGeom>
                  <a:noFill/>
                </p:spPr>
                <p:txBody>
                  <a:bodyPr wrap="none" rtlCol="0">
                    <a:spAutoFit/>
                  </a:bodyPr>
                  <a:lstStyle/>
                  <a:p>
                    <a:r>
                      <a:rPr lang="en-GB" dirty="0" smtClean="0"/>
                      <a:t>111</a:t>
                    </a:r>
                    <a:endParaRPr lang="en-GB" dirty="0"/>
                  </a:p>
                </p:txBody>
              </p:sp>
            </p:grpSp>
            <p:cxnSp>
              <p:nvCxnSpPr>
                <p:cNvPr id="63" name="Straight Connector 62"/>
                <p:cNvCxnSpPr/>
                <p:nvPr/>
              </p:nvCxnSpPr>
              <p:spPr>
                <a:xfrm rot="5400000" flipH="1" flipV="1">
                  <a:off x="4179885"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flipH="1" flipV="1">
                  <a:off x="5751521"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72" name="Straight Connector 71"/>
              <p:cNvCxnSpPr/>
              <p:nvPr/>
            </p:nvCxnSpPr>
            <p:spPr>
              <a:xfrm flipV="1">
                <a:off x="4500562" y="4357694"/>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6072198" y="4357694"/>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6072198" y="5715016"/>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4500562" y="5715016"/>
                <a:ext cx="1071570" cy="642942"/>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76" name="TextBox 75"/>
          <p:cNvSpPr txBox="1"/>
          <p:nvPr/>
        </p:nvSpPr>
        <p:spPr>
          <a:xfrm>
            <a:off x="2771800" y="6093296"/>
            <a:ext cx="5851345" cy="646331"/>
          </a:xfrm>
          <a:prstGeom prst="rect">
            <a:avLst/>
          </a:prstGeom>
          <a:noFill/>
        </p:spPr>
        <p:txBody>
          <a:bodyPr wrap="none" rtlCol="0">
            <a:spAutoFit/>
          </a:bodyPr>
          <a:lstStyle/>
          <a:p>
            <a:r>
              <a:rPr lang="en-GB" sz="3600" dirty="0" smtClean="0"/>
              <a:t>A cube.3</a:t>
            </a:r>
            <a:r>
              <a:rPr lang="en-GB" sz="3600" baseline="30000" dirty="0" smtClean="0"/>
              <a:t>rd</a:t>
            </a:r>
            <a:r>
              <a:rPr lang="en-GB" sz="3600" dirty="0" smtClean="0"/>
              <a:t> digit0=front,1=back</a:t>
            </a:r>
            <a:endParaRPr lang="en-GB" sz="3600" dirty="0"/>
          </a:p>
        </p:txBody>
      </p:sp>
      <p:sp>
        <p:nvSpPr>
          <p:cNvPr id="3" name="TextBox 2"/>
          <p:cNvSpPr txBox="1"/>
          <p:nvPr/>
        </p:nvSpPr>
        <p:spPr>
          <a:xfrm>
            <a:off x="251520" y="1484784"/>
            <a:ext cx="1697837" cy="2123658"/>
          </a:xfrm>
          <a:prstGeom prst="rect">
            <a:avLst/>
          </a:prstGeom>
          <a:noFill/>
        </p:spPr>
        <p:txBody>
          <a:bodyPr wrap="none" rtlCol="0">
            <a:spAutoFit/>
          </a:bodyPr>
          <a:lstStyle/>
          <a:p>
            <a:r>
              <a:rPr lang="en-GB" sz="4400" b="1" dirty="0" smtClean="0"/>
              <a:t>Words</a:t>
            </a:r>
          </a:p>
          <a:p>
            <a:r>
              <a:rPr lang="en-GB" sz="4400" b="1" dirty="0" smtClean="0"/>
              <a:t>YES</a:t>
            </a:r>
          </a:p>
          <a:p>
            <a:r>
              <a:rPr lang="en-GB" sz="4400" b="1" dirty="0" smtClean="0"/>
              <a:t>NO</a:t>
            </a:r>
            <a:endParaRPr lang="en-GB" sz="4400" b="1" dirty="0"/>
          </a:p>
        </p:txBody>
      </p:sp>
      <p:sp>
        <p:nvSpPr>
          <p:cNvPr id="4" name="Slide Number Placeholder 3"/>
          <p:cNvSpPr>
            <a:spLocks noGrp="1"/>
          </p:cNvSpPr>
          <p:nvPr>
            <p:ph type="sldNum" sz="quarter" idx="12"/>
          </p:nvPr>
        </p:nvSpPr>
        <p:spPr/>
        <p:txBody>
          <a:bodyPr/>
          <a:lstStyle/>
          <a:p>
            <a:fld id="{25C0B54F-EF55-4ED7-A2F1-C6223C69E6D1}" type="slidenum">
              <a:rPr lang="en-GB" smtClean="0"/>
              <a:t>28</a:t>
            </a:fld>
            <a:endParaRPr lang="en-GB"/>
          </a:p>
        </p:txBody>
      </p:sp>
    </p:spTree>
    <p:extLst>
      <p:ext uri="{BB962C8B-B14F-4D97-AF65-F5344CB8AC3E}">
        <p14:creationId xmlns:p14="http://schemas.microsoft.com/office/powerpoint/2010/main" val="2248172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 bits – DISTANCE ONE APART</a:t>
            </a:r>
            <a:endParaRPr lang="en-GB" dirty="0"/>
          </a:p>
        </p:txBody>
      </p:sp>
      <p:grpSp>
        <p:nvGrpSpPr>
          <p:cNvPr id="8" name="Group 79"/>
          <p:cNvGrpSpPr/>
          <p:nvPr/>
        </p:nvGrpSpPr>
        <p:grpSpPr>
          <a:xfrm>
            <a:off x="2339752" y="1785926"/>
            <a:ext cx="6196996" cy="3731306"/>
            <a:chOff x="5429256" y="1785926"/>
            <a:chExt cx="3107492" cy="2369596"/>
          </a:xfrm>
        </p:grpSpPr>
        <p:grpSp>
          <p:nvGrpSpPr>
            <p:cNvPr id="9" name="Group 48"/>
            <p:cNvGrpSpPr/>
            <p:nvPr/>
          </p:nvGrpSpPr>
          <p:grpSpPr>
            <a:xfrm>
              <a:off x="5429256" y="2428868"/>
              <a:ext cx="2035922" cy="1726654"/>
              <a:chOff x="4786314" y="2000240"/>
              <a:chExt cx="2035922" cy="1726654"/>
            </a:xfrm>
          </p:grpSpPr>
          <p:grpSp>
            <p:nvGrpSpPr>
              <p:cNvPr id="10" name="Group 35"/>
              <p:cNvGrpSpPr/>
              <p:nvPr/>
            </p:nvGrpSpPr>
            <p:grpSpPr>
              <a:xfrm>
                <a:off x="4786314" y="3357562"/>
                <a:ext cx="2035922" cy="369332"/>
                <a:chOff x="4714876" y="2928934"/>
                <a:chExt cx="2035922" cy="369332"/>
              </a:xfrm>
            </p:grpSpPr>
            <p:cxnSp>
              <p:nvCxnSpPr>
                <p:cNvPr id="57" name="Straight Connector 56"/>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714876" y="2928934"/>
                  <a:ext cx="535724" cy="369332"/>
                </a:xfrm>
                <a:prstGeom prst="rect">
                  <a:avLst/>
                </a:prstGeom>
                <a:noFill/>
              </p:spPr>
              <p:txBody>
                <a:bodyPr wrap="none" rtlCol="0">
                  <a:spAutoFit/>
                </a:bodyPr>
                <a:lstStyle/>
                <a:p>
                  <a:r>
                    <a:rPr lang="en-GB" dirty="0" smtClean="0"/>
                    <a:t>000</a:t>
                  </a:r>
                  <a:endParaRPr lang="en-GB" dirty="0"/>
                </a:p>
              </p:txBody>
            </p:sp>
            <p:sp>
              <p:nvSpPr>
                <p:cNvPr id="59" name="TextBox 58"/>
                <p:cNvSpPr txBox="1"/>
                <p:nvPr/>
              </p:nvSpPr>
              <p:spPr>
                <a:xfrm>
                  <a:off x="6215074" y="2928934"/>
                  <a:ext cx="535724" cy="369332"/>
                </a:xfrm>
                <a:prstGeom prst="rect">
                  <a:avLst/>
                </a:prstGeom>
                <a:noFill/>
              </p:spPr>
              <p:txBody>
                <a:bodyPr wrap="none" rtlCol="0">
                  <a:spAutoFit/>
                </a:bodyPr>
                <a:lstStyle/>
                <a:p>
                  <a:r>
                    <a:rPr lang="en-GB" dirty="0" smtClean="0"/>
                    <a:t>100</a:t>
                  </a:r>
                  <a:endParaRPr lang="en-GB" dirty="0"/>
                </a:p>
              </p:txBody>
            </p:sp>
          </p:grpSp>
          <p:grpSp>
            <p:nvGrpSpPr>
              <p:cNvPr id="11" name="Group 36"/>
              <p:cNvGrpSpPr/>
              <p:nvPr/>
            </p:nvGrpSpPr>
            <p:grpSpPr>
              <a:xfrm>
                <a:off x="4786314" y="2000240"/>
                <a:ext cx="2035922" cy="369332"/>
                <a:chOff x="4714876" y="2928934"/>
                <a:chExt cx="2035922" cy="369332"/>
              </a:xfrm>
            </p:grpSpPr>
            <p:cxnSp>
              <p:nvCxnSpPr>
                <p:cNvPr id="54" name="Straight Connector 53"/>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4714876" y="2928934"/>
                  <a:ext cx="535724" cy="369332"/>
                </a:xfrm>
                <a:prstGeom prst="rect">
                  <a:avLst/>
                </a:prstGeom>
                <a:noFill/>
              </p:spPr>
              <p:txBody>
                <a:bodyPr wrap="none" rtlCol="0">
                  <a:spAutoFit/>
                </a:bodyPr>
                <a:lstStyle/>
                <a:p>
                  <a:r>
                    <a:rPr lang="en-GB" dirty="0" smtClean="0"/>
                    <a:t>010</a:t>
                  </a:r>
                  <a:endParaRPr lang="en-GB" dirty="0"/>
                </a:p>
              </p:txBody>
            </p:sp>
            <p:sp>
              <p:nvSpPr>
                <p:cNvPr id="56" name="TextBox 55"/>
                <p:cNvSpPr txBox="1"/>
                <p:nvPr/>
              </p:nvSpPr>
              <p:spPr>
                <a:xfrm>
                  <a:off x="6215074" y="2928934"/>
                  <a:ext cx="535724" cy="369332"/>
                </a:xfrm>
                <a:prstGeom prst="rect">
                  <a:avLst/>
                </a:prstGeom>
                <a:noFill/>
              </p:spPr>
              <p:txBody>
                <a:bodyPr wrap="none" rtlCol="0">
                  <a:spAutoFit/>
                </a:bodyPr>
                <a:lstStyle/>
                <a:p>
                  <a:r>
                    <a:rPr lang="en-GB" dirty="0" smtClean="0"/>
                    <a:t>110</a:t>
                  </a:r>
                  <a:endParaRPr lang="en-GB" dirty="0"/>
                </a:p>
              </p:txBody>
            </p:sp>
          </p:grpSp>
          <p:cxnSp>
            <p:nvCxnSpPr>
              <p:cNvPr id="52" name="Straight Connector 51"/>
              <p:cNvCxnSpPr/>
              <p:nvPr/>
            </p:nvCxnSpPr>
            <p:spPr>
              <a:xfrm rot="5400000" flipH="1" flipV="1">
                <a:off x="4179885"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flipH="1" flipV="1">
                <a:off x="5751521"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 name="Group 78"/>
            <p:cNvGrpSpPr/>
            <p:nvPr/>
          </p:nvGrpSpPr>
          <p:grpSpPr>
            <a:xfrm>
              <a:off x="5500694" y="1785926"/>
              <a:ext cx="3036054" cy="2000264"/>
              <a:chOff x="4500562" y="4357694"/>
              <a:chExt cx="3036054" cy="2000264"/>
            </a:xfrm>
          </p:grpSpPr>
          <p:grpSp>
            <p:nvGrpSpPr>
              <p:cNvPr id="13" name="Group 59"/>
              <p:cNvGrpSpPr/>
              <p:nvPr/>
            </p:nvGrpSpPr>
            <p:grpSpPr>
              <a:xfrm>
                <a:off x="5500694" y="4357694"/>
                <a:ext cx="2035922" cy="1726654"/>
                <a:chOff x="4786314" y="2000240"/>
                <a:chExt cx="2035922" cy="1726654"/>
              </a:xfrm>
            </p:grpSpPr>
            <p:grpSp>
              <p:nvGrpSpPr>
                <p:cNvPr id="14" name="Group 35"/>
                <p:cNvGrpSpPr/>
                <p:nvPr/>
              </p:nvGrpSpPr>
              <p:grpSpPr>
                <a:xfrm>
                  <a:off x="4786314" y="3357562"/>
                  <a:ext cx="2035922" cy="369332"/>
                  <a:chOff x="4714876" y="2928934"/>
                  <a:chExt cx="2035922" cy="369332"/>
                </a:xfrm>
              </p:grpSpPr>
              <p:cxnSp>
                <p:nvCxnSpPr>
                  <p:cNvPr id="68" name="Straight Connector 67"/>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714876" y="2928934"/>
                    <a:ext cx="535724" cy="369332"/>
                  </a:xfrm>
                  <a:prstGeom prst="rect">
                    <a:avLst/>
                  </a:prstGeom>
                  <a:noFill/>
                </p:spPr>
                <p:txBody>
                  <a:bodyPr wrap="none" rtlCol="0">
                    <a:spAutoFit/>
                  </a:bodyPr>
                  <a:lstStyle/>
                  <a:p>
                    <a:r>
                      <a:rPr lang="en-GB" dirty="0" smtClean="0"/>
                      <a:t>001</a:t>
                    </a:r>
                    <a:endParaRPr lang="en-GB" dirty="0"/>
                  </a:p>
                </p:txBody>
              </p:sp>
              <p:sp>
                <p:nvSpPr>
                  <p:cNvPr id="70" name="TextBox 69"/>
                  <p:cNvSpPr txBox="1"/>
                  <p:nvPr/>
                </p:nvSpPr>
                <p:spPr>
                  <a:xfrm>
                    <a:off x="6215074" y="2928934"/>
                    <a:ext cx="535724" cy="369332"/>
                  </a:xfrm>
                  <a:prstGeom prst="rect">
                    <a:avLst/>
                  </a:prstGeom>
                  <a:noFill/>
                </p:spPr>
                <p:txBody>
                  <a:bodyPr wrap="none" rtlCol="0">
                    <a:spAutoFit/>
                  </a:bodyPr>
                  <a:lstStyle/>
                  <a:p>
                    <a:r>
                      <a:rPr lang="en-GB" dirty="0" smtClean="0"/>
                      <a:t>101</a:t>
                    </a:r>
                    <a:endParaRPr lang="en-GB" dirty="0"/>
                  </a:p>
                </p:txBody>
              </p:sp>
            </p:grpSp>
            <p:grpSp>
              <p:nvGrpSpPr>
                <p:cNvPr id="15" name="Group 36"/>
                <p:cNvGrpSpPr/>
                <p:nvPr/>
              </p:nvGrpSpPr>
              <p:grpSpPr>
                <a:xfrm>
                  <a:off x="4786314" y="2000240"/>
                  <a:ext cx="2035922" cy="369332"/>
                  <a:chOff x="4714876" y="2928934"/>
                  <a:chExt cx="2035922" cy="369332"/>
                </a:xfrm>
              </p:grpSpPr>
              <p:cxnSp>
                <p:nvCxnSpPr>
                  <p:cNvPr id="65" name="Straight Connector 64"/>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4714876" y="2928934"/>
                    <a:ext cx="535724" cy="369332"/>
                  </a:xfrm>
                  <a:prstGeom prst="rect">
                    <a:avLst/>
                  </a:prstGeom>
                  <a:noFill/>
                </p:spPr>
                <p:txBody>
                  <a:bodyPr wrap="none" rtlCol="0">
                    <a:spAutoFit/>
                  </a:bodyPr>
                  <a:lstStyle/>
                  <a:p>
                    <a:r>
                      <a:rPr lang="en-GB" dirty="0" smtClean="0"/>
                      <a:t>011</a:t>
                    </a:r>
                    <a:endParaRPr lang="en-GB" dirty="0"/>
                  </a:p>
                </p:txBody>
              </p:sp>
              <p:sp>
                <p:nvSpPr>
                  <p:cNvPr id="67" name="TextBox 66"/>
                  <p:cNvSpPr txBox="1"/>
                  <p:nvPr/>
                </p:nvSpPr>
                <p:spPr>
                  <a:xfrm>
                    <a:off x="6215074" y="2928934"/>
                    <a:ext cx="535724" cy="369332"/>
                  </a:xfrm>
                  <a:prstGeom prst="rect">
                    <a:avLst/>
                  </a:prstGeom>
                  <a:noFill/>
                </p:spPr>
                <p:txBody>
                  <a:bodyPr wrap="none" rtlCol="0">
                    <a:spAutoFit/>
                  </a:bodyPr>
                  <a:lstStyle/>
                  <a:p>
                    <a:r>
                      <a:rPr lang="en-GB" dirty="0" smtClean="0"/>
                      <a:t>111</a:t>
                    </a:r>
                    <a:endParaRPr lang="en-GB" dirty="0"/>
                  </a:p>
                </p:txBody>
              </p:sp>
            </p:grpSp>
            <p:cxnSp>
              <p:nvCxnSpPr>
                <p:cNvPr id="63" name="Straight Connector 62"/>
                <p:cNvCxnSpPr/>
                <p:nvPr/>
              </p:nvCxnSpPr>
              <p:spPr>
                <a:xfrm rot="5400000" flipH="1" flipV="1">
                  <a:off x="4179885"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flipH="1" flipV="1">
                  <a:off x="5751521"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72" name="Straight Connector 71"/>
              <p:cNvCxnSpPr/>
              <p:nvPr/>
            </p:nvCxnSpPr>
            <p:spPr>
              <a:xfrm flipV="1">
                <a:off x="4500562" y="4357694"/>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6072198" y="4357694"/>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6072198" y="5715016"/>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4500562" y="5715016"/>
                <a:ext cx="1071570" cy="642942"/>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76" name="TextBox 75"/>
          <p:cNvSpPr txBox="1"/>
          <p:nvPr/>
        </p:nvSpPr>
        <p:spPr>
          <a:xfrm>
            <a:off x="2771800" y="6093296"/>
            <a:ext cx="5851345" cy="646331"/>
          </a:xfrm>
          <a:prstGeom prst="rect">
            <a:avLst/>
          </a:prstGeom>
          <a:noFill/>
        </p:spPr>
        <p:txBody>
          <a:bodyPr wrap="none" rtlCol="0">
            <a:spAutoFit/>
          </a:bodyPr>
          <a:lstStyle/>
          <a:p>
            <a:r>
              <a:rPr lang="en-GB" sz="3600" dirty="0" smtClean="0"/>
              <a:t>A cube.3</a:t>
            </a:r>
            <a:r>
              <a:rPr lang="en-GB" sz="3600" baseline="30000" dirty="0" smtClean="0"/>
              <a:t>rd</a:t>
            </a:r>
            <a:r>
              <a:rPr lang="en-GB" sz="3600" dirty="0" smtClean="0"/>
              <a:t> digit0=front,1=back</a:t>
            </a:r>
            <a:endParaRPr lang="en-GB" sz="3600" dirty="0"/>
          </a:p>
        </p:txBody>
      </p:sp>
      <p:grpSp>
        <p:nvGrpSpPr>
          <p:cNvPr id="17" name="Group 16"/>
          <p:cNvGrpSpPr/>
          <p:nvPr/>
        </p:nvGrpSpPr>
        <p:grpSpPr>
          <a:xfrm>
            <a:off x="611560" y="3089126"/>
            <a:ext cx="1872208" cy="1924050"/>
            <a:chOff x="611560" y="3089126"/>
            <a:chExt cx="1872208" cy="1924050"/>
          </a:xfrm>
        </p:grpSpPr>
        <p:sp>
          <p:nvSpPr>
            <p:cNvPr id="3" name="TextBox 2"/>
            <p:cNvSpPr txBox="1"/>
            <p:nvPr/>
          </p:nvSpPr>
          <p:spPr>
            <a:xfrm>
              <a:off x="611560" y="3789040"/>
              <a:ext cx="913135" cy="646331"/>
            </a:xfrm>
            <a:prstGeom prst="rect">
              <a:avLst/>
            </a:prstGeom>
            <a:noFill/>
          </p:spPr>
          <p:txBody>
            <a:bodyPr wrap="none" rtlCol="0">
              <a:spAutoFit/>
            </a:bodyPr>
            <a:lstStyle/>
            <a:p>
              <a:r>
                <a:rPr lang="en-GB" dirty="0" smtClean="0"/>
                <a:t>CODE </a:t>
              </a:r>
            </a:p>
            <a:p>
              <a:r>
                <a:rPr lang="en-GB" dirty="0" smtClean="0"/>
                <a:t>WORDS</a:t>
              </a:r>
              <a:endParaRPr lang="en-GB" dirty="0"/>
            </a:p>
          </p:txBody>
        </p:sp>
        <p:cxnSp>
          <p:nvCxnSpPr>
            <p:cNvPr id="5" name="Straight Arrow Connector 4"/>
            <p:cNvCxnSpPr>
              <a:endCxn id="55" idx="1"/>
            </p:cNvCxnSpPr>
            <p:nvPr/>
          </p:nvCxnSpPr>
          <p:spPr>
            <a:xfrm flipV="1">
              <a:off x="1475656" y="3089126"/>
              <a:ext cx="864096" cy="987946"/>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 idx="3"/>
            </p:cNvCxnSpPr>
            <p:nvPr/>
          </p:nvCxnSpPr>
          <p:spPr>
            <a:xfrm>
              <a:off x="1524695" y="4112206"/>
              <a:ext cx="959073" cy="90097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251520" y="1484784"/>
            <a:ext cx="1697837" cy="2123658"/>
          </a:xfrm>
          <a:prstGeom prst="rect">
            <a:avLst/>
          </a:prstGeom>
          <a:noFill/>
        </p:spPr>
        <p:txBody>
          <a:bodyPr wrap="none" rtlCol="0">
            <a:spAutoFit/>
          </a:bodyPr>
          <a:lstStyle/>
          <a:p>
            <a:r>
              <a:rPr lang="en-GB" sz="4400" b="1" dirty="0" smtClean="0"/>
              <a:t>Words</a:t>
            </a:r>
          </a:p>
          <a:p>
            <a:r>
              <a:rPr lang="en-GB" sz="4400" b="1" dirty="0" smtClean="0"/>
              <a:t>YES</a:t>
            </a:r>
          </a:p>
          <a:p>
            <a:r>
              <a:rPr lang="en-GB" sz="4400" b="1" dirty="0" smtClean="0"/>
              <a:t>NO</a:t>
            </a:r>
            <a:endParaRPr lang="en-GB" sz="4400" b="1" dirty="0"/>
          </a:p>
        </p:txBody>
      </p:sp>
      <p:sp>
        <p:nvSpPr>
          <p:cNvPr id="4" name="Slide Number Placeholder 3"/>
          <p:cNvSpPr>
            <a:spLocks noGrp="1"/>
          </p:cNvSpPr>
          <p:nvPr>
            <p:ph type="sldNum" sz="quarter" idx="12"/>
          </p:nvPr>
        </p:nvSpPr>
        <p:spPr/>
        <p:txBody>
          <a:bodyPr/>
          <a:lstStyle/>
          <a:p>
            <a:fld id="{25C0B54F-EF55-4ED7-A2F1-C6223C69E6D1}" type="slidenum">
              <a:rPr lang="en-GB" smtClean="0"/>
              <a:t>29</a:t>
            </a:fld>
            <a:endParaRPr lang="en-GB"/>
          </a:p>
        </p:txBody>
      </p:sp>
    </p:spTree>
    <p:extLst>
      <p:ext uri="{BB962C8B-B14F-4D97-AF65-F5344CB8AC3E}">
        <p14:creationId xmlns:p14="http://schemas.microsoft.com/office/powerpoint/2010/main" val="3370772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648" y="188640"/>
            <a:ext cx="8229600" cy="1143000"/>
          </a:xfrm>
        </p:spPr>
        <p:txBody>
          <a:bodyPr/>
          <a:lstStyle/>
          <a:p>
            <a:r>
              <a:rPr lang="en-GB" dirty="0" smtClean="0"/>
              <a:t>Analogy vs Digital</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3529" y="1268760"/>
            <a:ext cx="3168351" cy="2027745"/>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672" y="4797152"/>
            <a:ext cx="2950967" cy="202121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01008"/>
            <a:ext cx="2720985" cy="204462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8104" y="404664"/>
            <a:ext cx="3230612" cy="3230612"/>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4208" y="5949280"/>
            <a:ext cx="2159512" cy="537973"/>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0152" y="3140968"/>
            <a:ext cx="2794000" cy="265430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4679" y="2492896"/>
            <a:ext cx="3152764" cy="2354064"/>
          </a:xfrm>
          <a:prstGeom prst="rect">
            <a:avLst/>
          </a:prstGeom>
        </p:spPr>
      </p:pic>
      <p:sp>
        <p:nvSpPr>
          <p:cNvPr id="3" name="Slide Number Placeholder 2"/>
          <p:cNvSpPr>
            <a:spLocks noGrp="1"/>
          </p:cNvSpPr>
          <p:nvPr>
            <p:ph type="sldNum" sz="quarter" idx="12"/>
          </p:nvPr>
        </p:nvSpPr>
        <p:spPr/>
        <p:txBody>
          <a:bodyPr/>
          <a:lstStyle/>
          <a:p>
            <a:fld id="{25C0B54F-EF55-4ED7-A2F1-C6223C69E6D1}" type="slidenum">
              <a:rPr lang="en-GB" smtClean="0"/>
              <a:t>3</a:t>
            </a:fld>
            <a:endParaRPr lang="en-GB"/>
          </a:p>
        </p:txBody>
      </p:sp>
    </p:spTree>
    <p:extLst>
      <p:ext uri="{BB962C8B-B14F-4D97-AF65-F5344CB8AC3E}">
        <p14:creationId xmlns:p14="http://schemas.microsoft.com/office/powerpoint/2010/main" val="2369953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 bits – </a:t>
            </a:r>
            <a:r>
              <a:rPr lang="en-GB" dirty="0"/>
              <a:t>DISTANCE TWO </a:t>
            </a:r>
            <a:r>
              <a:rPr lang="en-GB" dirty="0" smtClean="0"/>
              <a:t>APART</a:t>
            </a:r>
            <a:endParaRPr lang="en-GB" dirty="0"/>
          </a:p>
        </p:txBody>
      </p:sp>
      <p:grpSp>
        <p:nvGrpSpPr>
          <p:cNvPr id="8" name="Group 79"/>
          <p:cNvGrpSpPr/>
          <p:nvPr/>
        </p:nvGrpSpPr>
        <p:grpSpPr>
          <a:xfrm>
            <a:off x="2339752" y="1785926"/>
            <a:ext cx="6196996" cy="3731306"/>
            <a:chOff x="5429256" y="1785926"/>
            <a:chExt cx="3107492" cy="2369596"/>
          </a:xfrm>
        </p:grpSpPr>
        <p:grpSp>
          <p:nvGrpSpPr>
            <p:cNvPr id="9" name="Group 48"/>
            <p:cNvGrpSpPr/>
            <p:nvPr/>
          </p:nvGrpSpPr>
          <p:grpSpPr>
            <a:xfrm>
              <a:off x="5429256" y="2428868"/>
              <a:ext cx="2035922" cy="1726654"/>
              <a:chOff x="4786314" y="2000240"/>
              <a:chExt cx="2035922" cy="1726654"/>
            </a:xfrm>
          </p:grpSpPr>
          <p:grpSp>
            <p:nvGrpSpPr>
              <p:cNvPr id="10" name="Group 35"/>
              <p:cNvGrpSpPr/>
              <p:nvPr/>
            </p:nvGrpSpPr>
            <p:grpSpPr>
              <a:xfrm>
                <a:off x="4786314" y="3357562"/>
                <a:ext cx="2035922" cy="369332"/>
                <a:chOff x="4714876" y="2928934"/>
                <a:chExt cx="2035922" cy="369332"/>
              </a:xfrm>
            </p:grpSpPr>
            <p:cxnSp>
              <p:nvCxnSpPr>
                <p:cNvPr id="57" name="Straight Connector 56"/>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714876" y="2928934"/>
                  <a:ext cx="535724" cy="369332"/>
                </a:xfrm>
                <a:prstGeom prst="rect">
                  <a:avLst/>
                </a:prstGeom>
                <a:noFill/>
              </p:spPr>
              <p:txBody>
                <a:bodyPr wrap="none" rtlCol="0">
                  <a:spAutoFit/>
                </a:bodyPr>
                <a:lstStyle/>
                <a:p>
                  <a:r>
                    <a:rPr lang="en-GB" dirty="0" smtClean="0"/>
                    <a:t>000</a:t>
                  </a:r>
                  <a:endParaRPr lang="en-GB" dirty="0"/>
                </a:p>
              </p:txBody>
            </p:sp>
            <p:sp>
              <p:nvSpPr>
                <p:cNvPr id="59" name="TextBox 58"/>
                <p:cNvSpPr txBox="1"/>
                <p:nvPr/>
              </p:nvSpPr>
              <p:spPr>
                <a:xfrm>
                  <a:off x="6215074" y="2928934"/>
                  <a:ext cx="535724" cy="369332"/>
                </a:xfrm>
                <a:prstGeom prst="rect">
                  <a:avLst/>
                </a:prstGeom>
                <a:noFill/>
              </p:spPr>
              <p:txBody>
                <a:bodyPr wrap="none" rtlCol="0">
                  <a:spAutoFit/>
                </a:bodyPr>
                <a:lstStyle/>
                <a:p>
                  <a:r>
                    <a:rPr lang="en-GB" dirty="0" smtClean="0"/>
                    <a:t>100</a:t>
                  </a:r>
                  <a:endParaRPr lang="en-GB" dirty="0"/>
                </a:p>
              </p:txBody>
            </p:sp>
          </p:grpSp>
          <p:grpSp>
            <p:nvGrpSpPr>
              <p:cNvPr id="11" name="Group 36"/>
              <p:cNvGrpSpPr/>
              <p:nvPr/>
            </p:nvGrpSpPr>
            <p:grpSpPr>
              <a:xfrm>
                <a:off x="4786314" y="2000240"/>
                <a:ext cx="2035922" cy="369332"/>
                <a:chOff x="4714876" y="2928934"/>
                <a:chExt cx="2035922" cy="369332"/>
              </a:xfrm>
            </p:grpSpPr>
            <p:cxnSp>
              <p:nvCxnSpPr>
                <p:cNvPr id="54" name="Straight Connector 53"/>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4714876" y="2928934"/>
                  <a:ext cx="535724" cy="369332"/>
                </a:xfrm>
                <a:prstGeom prst="rect">
                  <a:avLst/>
                </a:prstGeom>
                <a:noFill/>
              </p:spPr>
              <p:txBody>
                <a:bodyPr wrap="none" rtlCol="0">
                  <a:spAutoFit/>
                </a:bodyPr>
                <a:lstStyle/>
                <a:p>
                  <a:r>
                    <a:rPr lang="en-GB" dirty="0" smtClean="0"/>
                    <a:t>010</a:t>
                  </a:r>
                  <a:endParaRPr lang="en-GB" dirty="0"/>
                </a:p>
              </p:txBody>
            </p:sp>
            <p:sp>
              <p:nvSpPr>
                <p:cNvPr id="56" name="TextBox 55"/>
                <p:cNvSpPr txBox="1"/>
                <p:nvPr/>
              </p:nvSpPr>
              <p:spPr>
                <a:xfrm>
                  <a:off x="6215074" y="2928934"/>
                  <a:ext cx="535724" cy="369332"/>
                </a:xfrm>
                <a:prstGeom prst="rect">
                  <a:avLst/>
                </a:prstGeom>
                <a:noFill/>
              </p:spPr>
              <p:txBody>
                <a:bodyPr wrap="none" rtlCol="0">
                  <a:spAutoFit/>
                </a:bodyPr>
                <a:lstStyle/>
                <a:p>
                  <a:r>
                    <a:rPr lang="en-GB" dirty="0" smtClean="0"/>
                    <a:t>110</a:t>
                  </a:r>
                  <a:endParaRPr lang="en-GB" dirty="0"/>
                </a:p>
              </p:txBody>
            </p:sp>
          </p:grpSp>
          <p:cxnSp>
            <p:nvCxnSpPr>
              <p:cNvPr id="52" name="Straight Connector 51"/>
              <p:cNvCxnSpPr/>
              <p:nvPr/>
            </p:nvCxnSpPr>
            <p:spPr>
              <a:xfrm rot="5400000" flipH="1" flipV="1">
                <a:off x="4179885"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flipH="1" flipV="1">
                <a:off x="5751521"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 name="Group 78"/>
            <p:cNvGrpSpPr/>
            <p:nvPr/>
          </p:nvGrpSpPr>
          <p:grpSpPr>
            <a:xfrm>
              <a:off x="5500694" y="1785926"/>
              <a:ext cx="3036054" cy="2000264"/>
              <a:chOff x="4500562" y="4357694"/>
              <a:chExt cx="3036054" cy="2000264"/>
            </a:xfrm>
          </p:grpSpPr>
          <p:grpSp>
            <p:nvGrpSpPr>
              <p:cNvPr id="13" name="Group 59"/>
              <p:cNvGrpSpPr/>
              <p:nvPr/>
            </p:nvGrpSpPr>
            <p:grpSpPr>
              <a:xfrm>
                <a:off x="5500694" y="4357694"/>
                <a:ext cx="2035922" cy="1726654"/>
                <a:chOff x="4786314" y="2000240"/>
                <a:chExt cx="2035922" cy="1726654"/>
              </a:xfrm>
            </p:grpSpPr>
            <p:grpSp>
              <p:nvGrpSpPr>
                <p:cNvPr id="14" name="Group 35"/>
                <p:cNvGrpSpPr/>
                <p:nvPr/>
              </p:nvGrpSpPr>
              <p:grpSpPr>
                <a:xfrm>
                  <a:off x="4786314" y="3357562"/>
                  <a:ext cx="2035922" cy="369332"/>
                  <a:chOff x="4714876" y="2928934"/>
                  <a:chExt cx="2035922" cy="369332"/>
                </a:xfrm>
              </p:grpSpPr>
              <p:cxnSp>
                <p:nvCxnSpPr>
                  <p:cNvPr id="68" name="Straight Connector 67"/>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714876" y="2928934"/>
                    <a:ext cx="535724" cy="369332"/>
                  </a:xfrm>
                  <a:prstGeom prst="rect">
                    <a:avLst/>
                  </a:prstGeom>
                  <a:noFill/>
                </p:spPr>
                <p:txBody>
                  <a:bodyPr wrap="none" rtlCol="0">
                    <a:spAutoFit/>
                  </a:bodyPr>
                  <a:lstStyle/>
                  <a:p>
                    <a:r>
                      <a:rPr lang="en-GB" dirty="0" smtClean="0"/>
                      <a:t>001</a:t>
                    </a:r>
                    <a:endParaRPr lang="en-GB" dirty="0"/>
                  </a:p>
                </p:txBody>
              </p:sp>
              <p:sp>
                <p:nvSpPr>
                  <p:cNvPr id="70" name="TextBox 69"/>
                  <p:cNvSpPr txBox="1"/>
                  <p:nvPr/>
                </p:nvSpPr>
                <p:spPr>
                  <a:xfrm>
                    <a:off x="6215074" y="2928934"/>
                    <a:ext cx="535724" cy="369332"/>
                  </a:xfrm>
                  <a:prstGeom prst="rect">
                    <a:avLst/>
                  </a:prstGeom>
                  <a:noFill/>
                </p:spPr>
                <p:txBody>
                  <a:bodyPr wrap="none" rtlCol="0">
                    <a:spAutoFit/>
                  </a:bodyPr>
                  <a:lstStyle/>
                  <a:p>
                    <a:r>
                      <a:rPr lang="en-GB" dirty="0" smtClean="0"/>
                      <a:t>101</a:t>
                    </a:r>
                    <a:endParaRPr lang="en-GB" dirty="0"/>
                  </a:p>
                </p:txBody>
              </p:sp>
            </p:grpSp>
            <p:grpSp>
              <p:nvGrpSpPr>
                <p:cNvPr id="15" name="Group 36"/>
                <p:cNvGrpSpPr/>
                <p:nvPr/>
              </p:nvGrpSpPr>
              <p:grpSpPr>
                <a:xfrm>
                  <a:off x="4786314" y="2000240"/>
                  <a:ext cx="2035922" cy="369332"/>
                  <a:chOff x="4714876" y="2928934"/>
                  <a:chExt cx="2035922" cy="369332"/>
                </a:xfrm>
              </p:grpSpPr>
              <p:cxnSp>
                <p:nvCxnSpPr>
                  <p:cNvPr id="65" name="Straight Connector 64"/>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4714876" y="2928934"/>
                    <a:ext cx="535724" cy="369332"/>
                  </a:xfrm>
                  <a:prstGeom prst="rect">
                    <a:avLst/>
                  </a:prstGeom>
                  <a:noFill/>
                </p:spPr>
                <p:txBody>
                  <a:bodyPr wrap="none" rtlCol="0">
                    <a:spAutoFit/>
                  </a:bodyPr>
                  <a:lstStyle/>
                  <a:p>
                    <a:r>
                      <a:rPr lang="en-GB" dirty="0" smtClean="0"/>
                      <a:t>011</a:t>
                    </a:r>
                    <a:endParaRPr lang="en-GB" dirty="0"/>
                  </a:p>
                </p:txBody>
              </p:sp>
              <p:sp>
                <p:nvSpPr>
                  <p:cNvPr id="67" name="TextBox 66"/>
                  <p:cNvSpPr txBox="1"/>
                  <p:nvPr/>
                </p:nvSpPr>
                <p:spPr>
                  <a:xfrm>
                    <a:off x="6215074" y="2928934"/>
                    <a:ext cx="535724" cy="369332"/>
                  </a:xfrm>
                  <a:prstGeom prst="rect">
                    <a:avLst/>
                  </a:prstGeom>
                  <a:noFill/>
                </p:spPr>
                <p:txBody>
                  <a:bodyPr wrap="none" rtlCol="0">
                    <a:spAutoFit/>
                  </a:bodyPr>
                  <a:lstStyle/>
                  <a:p>
                    <a:r>
                      <a:rPr lang="en-GB" dirty="0" smtClean="0"/>
                      <a:t>111</a:t>
                    </a:r>
                    <a:endParaRPr lang="en-GB" dirty="0"/>
                  </a:p>
                </p:txBody>
              </p:sp>
            </p:grpSp>
            <p:cxnSp>
              <p:nvCxnSpPr>
                <p:cNvPr id="63" name="Straight Connector 62"/>
                <p:cNvCxnSpPr/>
                <p:nvPr/>
              </p:nvCxnSpPr>
              <p:spPr>
                <a:xfrm rot="5400000" flipH="1" flipV="1">
                  <a:off x="4179885"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flipH="1" flipV="1">
                  <a:off x="5751521"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72" name="Straight Connector 71"/>
              <p:cNvCxnSpPr/>
              <p:nvPr/>
            </p:nvCxnSpPr>
            <p:spPr>
              <a:xfrm flipV="1">
                <a:off x="4500562" y="4357694"/>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6072198" y="4357694"/>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6072198" y="5715016"/>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4500562" y="5715016"/>
                <a:ext cx="1071570" cy="642942"/>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76" name="TextBox 75"/>
          <p:cNvSpPr txBox="1"/>
          <p:nvPr/>
        </p:nvSpPr>
        <p:spPr>
          <a:xfrm>
            <a:off x="2771800" y="6093296"/>
            <a:ext cx="5851345" cy="646331"/>
          </a:xfrm>
          <a:prstGeom prst="rect">
            <a:avLst/>
          </a:prstGeom>
          <a:noFill/>
        </p:spPr>
        <p:txBody>
          <a:bodyPr wrap="none" rtlCol="0">
            <a:spAutoFit/>
          </a:bodyPr>
          <a:lstStyle/>
          <a:p>
            <a:r>
              <a:rPr lang="en-GB" sz="3600" dirty="0" smtClean="0"/>
              <a:t>A cube.3</a:t>
            </a:r>
            <a:r>
              <a:rPr lang="en-GB" sz="3600" baseline="30000" dirty="0" smtClean="0"/>
              <a:t>rd</a:t>
            </a:r>
            <a:r>
              <a:rPr lang="en-GB" sz="3600" dirty="0" smtClean="0"/>
              <a:t> digit0=front,1=back</a:t>
            </a:r>
            <a:endParaRPr lang="en-GB" sz="3600" dirty="0"/>
          </a:p>
        </p:txBody>
      </p:sp>
      <p:sp>
        <p:nvSpPr>
          <p:cNvPr id="33" name="TextBox 32"/>
          <p:cNvSpPr txBox="1"/>
          <p:nvPr/>
        </p:nvSpPr>
        <p:spPr>
          <a:xfrm>
            <a:off x="611560" y="3789040"/>
            <a:ext cx="913135" cy="646331"/>
          </a:xfrm>
          <a:prstGeom prst="rect">
            <a:avLst/>
          </a:prstGeom>
          <a:noFill/>
        </p:spPr>
        <p:txBody>
          <a:bodyPr wrap="none" rtlCol="0">
            <a:spAutoFit/>
          </a:bodyPr>
          <a:lstStyle/>
          <a:p>
            <a:r>
              <a:rPr lang="en-GB" dirty="0" smtClean="0"/>
              <a:t>CODE </a:t>
            </a:r>
          </a:p>
          <a:p>
            <a:r>
              <a:rPr lang="en-GB" dirty="0" smtClean="0"/>
              <a:t>WORDS</a:t>
            </a:r>
            <a:endParaRPr lang="en-GB" dirty="0"/>
          </a:p>
        </p:txBody>
      </p:sp>
      <p:cxnSp>
        <p:nvCxnSpPr>
          <p:cNvPr id="34" name="Straight Arrow Connector 33"/>
          <p:cNvCxnSpPr/>
          <p:nvPr/>
        </p:nvCxnSpPr>
        <p:spPr>
          <a:xfrm flipV="1">
            <a:off x="1475656" y="2924944"/>
            <a:ext cx="4032448" cy="115212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3" idx="3"/>
          </p:cNvCxnSpPr>
          <p:nvPr/>
        </p:nvCxnSpPr>
        <p:spPr>
          <a:xfrm>
            <a:off x="1524695" y="4112206"/>
            <a:ext cx="959073" cy="90097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51520" y="1484784"/>
            <a:ext cx="1697837" cy="2123658"/>
          </a:xfrm>
          <a:prstGeom prst="rect">
            <a:avLst/>
          </a:prstGeom>
          <a:noFill/>
        </p:spPr>
        <p:txBody>
          <a:bodyPr wrap="none" rtlCol="0">
            <a:spAutoFit/>
          </a:bodyPr>
          <a:lstStyle/>
          <a:p>
            <a:r>
              <a:rPr lang="en-GB" sz="4400" b="1" dirty="0" smtClean="0"/>
              <a:t>Words</a:t>
            </a:r>
          </a:p>
          <a:p>
            <a:r>
              <a:rPr lang="en-GB" sz="4400" b="1" dirty="0" smtClean="0"/>
              <a:t>YES</a:t>
            </a:r>
          </a:p>
          <a:p>
            <a:r>
              <a:rPr lang="en-GB" sz="4400" b="1" dirty="0" smtClean="0"/>
              <a:t>NO</a:t>
            </a:r>
            <a:endParaRPr lang="en-GB" sz="4400" b="1" dirty="0"/>
          </a:p>
        </p:txBody>
      </p:sp>
      <p:sp>
        <p:nvSpPr>
          <p:cNvPr id="3" name="Slide Number Placeholder 2"/>
          <p:cNvSpPr>
            <a:spLocks noGrp="1"/>
          </p:cNvSpPr>
          <p:nvPr>
            <p:ph type="sldNum" sz="quarter" idx="12"/>
          </p:nvPr>
        </p:nvSpPr>
        <p:spPr/>
        <p:txBody>
          <a:bodyPr/>
          <a:lstStyle/>
          <a:p>
            <a:fld id="{25C0B54F-EF55-4ED7-A2F1-C6223C69E6D1}" type="slidenum">
              <a:rPr lang="en-GB" smtClean="0"/>
              <a:t>30</a:t>
            </a:fld>
            <a:endParaRPr lang="en-GB"/>
          </a:p>
        </p:txBody>
      </p:sp>
    </p:spTree>
    <p:extLst>
      <p:ext uri="{BB962C8B-B14F-4D97-AF65-F5344CB8AC3E}">
        <p14:creationId xmlns:p14="http://schemas.microsoft.com/office/powerpoint/2010/main" val="3370772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 bits – </a:t>
            </a:r>
            <a:r>
              <a:rPr lang="en-GB" dirty="0"/>
              <a:t>DISTANCE THREE </a:t>
            </a:r>
            <a:r>
              <a:rPr lang="en-GB" dirty="0" smtClean="0"/>
              <a:t>APART</a:t>
            </a:r>
            <a:endParaRPr lang="en-GB" dirty="0"/>
          </a:p>
        </p:txBody>
      </p:sp>
      <p:grpSp>
        <p:nvGrpSpPr>
          <p:cNvPr id="8" name="Group 79"/>
          <p:cNvGrpSpPr/>
          <p:nvPr/>
        </p:nvGrpSpPr>
        <p:grpSpPr>
          <a:xfrm>
            <a:off x="2339752" y="1785926"/>
            <a:ext cx="6196996" cy="3731306"/>
            <a:chOff x="5429256" y="1785926"/>
            <a:chExt cx="3107492" cy="2369596"/>
          </a:xfrm>
        </p:grpSpPr>
        <p:grpSp>
          <p:nvGrpSpPr>
            <p:cNvPr id="9" name="Group 48"/>
            <p:cNvGrpSpPr/>
            <p:nvPr/>
          </p:nvGrpSpPr>
          <p:grpSpPr>
            <a:xfrm>
              <a:off x="5429256" y="2428868"/>
              <a:ext cx="2035922" cy="1726654"/>
              <a:chOff x="4786314" y="2000240"/>
              <a:chExt cx="2035922" cy="1726654"/>
            </a:xfrm>
          </p:grpSpPr>
          <p:grpSp>
            <p:nvGrpSpPr>
              <p:cNvPr id="10" name="Group 35"/>
              <p:cNvGrpSpPr/>
              <p:nvPr/>
            </p:nvGrpSpPr>
            <p:grpSpPr>
              <a:xfrm>
                <a:off x="4786314" y="3357562"/>
                <a:ext cx="2035922" cy="369332"/>
                <a:chOff x="4714876" y="2928934"/>
                <a:chExt cx="2035922" cy="369332"/>
              </a:xfrm>
            </p:grpSpPr>
            <p:cxnSp>
              <p:nvCxnSpPr>
                <p:cNvPr id="57" name="Straight Connector 56"/>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714876" y="2928934"/>
                  <a:ext cx="535724" cy="369332"/>
                </a:xfrm>
                <a:prstGeom prst="rect">
                  <a:avLst/>
                </a:prstGeom>
                <a:noFill/>
              </p:spPr>
              <p:txBody>
                <a:bodyPr wrap="none" rtlCol="0">
                  <a:spAutoFit/>
                </a:bodyPr>
                <a:lstStyle/>
                <a:p>
                  <a:r>
                    <a:rPr lang="en-GB" dirty="0" smtClean="0"/>
                    <a:t>000</a:t>
                  </a:r>
                  <a:endParaRPr lang="en-GB" dirty="0"/>
                </a:p>
              </p:txBody>
            </p:sp>
            <p:sp>
              <p:nvSpPr>
                <p:cNvPr id="59" name="TextBox 58"/>
                <p:cNvSpPr txBox="1"/>
                <p:nvPr/>
              </p:nvSpPr>
              <p:spPr>
                <a:xfrm>
                  <a:off x="6215074" y="2928934"/>
                  <a:ext cx="535724" cy="369332"/>
                </a:xfrm>
                <a:prstGeom prst="rect">
                  <a:avLst/>
                </a:prstGeom>
                <a:noFill/>
              </p:spPr>
              <p:txBody>
                <a:bodyPr wrap="none" rtlCol="0">
                  <a:spAutoFit/>
                </a:bodyPr>
                <a:lstStyle/>
                <a:p>
                  <a:r>
                    <a:rPr lang="en-GB" dirty="0" smtClean="0"/>
                    <a:t>100</a:t>
                  </a:r>
                  <a:endParaRPr lang="en-GB" dirty="0"/>
                </a:p>
              </p:txBody>
            </p:sp>
          </p:grpSp>
          <p:grpSp>
            <p:nvGrpSpPr>
              <p:cNvPr id="11" name="Group 36"/>
              <p:cNvGrpSpPr/>
              <p:nvPr/>
            </p:nvGrpSpPr>
            <p:grpSpPr>
              <a:xfrm>
                <a:off x="4786314" y="2000240"/>
                <a:ext cx="2035922" cy="369332"/>
                <a:chOff x="4714876" y="2928934"/>
                <a:chExt cx="2035922" cy="369332"/>
              </a:xfrm>
            </p:grpSpPr>
            <p:cxnSp>
              <p:nvCxnSpPr>
                <p:cNvPr id="54" name="Straight Connector 53"/>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4714876" y="2928934"/>
                  <a:ext cx="535724" cy="369332"/>
                </a:xfrm>
                <a:prstGeom prst="rect">
                  <a:avLst/>
                </a:prstGeom>
                <a:noFill/>
              </p:spPr>
              <p:txBody>
                <a:bodyPr wrap="none" rtlCol="0">
                  <a:spAutoFit/>
                </a:bodyPr>
                <a:lstStyle/>
                <a:p>
                  <a:r>
                    <a:rPr lang="en-GB" dirty="0" smtClean="0"/>
                    <a:t>010</a:t>
                  </a:r>
                  <a:endParaRPr lang="en-GB" dirty="0"/>
                </a:p>
              </p:txBody>
            </p:sp>
            <p:sp>
              <p:nvSpPr>
                <p:cNvPr id="56" name="TextBox 55"/>
                <p:cNvSpPr txBox="1"/>
                <p:nvPr/>
              </p:nvSpPr>
              <p:spPr>
                <a:xfrm>
                  <a:off x="6215074" y="2928934"/>
                  <a:ext cx="535724" cy="369332"/>
                </a:xfrm>
                <a:prstGeom prst="rect">
                  <a:avLst/>
                </a:prstGeom>
                <a:noFill/>
              </p:spPr>
              <p:txBody>
                <a:bodyPr wrap="none" rtlCol="0">
                  <a:spAutoFit/>
                </a:bodyPr>
                <a:lstStyle/>
                <a:p>
                  <a:r>
                    <a:rPr lang="en-GB" dirty="0" smtClean="0"/>
                    <a:t>110</a:t>
                  </a:r>
                  <a:endParaRPr lang="en-GB" dirty="0"/>
                </a:p>
              </p:txBody>
            </p:sp>
          </p:grpSp>
          <p:cxnSp>
            <p:nvCxnSpPr>
              <p:cNvPr id="52" name="Straight Connector 51"/>
              <p:cNvCxnSpPr/>
              <p:nvPr/>
            </p:nvCxnSpPr>
            <p:spPr>
              <a:xfrm rot="5400000" flipH="1" flipV="1">
                <a:off x="4179885"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flipH="1" flipV="1">
                <a:off x="5751521"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 name="Group 78"/>
            <p:cNvGrpSpPr/>
            <p:nvPr/>
          </p:nvGrpSpPr>
          <p:grpSpPr>
            <a:xfrm>
              <a:off x="5500694" y="1785926"/>
              <a:ext cx="3036054" cy="2000264"/>
              <a:chOff x="4500562" y="4357694"/>
              <a:chExt cx="3036054" cy="2000264"/>
            </a:xfrm>
          </p:grpSpPr>
          <p:grpSp>
            <p:nvGrpSpPr>
              <p:cNvPr id="13" name="Group 59"/>
              <p:cNvGrpSpPr/>
              <p:nvPr/>
            </p:nvGrpSpPr>
            <p:grpSpPr>
              <a:xfrm>
                <a:off x="5500694" y="4357694"/>
                <a:ext cx="2035922" cy="1726654"/>
                <a:chOff x="4786314" y="2000240"/>
                <a:chExt cx="2035922" cy="1726654"/>
              </a:xfrm>
            </p:grpSpPr>
            <p:grpSp>
              <p:nvGrpSpPr>
                <p:cNvPr id="14" name="Group 35"/>
                <p:cNvGrpSpPr/>
                <p:nvPr/>
              </p:nvGrpSpPr>
              <p:grpSpPr>
                <a:xfrm>
                  <a:off x="4786314" y="3357562"/>
                  <a:ext cx="2035922" cy="369332"/>
                  <a:chOff x="4714876" y="2928934"/>
                  <a:chExt cx="2035922" cy="369332"/>
                </a:xfrm>
              </p:grpSpPr>
              <p:cxnSp>
                <p:nvCxnSpPr>
                  <p:cNvPr id="68" name="Straight Connector 67"/>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714876" y="2928934"/>
                    <a:ext cx="535724" cy="369332"/>
                  </a:xfrm>
                  <a:prstGeom prst="rect">
                    <a:avLst/>
                  </a:prstGeom>
                  <a:noFill/>
                </p:spPr>
                <p:txBody>
                  <a:bodyPr wrap="none" rtlCol="0">
                    <a:spAutoFit/>
                  </a:bodyPr>
                  <a:lstStyle/>
                  <a:p>
                    <a:r>
                      <a:rPr lang="en-GB" dirty="0" smtClean="0"/>
                      <a:t>001</a:t>
                    </a:r>
                    <a:endParaRPr lang="en-GB" dirty="0"/>
                  </a:p>
                </p:txBody>
              </p:sp>
              <p:sp>
                <p:nvSpPr>
                  <p:cNvPr id="70" name="TextBox 69"/>
                  <p:cNvSpPr txBox="1"/>
                  <p:nvPr/>
                </p:nvSpPr>
                <p:spPr>
                  <a:xfrm>
                    <a:off x="6215074" y="2928934"/>
                    <a:ext cx="535724" cy="369332"/>
                  </a:xfrm>
                  <a:prstGeom prst="rect">
                    <a:avLst/>
                  </a:prstGeom>
                  <a:noFill/>
                </p:spPr>
                <p:txBody>
                  <a:bodyPr wrap="none" rtlCol="0">
                    <a:spAutoFit/>
                  </a:bodyPr>
                  <a:lstStyle/>
                  <a:p>
                    <a:r>
                      <a:rPr lang="en-GB" dirty="0" smtClean="0"/>
                      <a:t>101</a:t>
                    </a:r>
                    <a:endParaRPr lang="en-GB" dirty="0"/>
                  </a:p>
                </p:txBody>
              </p:sp>
            </p:grpSp>
            <p:grpSp>
              <p:nvGrpSpPr>
                <p:cNvPr id="15" name="Group 36"/>
                <p:cNvGrpSpPr/>
                <p:nvPr/>
              </p:nvGrpSpPr>
              <p:grpSpPr>
                <a:xfrm>
                  <a:off x="4786314" y="2000240"/>
                  <a:ext cx="2035922" cy="369332"/>
                  <a:chOff x="4714876" y="2928934"/>
                  <a:chExt cx="2035922" cy="369332"/>
                </a:xfrm>
              </p:grpSpPr>
              <p:cxnSp>
                <p:nvCxnSpPr>
                  <p:cNvPr id="65" name="Straight Connector 64"/>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4714876" y="2928934"/>
                    <a:ext cx="535724" cy="369332"/>
                  </a:xfrm>
                  <a:prstGeom prst="rect">
                    <a:avLst/>
                  </a:prstGeom>
                  <a:noFill/>
                </p:spPr>
                <p:txBody>
                  <a:bodyPr wrap="none" rtlCol="0">
                    <a:spAutoFit/>
                  </a:bodyPr>
                  <a:lstStyle/>
                  <a:p>
                    <a:r>
                      <a:rPr lang="en-GB" dirty="0" smtClean="0"/>
                      <a:t>011</a:t>
                    </a:r>
                    <a:endParaRPr lang="en-GB" dirty="0"/>
                  </a:p>
                </p:txBody>
              </p:sp>
              <p:sp>
                <p:nvSpPr>
                  <p:cNvPr id="67" name="TextBox 66"/>
                  <p:cNvSpPr txBox="1"/>
                  <p:nvPr/>
                </p:nvSpPr>
                <p:spPr>
                  <a:xfrm>
                    <a:off x="6215074" y="2928934"/>
                    <a:ext cx="535724" cy="369332"/>
                  </a:xfrm>
                  <a:prstGeom prst="rect">
                    <a:avLst/>
                  </a:prstGeom>
                  <a:noFill/>
                </p:spPr>
                <p:txBody>
                  <a:bodyPr wrap="none" rtlCol="0">
                    <a:spAutoFit/>
                  </a:bodyPr>
                  <a:lstStyle/>
                  <a:p>
                    <a:r>
                      <a:rPr lang="en-GB" dirty="0" smtClean="0"/>
                      <a:t>111</a:t>
                    </a:r>
                    <a:endParaRPr lang="en-GB" dirty="0"/>
                  </a:p>
                </p:txBody>
              </p:sp>
            </p:grpSp>
            <p:cxnSp>
              <p:nvCxnSpPr>
                <p:cNvPr id="63" name="Straight Connector 62"/>
                <p:cNvCxnSpPr/>
                <p:nvPr/>
              </p:nvCxnSpPr>
              <p:spPr>
                <a:xfrm rot="5400000" flipH="1" flipV="1">
                  <a:off x="4179885"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flipH="1" flipV="1">
                  <a:off x="5751521"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72" name="Straight Connector 71"/>
              <p:cNvCxnSpPr/>
              <p:nvPr/>
            </p:nvCxnSpPr>
            <p:spPr>
              <a:xfrm flipV="1">
                <a:off x="4500562" y="4357694"/>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6072198" y="4357694"/>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6072198" y="5715016"/>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4500562" y="5715016"/>
                <a:ext cx="1071570" cy="642942"/>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76" name="TextBox 75"/>
          <p:cNvSpPr txBox="1"/>
          <p:nvPr/>
        </p:nvSpPr>
        <p:spPr>
          <a:xfrm>
            <a:off x="2771800" y="6093296"/>
            <a:ext cx="5851345" cy="646331"/>
          </a:xfrm>
          <a:prstGeom prst="rect">
            <a:avLst/>
          </a:prstGeom>
          <a:noFill/>
        </p:spPr>
        <p:txBody>
          <a:bodyPr wrap="none" rtlCol="0">
            <a:spAutoFit/>
          </a:bodyPr>
          <a:lstStyle/>
          <a:p>
            <a:r>
              <a:rPr lang="en-GB" sz="3600" dirty="0" smtClean="0"/>
              <a:t>A cube.3</a:t>
            </a:r>
            <a:r>
              <a:rPr lang="en-GB" sz="3600" baseline="30000" dirty="0" smtClean="0"/>
              <a:t>rd</a:t>
            </a:r>
            <a:r>
              <a:rPr lang="en-GB" sz="3600" dirty="0" smtClean="0"/>
              <a:t> digit0=front,1=back</a:t>
            </a:r>
            <a:endParaRPr lang="en-GB" sz="3600" dirty="0"/>
          </a:p>
        </p:txBody>
      </p:sp>
      <p:sp>
        <p:nvSpPr>
          <p:cNvPr id="33" name="TextBox 32"/>
          <p:cNvSpPr txBox="1"/>
          <p:nvPr/>
        </p:nvSpPr>
        <p:spPr>
          <a:xfrm>
            <a:off x="611560" y="3789040"/>
            <a:ext cx="913135" cy="646331"/>
          </a:xfrm>
          <a:prstGeom prst="rect">
            <a:avLst/>
          </a:prstGeom>
          <a:noFill/>
        </p:spPr>
        <p:txBody>
          <a:bodyPr wrap="none" rtlCol="0">
            <a:spAutoFit/>
          </a:bodyPr>
          <a:lstStyle/>
          <a:p>
            <a:r>
              <a:rPr lang="en-GB" dirty="0" smtClean="0"/>
              <a:t>CODE </a:t>
            </a:r>
          </a:p>
          <a:p>
            <a:r>
              <a:rPr lang="en-GB" dirty="0" smtClean="0"/>
              <a:t>WORDS</a:t>
            </a:r>
            <a:endParaRPr lang="en-GB" dirty="0"/>
          </a:p>
        </p:txBody>
      </p:sp>
      <p:cxnSp>
        <p:nvCxnSpPr>
          <p:cNvPr id="34" name="Straight Arrow Connector 33"/>
          <p:cNvCxnSpPr/>
          <p:nvPr/>
        </p:nvCxnSpPr>
        <p:spPr>
          <a:xfrm flipV="1">
            <a:off x="1475656" y="1916832"/>
            <a:ext cx="6048672" cy="216024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3" idx="3"/>
          </p:cNvCxnSpPr>
          <p:nvPr/>
        </p:nvCxnSpPr>
        <p:spPr>
          <a:xfrm>
            <a:off x="1524695" y="4112206"/>
            <a:ext cx="959073" cy="90097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51520" y="1484784"/>
            <a:ext cx="1697837" cy="2123658"/>
          </a:xfrm>
          <a:prstGeom prst="rect">
            <a:avLst/>
          </a:prstGeom>
          <a:noFill/>
        </p:spPr>
        <p:txBody>
          <a:bodyPr wrap="none" rtlCol="0">
            <a:spAutoFit/>
          </a:bodyPr>
          <a:lstStyle/>
          <a:p>
            <a:r>
              <a:rPr lang="en-GB" sz="4400" b="1" dirty="0" smtClean="0"/>
              <a:t>Words</a:t>
            </a:r>
          </a:p>
          <a:p>
            <a:r>
              <a:rPr lang="en-GB" sz="4400" b="1" dirty="0" smtClean="0"/>
              <a:t>YES</a:t>
            </a:r>
          </a:p>
          <a:p>
            <a:r>
              <a:rPr lang="en-GB" sz="4400" b="1" dirty="0" smtClean="0"/>
              <a:t>NO</a:t>
            </a:r>
            <a:endParaRPr lang="en-GB" sz="4400" b="1" dirty="0"/>
          </a:p>
        </p:txBody>
      </p:sp>
      <p:sp>
        <p:nvSpPr>
          <p:cNvPr id="3" name="Slide Number Placeholder 2"/>
          <p:cNvSpPr>
            <a:spLocks noGrp="1"/>
          </p:cNvSpPr>
          <p:nvPr>
            <p:ph type="sldNum" sz="quarter" idx="12"/>
          </p:nvPr>
        </p:nvSpPr>
        <p:spPr/>
        <p:txBody>
          <a:bodyPr/>
          <a:lstStyle/>
          <a:p>
            <a:fld id="{25C0B54F-EF55-4ED7-A2F1-C6223C69E6D1}" type="slidenum">
              <a:rPr lang="en-GB" smtClean="0"/>
              <a:t>31</a:t>
            </a:fld>
            <a:endParaRPr lang="en-GB"/>
          </a:p>
        </p:txBody>
      </p:sp>
    </p:spTree>
    <p:extLst>
      <p:ext uri="{BB962C8B-B14F-4D97-AF65-F5344CB8AC3E}">
        <p14:creationId xmlns:p14="http://schemas.microsoft.com/office/powerpoint/2010/main" val="3370772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1 = yes                     0 = no</a:t>
            </a:r>
            <a:br>
              <a:rPr lang="en-GB" dirty="0" smtClean="0"/>
            </a:br>
            <a:r>
              <a:rPr lang="en-GB" dirty="0" smtClean="0"/>
              <a:t>CODE AS 111= YES, 000 = NO</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8042" y="1600200"/>
            <a:ext cx="6007915" cy="4525963"/>
          </a:xfrm>
        </p:spPr>
      </p:pic>
      <p:sp>
        <p:nvSpPr>
          <p:cNvPr id="3" name="Slide Number Placeholder 2"/>
          <p:cNvSpPr>
            <a:spLocks noGrp="1"/>
          </p:cNvSpPr>
          <p:nvPr>
            <p:ph type="sldNum" sz="quarter" idx="12"/>
          </p:nvPr>
        </p:nvSpPr>
        <p:spPr/>
        <p:txBody>
          <a:bodyPr/>
          <a:lstStyle/>
          <a:p>
            <a:fld id="{25C0B54F-EF55-4ED7-A2F1-C6223C69E6D1}" type="slidenum">
              <a:rPr lang="en-GB" smtClean="0"/>
              <a:t>32</a:t>
            </a:fld>
            <a:endParaRPr lang="en-GB"/>
          </a:p>
        </p:txBody>
      </p:sp>
    </p:spTree>
    <p:extLst>
      <p:ext uri="{BB962C8B-B14F-4D97-AF65-F5344CB8AC3E}">
        <p14:creationId xmlns:p14="http://schemas.microsoft.com/office/powerpoint/2010/main" val="3988323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if there is a mistake</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39815" y="1600200"/>
            <a:ext cx="6064369" cy="4525963"/>
          </a:xfrm>
        </p:spPr>
      </p:pic>
      <p:sp>
        <p:nvSpPr>
          <p:cNvPr id="3" name="Slide Number Placeholder 2"/>
          <p:cNvSpPr>
            <a:spLocks noGrp="1"/>
          </p:cNvSpPr>
          <p:nvPr>
            <p:ph type="sldNum" sz="quarter" idx="12"/>
          </p:nvPr>
        </p:nvSpPr>
        <p:spPr/>
        <p:txBody>
          <a:bodyPr/>
          <a:lstStyle/>
          <a:p>
            <a:fld id="{25C0B54F-EF55-4ED7-A2F1-C6223C69E6D1}" type="slidenum">
              <a:rPr lang="en-GB" smtClean="0"/>
              <a:t>33</a:t>
            </a:fld>
            <a:endParaRPr lang="en-GB"/>
          </a:p>
        </p:txBody>
      </p:sp>
    </p:spTree>
    <p:extLst>
      <p:ext uri="{BB962C8B-B14F-4D97-AF65-F5344CB8AC3E}">
        <p14:creationId xmlns:p14="http://schemas.microsoft.com/office/powerpoint/2010/main" val="4189189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Perfect code</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3875" y="1600200"/>
            <a:ext cx="5896249" cy="4525963"/>
          </a:xfrm>
        </p:spPr>
      </p:pic>
      <p:sp>
        <p:nvSpPr>
          <p:cNvPr id="3" name="Slide Number Placeholder 2"/>
          <p:cNvSpPr>
            <a:spLocks noGrp="1"/>
          </p:cNvSpPr>
          <p:nvPr>
            <p:ph type="sldNum" sz="quarter" idx="12"/>
          </p:nvPr>
        </p:nvSpPr>
        <p:spPr/>
        <p:txBody>
          <a:bodyPr/>
          <a:lstStyle/>
          <a:p>
            <a:fld id="{25C0B54F-EF55-4ED7-A2F1-C6223C69E6D1}" type="slidenum">
              <a:rPr lang="en-GB" smtClean="0"/>
              <a:t>34</a:t>
            </a:fld>
            <a:endParaRPr lang="en-GB"/>
          </a:p>
        </p:txBody>
      </p:sp>
    </p:spTree>
    <p:extLst>
      <p:ext uri="{BB962C8B-B14F-4D97-AF65-F5344CB8AC3E}">
        <p14:creationId xmlns:p14="http://schemas.microsoft.com/office/powerpoint/2010/main" val="3096940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 7 dimension</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6705" y="1600200"/>
            <a:ext cx="5350589" cy="4525963"/>
          </a:xfrm>
        </p:spPr>
      </p:pic>
      <p:sp>
        <p:nvSpPr>
          <p:cNvPr id="3" name="Slide Number Placeholder 2"/>
          <p:cNvSpPr>
            <a:spLocks noGrp="1"/>
          </p:cNvSpPr>
          <p:nvPr>
            <p:ph type="sldNum" sz="quarter" idx="12"/>
          </p:nvPr>
        </p:nvSpPr>
        <p:spPr/>
        <p:txBody>
          <a:bodyPr/>
          <a:lstStyle/>
          <a:p>
            <a:fld id="{25C0B54F-EF55-4ED7-A2F1-C6223C69E6D1}" type="slidenum">
              <a:rPr lang="en-GB" smtClean="0"/>
              <a:t>35</a:t>
            </a:fld>
            <a:endParaRPr lang="en-GB"/>
          </a:p>
        </p:txBody>
      </p:sp>
    </p:spTree>
    <p:extLst>
      <p:ext uri="{BB962C8B-B14F-4D97-AF65-F5344CB8AC3E}">
        <p14:creationId xmlns:p14="http://schemas.microsoft.com/office/powerpoint/2010/main" val="4021545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7 edges going out</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4" y="1442711"/>
            <a:ext cx="5566553" cy="5415289"/>
          </a:xfrm>
        </p:spPr>
      </p:pic>
      <p:sp>
        <p:nvSpPr>
          <p:cNvPr id="3" name="Slide Number Placeholder 2"/>
          <p:cNvSpPr>
            <a:spLocks noGrp="1"/>
          </p:cNvSpPr>
          <p:nvPr>
            <p:ph type="sldNum" sz="quarter" idx="12"/>
          </p:nvPr>
        </p:nvSpPr>
        <p:spPr/>
        <p:txBody>
          <a:bodyPr/>
          <a:lstStyle/>
          <a:p>
            <a:fld id="{25C0B54F-EF55-4ED7-A2F1-C6223C69E6D1}" type="slidenum">
              <a:rPr lang="en-GB" smtClean="0"/>
              <a:t>36</a:t>
            </a:fld>
            <a:endParaRPr lang="en-GB"/>
          </a:p>
        </p:txBody>
      </p:sp>
    </p:spTree>
    <p:extLst>
      <p:ext uri="{BB962C8B-B14F-4D97-AF65-F5344CB8AC3E}">
        <p14:creationId xmlns:p14="http://schemas.microsoft.com/office/powerpoint/2010/main" val="2210302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1143000"/>
          </a:xfrm>
        </p:spPr>
        <p:txBody>
          <a:bodyPr/>
          <a:lstStyle/>
          <a:p>
            <a:r>
              <a:rPr lang="en-GB" b="1" dirty="0" smtClean="0"/>
              <a:t>Genetic Code 1</a:t>
            </a:r>
            <a:endParaRPr lang="en-GB" b="1" dirty="0"/>
          </a:p>
        </p:txBody>
      </p:sp>
      <p:sp>
        <p:nvSpPr>
          <p:cNvPr id="3" name="Content Placeholder 2"/>
          <p:cNvSpPr>
            <a:spLocks noGrp="1"/>
          </p:cNvSpPr>
          <p:nvPr>
            <p:ph idx="1"/>
          </p:nvPr>
        </p:nvSpPr>
        <p:spPr>
          <a:xfrm>
            <a:off x="457200" y="1600200"/>
            <a:ext cx="4546848" cy="5141168"/>
          </a:xfrm>
        </p:spPr>
        <p:txBody>
          <a:bodyPr/>
          <a:lstStyle/>
          <a:p>
            <a:pPr marL="457200" lvl="1" indent="0">
              <a:buNone/>
            </a:pPr>
            <a:r>
              <a:rPr lang="en-GB" b="1" dirty="0" smtClean="0"/>
              <a:t>4 BASES    A-U     C-G</a:t>
            </a:r>
          </a:p>
          <a:p>
            <a:pPr marL="457200" lvl="1" indent="0">
              <a:buNone/>
            </a:pPr>
            <a:r>
              <a:rPr lang="en-GB" b="1" dirty="0" smtClean="0"/>
              <a:t>20 AMINO ACIDS</a:t>
            </a:r>
          </a:p>
          <a:p>
            <a:pPr marL="457200" lvl="1" indent="0">
              <a:buNone/>
            </a:pPr>
            <a:endParaRPr lang="en-GB"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4132570"/>
            <a:ext cx="3491880" cy="214052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4941168"/>
            <a:ext cx="1673932" cy="169415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116632"/>
            <a:ext cx="3730700" cy="244827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2632" y="2564904"/>
            <a:ext cx="4382700" cy="1945382"/>
          </a:xfrm>
          <a:prstGeom prst="rect">
            <a:avLst/>
          </a:prstGeom>
        </p:spPr>
      </p:pic>
      <p:sp>
        <p:nvSpPr>
          <p:cNvPr id="8" name="Slide Number Placeholder 7"/>
          <p:cNvSpPr>
            <a:spLocks noGrp="1"/>
          </p:cNvSpPr>
          <p:nvPr>
            <p:ph type="sldNum" sz="quarter" idx="12"/>
          </p:nvPr>
        </p:nvSpPr>
        <p:spPr/>
        <p:txBody>
          <a:bodyPr/>
          <a:lstStyle/>
          <a:p>
            <a:fld id="{25C0B54F-EF55-4ED7-A2F1-C6223C69E6D1}" type="slidenum">
              <a:rPr lang="en-GB" smtClean="0"/>
              <a:t>37</a:t>
            </a:fld>
            <a:endParaRPr lang="en-GB"/>
          </a:p>
        </p:txBody>
      </p:sp>
    </p:spTree>
    <p:extLst>
      <p:ext uri="{BB962C8B-B14F-4D97-AF65-F5344CB8AC3E}">
        <p14:creationId xmlns:p14="http://schemas.microsoft.com/office/powerpoint/2010/main" val="42475083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Genetic Code</a:t>
            </a:r>
            <a:endParaRPr lang="en-GB" b="1" dirty="0"/>
          </a:p>
        </p:txBody>
      </p:sp>
      <p:pic>
        <p:nvPicPr>
          <p:cNvPr id="6146" name="Picture 2" descr="C:\Users\jrw\Desktop\00JOHNWOODWARD4B99\INFOMATION THEORY\genetic code 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94" y="99834"/>
            <a:ext cx="8559062" cy="66300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347864" y="-171400"/>
            <a:ext cx="4114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t>Genetic Code 2</a:t>
            </a:r>
            <a:endParaRPr lang="en-GB" b="1" dirty="0"/>
          </a:p>
        </p:txBody>
      </p:sp>
      <p:sp>
        <p:nvSpPr>
          <p:cNvPr id="3" name="Slide Number Placeholder 2"/>
          <p:cNvSpPr>
            <a:spLocks noGrp="1"/>
          </p:cNvSpPr>
          <p:nvPr>
            <p:ph type="sldNum" sz="quarter" idx="12"/>
          </p:nvPr>
        </p:nvSpPr>
        <p:spPr/>
        <p:txBody>
          <a:bodyPr/>
          <a:lstStyle/>
          <a:p>
            <a:fld id="{25C0B54F-EF55-4ED7-A2F1-C6223C69E6D1}" type="slidenum">
              <a:rPr lang="en-GB" smtClean="0"/>
              <a:t>38</a:t>
            </a:fld>
            <a:endParaRPr lang="en-GB"/>
          </a:p>
        </p:txBody>
      </p:sp>
    </p:spTree>
    <p:extLst>
      <p:ext uri="{BB962C8B-B14F-4D97-AF65-F5344CB8AC3E}">
        <p14:creationId xmlns:p14="http://schemas.microsoft.com/office/powerpoint/2010/main" val="3605261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Genetic Code 3</a:t>
            </a:r>
            <a:endParaRPr lang="en-GB" b="1" dirty="0"/>
          </a:p>
        </p:txBody>
      </p:sp>
      <p:sp>
        <p:nvSpPr>
          <p:cNvPr id="3" name="Content Placeholder 2"/>
          <p:cNvSpPr>
            <a:spLocks noGrp="1"/>
          </p:cNvSpPr>
          <p:nvPr>
            <p:ph idx="1"/>
          </p:nvPr>
        </p:nvSpPr>
        <p:spPr>
          <a:xfrm>
            <a:off x="107504" y="1556792"/>
            <a:ext cx="8568952" cy="4525963"/>
          </a:xfrm>
        </p:spPr>
        <p:txBody>
          <a:bodyPr>
            <a:normAutofit/>
          </a:bodyPr>
          <a:lstStyle/>
          <a:p>
            <a:pPr marL="514350" indent="-514350">
              <a:buFont typeface="+mj-lt"/>
              <a:buAutoNum type="arabicPeriod"/>
            </a:pPr>
            <a:r>
              <a:rPr lang="en-GB" dirty="0" smtClean="0"/>
              <a:t>No </a:t>
            </a:r>
            <a:r>
              <a:rPr lang="en-GB" b="1" dirty="0" smtClean="0"/>
              <a:t>gaps</a:t>
            </a:r>
          </a:p>
          <a:p>
            <a:pPr marL="514350" indent="-514350">
              <a:buFont typeface="+mj-lt"/>
              <a:buAutoNum type="arabicPeriod"/>
            </a:pPr>
            <a:r>
              <a:rPr lang="en-GB" dirty="0" smtClean="0"/>
              <a:t>Use </a:t>
            </a:r>
            <a:r>
              <a:rPr lang="en-GB" b="1" dirty="0" smtClean="0"/>
              <a:t>3</a:t>
            </a:r>
            <a:r>
              <a:rPr lang="en-GB" dirty="0" smtClean="0"/>
              <a:t> bases (ATCG) not 2 or 4</a:t>
            </a:r>
            <a:r>
              <a:rPr lang="en-GB" dirty="0"/>
              <a:t> </a:t>
            </a:r>
            <a:r>
              <a:rPr lang="en-GB" dirty="0" smtClean="0"/>
              <a:t>for 21 code words (20 amino acids + stop)</a:t>
            </a:r>
          </a:p>
          <a:p>
            <a:pPr marL="514350" indent="-514350">
              <a:buFont typeface="+mj-lt"/>
              <a:buAutoNum type="arabicPeriod"/>
            </a:pPr>
            <a:r>
              <a:rPr lang="en-GB" b="1" dirty="0" smtClean="0"/>
              <a:t>Instantaneous</a:t>
            </a:r>
            <a:r>
              <a:rPr lang="en-GB" dirty="0" smtClean="0"/>
              <a:t> – needed! </a:t>
            </a:r>
          </a:p>
          <a:p>
            <a:pPr marL="514350" indent="-514350">
              <a:buFont typeface="+mj-lt"/>
              <a:buAutoNum type="arabicPeriod"/>
            </a:pPr>
            <a:r>
              <a:rPr lang="en-GB" dirty="0" smtClean="0"/>
              <a:t>Even if mistake is made in last base – often okay – grouped (</a:t>
            </a:r>
            <a:r>
              <a:rPr lang="en-GB" b="1" dirty="0" smtClean="0"/>
              <a:t>locality/redundancy</a:t>
            </a:r>
            <a:r>
              <a:rPr lang="en-GB" dirty="0" smtClean="0"/>
              <a:t>)</a:t>
            </a:r>
          </a:p>
          <a:p>
            <a:pPr marL="514350" indent="-514350">
              <a:buFont typeface="+mj-lt"/>
              <a:buAutoNum type="arabicPeriod"/>
            </a:pPr>
            <a:r>
              <a:rPr lang="en-GB" dirty="0" smtClean="0"/>
              <a:t>Even if wrong amino acid – still has </a:t>
            </a:r>
            <a:r>
              <a:rPr lang="en-GB" b="1" dirty="0" smtClean="0"/>
              <a:t>similar chemical properties</a:t>
            </a:r>
            <a:r>
              <a:rPr lang="en-GB" dirty="0" smtClean="0"/>
              <a:t>. </a:t>
            </a:r>
          </a:p>
        </p:txBody>
      </p:sp>
      <p:sp>
        <p:nvSpPr>
          <p:cNvPr id="4" name="Slide Number Placeholder 3"/>
          <p:cNvSpPr>
            <a:spLocks noGrp="1"/>
          </p:cNvSpPr>
          <p:nvPr>
            <p:ph type="sldNum" sz="quarter" idx="12"/>
          </p:nvPr>
        </p:nvSpPr>
        <p:spPr/>
        <p:txBody>
          <a:bodyPr/>
          <a:lstStyle/>
          <a:p>
            <a:fld id="{25C0B54F-EF55-4ED7-A2F1-C6223C69E6D1}" type="slidenum">
              <a:rPr lang="en-GB" smtClean="0"/>
              <a:t>39</a:t>
            </a:fld>
            <a:endParaRPr lang="en-GB"/>
          </a:p>
        </p:txBody>
      </p:sp>
    </p:spTree>
    <p:extLst>
      <p:ext uri="{BB962C8B-B14F-4D97-AF65-F5344CB8AC3E}">
        <p14:creationId xmlns:p14="http://schemas.microsoft.com/office/powerpoint/2010/main" val="436531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436" y="476672"/>
            <a:ext cx="8781052" cy="6776042"/>
          </a:xfrm>
        </p:spPr>
      </p:pic>
      <p:sp>
        <p:nvSpPr>
          <p:cNvPr id="2" name="TextBox 1"/>
          <p:cNvSpPr txBox="1"/>
          <p:nvPr/>
        </p:nvSpPr>
        <p:spPr>
          <a:xfrm>
            <a:off x="7020272" y="1052736"/>
            <a:ext cx="1840312" cy="5078313"/>
          </a:xfrm>
          <a:prstGeom prst="rect">
            <a:avLst/>
          </a:prstGeom>
          <a:noFill/>
        </p:spPr>
        <p:txBody>
          <a:bodyPr wrap="none" rtlCol="0">
            <a:spAutoFit/>
          </a:bodyPr>
          <a:lstStyle/>
          <a:p>
            <a:r>
              <a:rPr lang="en-GB" sz="2800" b="1" dirty="0" smtClean="0"/>
              <a:t>continuous</a:t>
            </a:r>
          </a:p>
          <a:p>
            <a:endParaRPr lang="en-GB" sz="2800" b="1" dirty="0" smtClean="0"/>
          </a:p>
          <a:p>
            <a:endParaRPr lang="en-GB" sz="2800" b="1" dirty="0" smtClean="0"/>
          </a:p>
          <a:p>
            <a:endParaRPr lang="en-GB" sz="2800" b="1" dirty="0"/>
          </a:p>
          <a:p>
            <a:endParaRPr lang="en-GB" sz="2800" b="1" dirty="0"/>
          </a:p>
          <a:p>
            <a:endParaRPr lang="en-GB" sz="2800" b="1" dirty="0" smtClean="0"/>
          </a:p>
          <a:p>
            <a:endParaRPr lang="en-GB" sz="2800" b="1" dirty="0"/>
          </a:p>
          <a:p>
            <a:endParaRPr lang="en-GB" sz="2800" b="1" dirty="0" smtClean="0"/>
          </a:p>
          <a:p>
            <a:r>
              <a:rPr lang="en-GB" sz="2800" b="1" dirty="0"/>
              <a:t>Discrete </a:t>
            </a:r>
          </a:p>
          <a:p>
            <a:endParaRPr lang="en-GB" dirty="0"/>
          </a:p>
          <a:p>
            <a:endParaRPr lang="en-GB" dirty="0" smtClean="0"/>
          </a:p>
          <a:p>
            <a:endParaRPr lang="en-GB" dirty="0"/>
          </a:p>
          <a:p>
            <a:endParaRPr lang="en-GB" dirty="0"/>
          </a:p>
        </p:txBody>
      </p:sp>
      <p:sp>
        <p:nvSpPr>
          <p:cNvPr id="3" name="Slide Number Placeholder 2"/>
          <p:cNvSpPr>
            <a:spLocks noGrp="1"/>
          </p:cNvSpPr>
          <p:nvPr>
            <p:ph type="sldNum" sz="quarter" idx="12"/>
          </p:nvPr>
        </p:nvSpPr>
        <p:spPr/>
        <p:txBody>
          <a:bodyPr/>
          <a:lstStyle/>
          <a:p>
            <a:fld id="{25C0B54F-EF55-4ED7-A2F1-C6223C69E6D1}" type="slidenum">
              <a:rPr lang="en-GB" smtClean="0"/>
              <a:t>4</a:t>
            </a:fld>
            <a:endParaRPr lang="en-GB"/>
          </a:p>
        </p:txBody>
      </p:sp>
    </p:spTree>
    <p:extLst>
      <p:ext uri="{BB962C8B-B14F-4D97-AF65-F5344CB8AC3E}">
        <p14:creationId xmlns:p14="http://schemas.microsoft.com/office/powerpoint/2010/main" val="1691882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934001" y="-568630"/>
            <a:ext cx="6481132" cy="8139686"/>
          </a:xfrm>
        </p:spPr>
      </p:pic>
      <p:sp>
        <p:nvSpPr>
          <p:cNvPr id="3" name="Slide Number Placeholder 2"/>
          <p:cNvSpPr>
            <a:spLocks noGrp="1"/>
          </p:cNvSpPr>
          <p:nvPr>
            <p:ph type="sldNum" sz="quarter" idx="12"/>
          </p:nvPr>
        </p:nvSpPr>
        <p:spPr/>
        <p:txBody>
          <a:bodyPr/>
          <a:lstStyle/>
          <a:p>
            <a:fld id="{25C0B54F-EF55-4ED7-A2F1-C6223C69E6D1}" type="slidenum">
              <a:rPr lang="en-GB" smtClean="0"/>
              <a:t>40</a:t>
            </a:fld>
            <a:endParaRPr lang="en-GB"/>
          </a:p>
        </p:txBody>
      </p:sp>
    </p:spTree>
    <p:extLst>
      <p:ext uri="{BB962C8B-B14F-4D97-AF65-F5344CB8AC3E}">
        <p14:creationId xmlns:p14="http://schemas.microsoft.com/office/powerpoint/2010/main" val="25471093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t>Working in a </a:t>
            </a:r>
            <a:r>
              <a:rPr lang="en-GB" b="1" dirty="0" smtClean="0"/>
              <a:t>bar</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7664" y="1412776"/>
            <a:ext cx="6638095" cy="4421828"/>
          </a:xfrm>
        </p:spPr>
      </p:pic>
      <p:sp>
        <p:nvSpPr>
          <p:cNvPr id="3" name="Slide Number Placeholder 2"/>
          <p:cNvSpPr>
            <a:spLocks noGrp="1"/>
          </p:cNvSpPr>
          <p:nvPr>
            <p:ph type="sldNum" sz="quarter" idx="12"/>
          </p:nvPr>
        </p:nvSpPr>
        <p:spPr/>
        <p:txBody>
          <a:bodyPr/>
          <a:lstStyle/>
          <a:p>
            <a:fld id="{25C0B54F-EF55-4ED7-A2F1-C6223C69E6D1}" type="slidenum">
              <a:rPr lang="en-GB" smtClean="0"/>
              <a:t>41</a:t>
            </a:fld>
            <a:endParaRPr lang="en-GB"/>
          </a:p>
        </p:txBody>
      </p:sp>
      <p:sp>
        <p:nvSpPr>
          <p:cNvPr id="5" name="Title 1"/>
          <p:cNvSpPr txBox="1">
            <a:spLocks/>
          </p:cNvSpPr>
          <p:nvPr/>
        </p:nvSpPr>
        <p:spPr>
          <a:xfrm>
            <a:off x="179512" y="5517232"/>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t>Teacher : touch the left wall</a:t>
            </a:r>
            <a:endParaRPr lang="en-GB" dirty="0"/>
          </a:p>
        </p:txBody>
      </p:sp>
    </p:spTree>
    <p:extLst>
      <p:ext uri="{BB962C8B-B14F-4D97-AF65-F5344CB8AC3E}">
        <p14:creationId xmlns:p14="http://schemas.microsoft.com/office/powerpoint/2010/main" val="569740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McGurk Effect</a:t>
            </a:r>
          </a:p>
        </p:txBody>
      </p:sp>
      <p:sp>
        <p:nvSpPr>
          <p:cNvPr id="3" name="Content Placeholder 2"/>
          <p:cNvSpPr>
            <a:spLocks noGrp="1"/>
          </p:cNvSpPr>
          <p:nvPr>
            <p:ph idx="1"/>
          </p:nvPr>
        </p:nvSpPr>
        <p:spPr/>
        <p:txBody>
          <a:bodyPr/>
          <a:lstStyle/>
          <a:p>
            <a:pPr marL="0" indent="0">
              <a:buNone/>
            </a:pPr>
            <a:r>
              <a:rPr lang="en-GB" dirty="0" smtClean="0">
                <a:hlinkClick r:id="rId3"/>
              </a:rPr>
              <a:t>Say “bar”</a:t>
            </a:r>
          </a:p>
          <a:p>
            <a:pPr marL="0" indent="0">
              <a:buNone/>
            </a:pPr>
            <a:r>
              <a:rPr lang="en-GB" dirty="0" smtClean="0">
                <a:hlinkClick r:id="rId3"/>
              </a:rPr>
              <a:t>Lips “far or bar”</a:t>
            </a:r>
          </a:p>
          <a:p>
            <a:pPr marL="0" indent="0">
              <a:buNone/>
            </a:pPr>
            <a:endParaRPr lang="en-GB" dirty="0">
              <a:hlinkClick r:id="rId3"/>
            </a:endParaRPr>
          </a:p>
          <a:p>
            <a:endParaRPr lang="en-GB" dirty="0">
              <a:hlinkClick r:id="rId3"/>
            </a:endParaRPr>
          </a:p>
          <a:p>
            <a:r>
              <a:rPr lang="en-GB" dirty="0" smtClean="0">
                <a:hlinkClick r:id="rId3"/>
              </a:rPr>
              <a:t>https</a:t>
            </a:r>
            <a:r>
              <a:rPr lang="en-GB" dirty="0">
                <a:hlinkClick r:id="rId3"/>
              </a:rPr>
              <a:t>://</a:t>
            </a:r>
            <a:r>
              <a:rPr lang="en-GB" dirty="0" smtClean="0">
                <a:hlinkClick r:id="rId3"/>
              </a:rPr>
              <a:t>youtu.be/G-lN8vWm3m0?t=1m15s</a:t>
            </a:r>
            <a:r>
              <a:rPr lang="en-GB" dirty="0" smtClean="0"/>
              <a:t> </a:t>
            </a:r>
            <a:endParaRPr lang="en-GB" dirty="0"/>
          </a:p>
        </p:txBody>
      </p:sp>
      <p:sp>
        <p:nvSpPr>
          <p:cNvPr id="4" name="Slide Number Placeholder 3"/>
          <p:cNvSpPr>
            <a:spLocks noGrp="1"/>
          </p:cNvSpPr>
          <p:nvPr>
            <p:ph type="sldNum" sz="quarter" idx="12"/>
          </p:nvPr>
        </p:nvSpPr>
        <p:spPr/>
        <p:txBody>
          <a:bodyPr/>
          <a:lstStyle/>
          <a:p>
            <a:fld id="{25C0B54F-EF55-4ED7-A2F1-C6223C69E6D1}" type="slidenum">
              <a:rPr lang="en-GB" smtClean="0"/>
              <a:t>42</a:t>
            </a:fld>
            <a:endParaRPr lang="en-GB"/>
          </a:p>
        </p:txBody>
      </p:sp>
    </p:spTree>
    <p:extLst>
      <p:ext uri="{BB962C8B-B14F-4D97-AF65-F5344CB8AC3E}">
        <p14:creationId xmlns:p14="http://schemas.microsoft.com/office/powerpoint/2010/main" val="3793962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 a </a:t>
            </a:r>
            <a:r>
              <a:rPr lang="en-GB" b="1" dirty="0" smtClean="0"/>
              <a:t>Parity Bit </a:t>
            </a:r>
            <a:r>
              <a:rPr lang="en-GB" dirty="0" smtClean="0"/>
              <a:t>to a message</a:t>
            </a:r>
            <a:endParaRPr lang="en-GB" dirty="0"/>
          </a:p>
        </p:txBody>
      </p:sp>
      <p:sp>
        <p:nvSpPr>
          <p:cNvPr id="3" name="Content Placeholder 2"/>
          <p:cNvSpPr>
            <a:spLocks noGrp="1"/>
          </p:cNvSpPr>
          <p:nvPr>
            <p:ph idx="1"/>
          </p:nvPr>
        </p:nvSpPr>
        <p:spPr/>
        <p:txBody>
          <a:bodyPr/>
          <a:lstStyle/>
          <a:p>
            <a:r>
              <a:rPr lang="en-GB" dirty="0" smtClean="0"/>
              <a:t>Par  = equal</a:t>
            </a:r>
          </a:p>
          <a:p>
            <a:r>
              <a:rPr lang="en-GB" b="1" dirty="0" smtClean="0"/>
              <a:t>Parity</a:t>
            </a:r>
            <a:r>
              <a:rPr lang="en-GB" dirty="0" smtClean="0"/>
              <a:t> is zero (false) for </a:t>
            </a:r>
            <a:r>
              <a:rPr lang="en-GB" b="1" dirty="0" smtClean="0"/>
              <a:t>EVEN</a:t>
            </a:r>
            <a:r>
              <a:rPr lang="en-GB" dirty="0" smtClean="0"/>
              <a:t> 0, 2, 4, 6, ….</a:t>
            </a:r>
          </a:p>
          <a:p>
            <a:r>
              <a:rPr lang="en-GB" b="1" dirty="0" smtClean="0"/>
              <a:t>Parity</a:t>
            </a:r>
            <a:r>
              <a:rPr lang="en-GB" dirty="0" smtClean="0"/>
              <a:t> is one (true) for </a:t>
            </a:r>
            <a:r>
              <a:rPr lang="en-GB" b="1" dirty="0" smtClean="0"/>
              <a:t>ODD</a:t>
            </a:r>
            <a:r>
              <a:rPr lang="en-GB" dirty="0" smtClean="0"/>
              <a:t> 1, 3, 5, …</a:t>
            </a:r>
            <a:endParaRPr lang="en-GB" dirty="0"/>
          </a:p>
          <a:p>
            <a:r>
              <a:rPr lang="en-GB" dirty="0" smtClean="0"/>
              <a:t>MESSAGE = 1011</a:t>
            </a:r>
          </a:p>
          <a:p>
            <a:r>
              <a:rPr lang="en-GB" dirty="0" smtClean="0"/>
              <a:t>The “total” = 3, which is odd, parity is 1</a:t>
            </a:r>
          </a:p>
          <a:p>
            <a:r>
              <a:rPr lang="en-GB" b="1" dirty="0" smtClean="0"/>
              <a:t>Supplemented</a:t>
            </a:r>
            <a:r>
              <a:rPr lang="en-GB" dirty="0" smtClean="0"/>
              <a:t> message = 1011</a:t>
            </a:r>
            <a:r>
              <a:rPr lang="en-GB" b="1" dirty="0" smtClean="0"/>
              <a:t>1</a:t>
            </a:r>
          </a:p>
          <a:p>
            <a:r>
              <a:rPr lang="en-GB" b="1" dirty="0" smtClean="0"/>
              <a:t>An extra “1” is added</a:t>
            </a:r>
          </a:p>
          <a:p>
            <a:endParaRPr lang="en-GB" dirty="0"/>
          </a:p>
        </p:txBody>
      </p:sp>
      <p:sp>
        <p:nvSpPr>
          <p:cNvPr id="4" name="Slide Number Placeholder 3"/>
          <p:cNvSpPr>
            <a:spLocks noGrp="1"/>
          </p:cNvSpPr>
          <p:nvPr>
            <p:ph type="sldNum" sz="quarter" idx="12"/>
          </p:nvPr>
        </p:nvSpPr>
        <p:spPr/>
        <p:txBody>
          <a:bodyPr/>
          <a:lstStyle/>
          <a:p>
            <a:fld id="{25C0B54F-EF55-4ED7-A2F1-C6223C69E6D1}" type="slidenum">
              <a:rPr lang="en-GB" smtClean="0"/>
              <a:t>43</a:t>
            </a:fld>
            <a:endParaRPr lang="en-GB"/>
          </a:p>
        </p:txBody>
      </p:sp>
    </p:spTree>
    <p:extLst>
      <p:ext uri="{BB962C8B-B14F-4D97-AF65-F5344CB8AC3E}">
        <p14:creationId xmlns:p14="http://schemas.microsoft.com/office/powerpoint/2010/main" val="2066769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Following message</a:t>
            </a:r>
            <a:endParaRPr lang="en-GB" dirty="0"/>
          </a:p>
        </p:txBody>
      </p:sp>
      <p:sp>
        <p:nvSpPr>
          <p:cNvPr id="3" name="Content Placeholder 2"/>
          <p:cNvSpPr>
            <a:spLocks noGrp="1"/>
          </p:cNvSpPr>
          <p:nvPr>
            <p:ph idx="1"/>
          </p:nvPr>
        </p:nvSpPr>
        <p:spPr/>
        <p:txBody>
          <a:bodyPr/>
          <a:lstStyle/>
          <a:p>
            <a:r>
              <a:rPr lang="en-GB" dirty="0" smtClean="0"/>
              <a:t>Is the following message </a:t>
            </a:r>
            <a:r>
              <a:rPr lang="en-GB" b="1" dirty="0" smtClean="0"/>
              <a:t>corrupted</a:t>
            </a:r>
            <a:r>
              <a:rPr lang="en-GB" dirty="0" smtClean="0"/>
              <a:t>?</a:t>
            </a:r>
          </a:p>
          <a:p>
            <a:r>
              <a:rPr lang="en-GB" dirty="0" smtClean="0"/>
              <a:t>0101</a:t>
            </a:r>
            <a:r>
              <a:rPr lang="en-GB" b="1" dirty="0" smtClean="0"/>
              <a:t>1</a:t>
            </a:r>
            <a:endParaRPr lang="en-GB" b="1" dirty="0"/>
          </a:p>
        </p:txBody>
      </p:sp>
      <p:sp>
        <p:nvSpPr>
          <p:cNvPr id="4" name="Slide Number Placeholder 3"/>
          <p:cNvSpPr>
            <a:spLocks noGrp="1"/>
          </p:cNvSpPr>
          <p:nvPr>
            <p:ph type="sldNum" sz="quarter" idx="12"/>
          </p:nvPr>
        </p:nvSpPr>
        <p:spPr/>
        <p:txBody>
          <a:bodyPr/>
          <a:lstStyle/>
          <a:p>
            <a:fld id="{25C0B54F-EF55-4ED7-A2F1-C6223C69E6D1}" type="slidenum">
              <a:rPr lang="en-GB" smtClean="0"/>
              <a:t>44</a:t>
            </a:fld>
            <a:endParaRPr lang="en-GB"/>
          </a:p>
        </p:txBody>
      </p:sp>
    </p:spTree>
    <p:extLst>
      <p:ext uri="{BB962C8B-B14F-4D97-AF65-F5344CB8AC3E}">
        <p14:creationId xmlns:p14="http://schemas.microsoft.com/office/powerpoint/2010/main" val="1027502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Following message</a:t>
            </a:r>
            <a:endParaRPr lang="en-GB" dirty="0"/>
          </a:p>
        </p:txBody>
      </p:sp>
      <p:sp>
        <p:nvSpPr>
          <p:cNvPr id="3" name="Content Placeholder 2"/>
          <p:cNvSpPr>
            <a:spLocks noGrp="1"/>
          </p:cNvSpPr>
          <p:nvPr>
            <p:ph idx="1"/>
          </p:nvPr>
        </p:nvSpPr>
        <p:spPr/>
        <p:txBody>
          <a:bodyPr/>
          <a:lstStyle/>
          <a:p>
            <a:r>
              <a:rPr lang="en-GB" dirty="0" smtClean="0"/>
              <a:t>Is the following message corrupted?</a:t>
            </a:r>
          </a:p>
          <a:p>
            <a:r>
              <a:rPr lang="en-GB" dirty="0" smtClean="0"/>
              <a:t>0101</a:t>
            </a:r>
            <a:r>
              <a:rPr lang="en-GB" b="1" dirty="0" smtClean="0"/>
              <a:t>1</a:t>
            </a:r>
          </a:p>
          <a:p>
            <a:r>
              <a:rPr lang="en-GB" dirty="0" smtClean="0"/>
              <a:t>The message is 0101, (first 4 bits)</a:t>
            </a:r>
          </a:p>
          <a:p>
            <a:r>
              <a:rPr lang="en-GB" dirty="0" smtClean="0"/>
              <a:t>sums to 2 </a:t>
            </a:r>
            <a:r>
              <a:rPr lang="en-GB" dirty="0"/>
              <a:t>(= </a:t>
            </a:r>
            <a:r>
              <a:rPr lang="en-GB" dirty="0" smtClean="0"/>
              <a:t>0+1+0+1</a:t>
            </a:r>
            <a:r>
              <a:rPr lang="en-GB" dirty="0"/>
              <a:t>)</a:t>
            </a:r>
            <a:endParaRPr lang="en-GB" dirty="0" smtClean="0"/>
          </a:p>
          <a:p>
            <a:r>
              <a:rPr lang="en-GB" dirty="0" smtClean="0"/>
              <a:t>which is EVEN</a:t>
            </a:r>
          </a:p>
          <a:p>
            <a:r>
              <a:rPr lang="en-GB" dirty="0" smtClean="0"/>
              <a:t>So parity should be </a:t>
            </a:r>
            <a:r>
              <a:rPr lang="en-GB" b="1" dirty="0" smtClean="0"/>
              <a:t>0</a:t>
            </a:r>
          </a:p>
          <a:p>
            <a:r>
              <a:rPr lang="en-GB" dirty="0" smtClean="0"/>
              <a:t>We see 01011 but expected 1010</a:t>
            </a:r>
            <a:r>
              <a:rPr lang="en-GB" b="1" dirty="0" smtClean="0"/>
              <a:t>0 (???)</a:t>
            </a:r>
            <a:endParaRPr lang="en-GB" b="1" dirty="0"/>
          </a:p>
        </p:txBody>
      </p:sp>
      <p:sp>
        <p:nvSpPr>
          <p:cNvPr id="4" name="Slide Number Placeholder 3"/>
          <p:cNvSpPr>
            <a:spLocks noGrp="1"/>
          </p:cNvSpPr>
          <p:nvPr>
            <p:ph type="sldNum" sz="quarter" idx="12"/>
          </p:nvPr>
        </p:nvSpPr>
        <p:spPr/>
        <p:txBody>
          <a:bodyPr/>
          <a:lstStyle/>
          <a:p>
            <a:fld id="{25C0B54F-EF55-4ED7-A2F1-C6223C69E6D1}" type="slidenum">
              <a:rPr lang="en-GB" smtClean="0"/>
              <a:t>45</a:t>
            </a:fld>
            <a:endParaRPr lang="en-GB"/>
          </a:p>
        </p:txBody>
      </p:sp>
    </p:spTree>
    <p:extLst>
      <p:ext uri="{BB962C8B-B14F-4D97-AF65-F5344CB8AC3E}">
        <p14:creationId xmlns:p14="http://schemas.microsoft.com/office/powerpoint/2010/main" val="2765780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 detect AND correct</a:t>
            </a:r>
            <a:endParaRPr lang="en-GB" dirty="0"/>
          </a:p>
        </p:txBody>
      </p:sp>
      <p:sp>
        <p:nvSpPr>
          <p:cNvPr id="3" name="Content Placeholder 2"/>
          <p:cNvSpPr>
            <a:spLocks noGrp="1"/>
          </p:cNvSpPr>
          <p:nvPr>
            <p:ph idx="1"/>
          </p:nvPr>
        </p:nvSpPr>
        <p:spPr/>
        <p:txBody>
          <a:bodyPr/>
          <a:lstStyle/>
          <a:p>
            <a:r>
              <a:rPr lang="en-GB" dirty="0" smtClean="0"/>
              <a:t>We need to add more parity bits</a:t>
            </a:r>
          </a:p>
          <a:p>
            <a:r>
              <a:rPr lang="en-GB" dirty="0" smtClean="0"/>
              <a:t>4 data bits</a:t>
            </a:r>
          </a:p>
          <a:p>
            <a:r>
              <a:rPr lang="en-GB" dirty="0" smtClean="0"/>
              <a:t>3 parity bits</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048" y="2348880"/>
            <a:ext cx="5259854" cy="4509120"/>
          </a:xfrm>
          <a:prstGeom prst="rect">
            <a:avLst/>
          </a:prstGeom>
        </p:spPr>
      </p:pic>
      <p:sp>
        <p:nvSpPr>
          <p:cNvPr id="5" name="Slide Number Placeholder 4"/>
          <p:cNvSpPr>
            <a:spLocks noGrp="1"/>
          </p:cNvSpPr>
          <p:nvPr>
            <p:ph type="sldNum" sz="quarter" idx="12"/>
          </p:nvPr>
        </p:nvSpPr>
        <p:spPr/>
        <p:txBody>
          <a:bodyPr/>
          <a:lstStyle/>
          <a:p>
            <a:fld id="{25C0B54F-EF55-4ED7-A2F1-C6223C69E6D1}" type="slidenum">
              <a:rPr lang="en-GB" smtClean="0"/>
              <a:t>46</a:t>
            </a:fld>
            <a:endParaRPr lang="en-GB"/>
          </a:p>
        </p:txBody>
      </p:sp>
    </p:spTree>
    <p:extLst>
      <p:ext uri="{BB962C8B-B14F-4D97-AF65-F5344CB8AC3E}">
        <p14:creationId xmlns:p14="http://schemas.microsoft.com/office/powerpoint/2010/main" val="42783212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Parity of 3 data bits in circle</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9957" y="1600200"/>
            <a:ext cx="5084086" cy="4525963"/>
          </a:xfrm>
        </p:spPr>
      </p:pic>
      <p:sp>
        <p:nvSpPr>
          <p:cNvPr id="3" name="Slide Number Placeholder 2"/>
          <p:cNvSpPr>
            <a:spLocks noGrp="1"/>
          </p:cNvSpPr>
          <p:nvPr>
            <p:ph type="sldNum" sz="quarter" idx="12"/>
          </p:nvPr>
        </p:nvSpPr>
        <p:spPr/>
        <p:txBody>
          <a:bodyPr/>
          <a:lstStyle/>
          <a:p>
            <a:fld id="{25C0B54F-EF55-4ED7-A2F1-C6223C69E6D1}" type="slidenum">
              <a:rPr lang="en-GB" smtClean="0"/>
              <a:t>47</a:t>
            </a:fld>
            <a:endParaRPr lang="en-GB"/>
          </a:p>
        </p:txBody>
      </p:sp>
    </p:spTree>
    <p:extLst>
      <p:ext uri="{BB962C8B-B14F-4D97-AF65-F5344CB8AC3E}">
        <p14:creationId xmlns:p14="http://schemas.microsoft.com/office/powerpoint/2010/main" val="19275975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Standard sequence </a:t>
            </a:r>
            <a:br>
              <a:rPr lang="en-GB" dirty="0" smtClean="0"/>
            </a:br>
            <a:r>
              <a:rPr lang="en-GB" dirty="0" smtClean="0"/>
              <a:t>(D=data, P=parity)</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5855" y="1600200"/>
            <a:ext cx="5132289" cy="4525963"/>
          </a:xfrm>
        </p:spPr>
      </p:pic>
      <p:sp>
        <p:nvSpPr>
          <p:cNvPr id="3" name="Slide Number Placeholder 2"/>
          <p:cNvSpPr>
            <a:spLocks noGrp="1"/>
          </p:cNvSpPr>
          <p:nvPr>
            <p:ph type="sldNum" sz="quarter" idx="12"/>
          </p:nvPr>
        </p:nvSpPr>
        <p:spPr/>
        <p:txBody>
          <a:bodyPr/>
          <a:lstStyle/>
          <a:p>
            <a:fld id="{25C0B54F-EF55-4ED7-A2F1-C6223C69E6D1}" type="slidenum">
              <a:rPr lang="en-GB" smtClean="0"/>
              <a:t>48</a:t>
            </a:fld>
            <a:endParaRPr lang="en-GB"/>
          </a:p>
        </p:txBody>
      </p:sp>
    </p:spTree>
    <p:extLst>
      <p:ext uri="{BB962C8B-B14F-4D97-AF65-F5344CB8AC3E}">
        <p14:creationId xmlns:p14="http://schemas.microsoft.com/office/powerpoint/2010/main" val="1781607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Parity is consistent. </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5601" y="1600200"/>
            <a:ext cx="5192797" cy="4525963"/>
          </a:xfrm>
        </p:spPr>
      </p:pic>
      <p:sp>
        <p:nvSpPr>
          <p:cNvPr id="3" name="Slide Number Placeholder 2"/>
          <p:cNvSpPr>
            <a:spLocks noGrp="1"/>
          </p:cNvSpPr>
          <p:nvPr>
            <p:ph type="sldNum" sz="quarter" idx="12"/>
          </p:nvPr>
        </p:nvSpPr>
        <p:spPr/>
        <p:txBody>
          <a:bodyPr/>
          <a:lstStyle/>
          <a:p>
            <a:fld id="{25C0B54F-EF55-4ED7-A2F1-C6223C69E6D1}" type="slidenum">
              <a:rPr lang="en-GB" smtClean="0"/>
              <a:t>49</a:t>
            </a:fld>
            <a:endParaRPr lang="en-GB"/>
          </a:p>
        </p:txBody>
      </p:sp>
    </p:spTree>
    <p:extLst>
      <p:ext uri="{BB962C8B-B14F-4D97-AF65-F5344CB8AC3E}">
        <p14:creationId xmlns:p14="http://schemas.microsoft.com/office/powerpoint/2010/main" val="2357907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38" y="188640"/>
            <a:ext cx="6410845" cy="6410845"/>
          </a:xfrm>
        </p:spPr>
      </p:pic>
      <p:sp>
        <p:nvSpPr>
          <p:cNvPr id="3" name="TextBox 2"/>
          <p:cNvSpPr txBox="1"/>
          <p:nvPr/>
        </p:nvSpPr>
        <p:spPr>
          <a:xfrm>
            <a:off x="5652120" y="2132856"/>
            <a:ext cx="3170933" cy="2800767"/>
          </a:xfrm>
          <a:prstGeom prst="rect">
            <a:avLst/>
          </a:prstGeom>
          <a:noFill/>
        </p:spPr>
        <p:txBody>
          <a:bodyPr wrap="none" rtlCol="0">
            <a:spAutoFit/>
          </a:bodyPr>
          <a:lstStyle/>
          <a:p>
            <a:r>
              <a:rPr lang="en-GB" sz="4400" dirty="0" smtClean="0"/>
              <a:t>Lets transmit</a:t>
            </a:r>
          </a:p>
          <a:p>
            <a:r>
              <a:rPr lang="en-GB" sz="4400" dirty="0"/>
              <a:t>a</a:t>
            </a:r>
            <a:r>
              <a:rPr lang="en-GB" sz="4400" dirty="0" smtClean="0"/>
              <a:t> signal</a:t>
            </a:r>
          </a:p>
          <a:p>
            <a:r>
              <a:rPr lang="en-GB" sz="4400" dirty="0" smtClean="0"/>
              <a:t>1/ analogy</a:t>
            </a:r>
          </a:p>
          <a:p>
            <a:r>
              <a:rPr lang="en-GB" sz="4400" dirty="0" smtClean="0"/>
              <a:t>2/ digital</a:t>
            </a:r>
            <a:endParaRPr lang="en-GB" sz="4400" dirty="0"/>
          </a:p>
        </p:txBody>
      </p:sp>
      <p:sp>
        <p:nvSpPr>
          <p:cNvPr id="5" name="Slide Number Placeholder 4"/>
          <p:cNvSpPr>
            <a:spLocks noGrp="1"/>
          </p:cNvSpPr>
          <p:nvPr>
            <p:ph type="sldNum" sz="quarter" idx="12"/>
          </p:nvPr>
        </p:nvSpPr>
        <p:spPr/>
        <p:txBody>
          <a:bodyPr/>
          <a:lstStyle/>
          <a:p>
            <a:fld id="{25C0B54F-EF55-4ED7-A2F1-C6223C69E6D1}" type="slidenum">
              <a:rPr lang="en-GB" smtClean="0"/>
              <a:t>5</a:t>
            </a:fld>
            <a:endParaRPr lang="en-GB"/>
          </a:p>
        </p:txBody>
      </p:sp>
    </p:spTree>
    <p:extLst>
      <p:ext uri="{BB962C8B-B14F-4D97-AF65-F5344CB8AC3E}">
        <p14:creationId xmlns:p14="http://schemas.microsoft.com/office/powerpoint/2010/main" val="33355161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OOPS we have a single error</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8715" y="1600200"/>
            <a:ext cx="5546570" cy="4525963"/>
          </a:xfrm>
        </p:spPr>
      </p:pic>
      <p:sp>
        <p:nvSpPr>
          <p:cNvPr id="3" name="Slide Number Placeholder 2"/>
          <p:cNvSpPr>
            <a:spLocks noGrp="1"/>
          </p:cNvSpPr>
          <p:nvPr>
            <p:ph type="sldNum" sz="quarter" idx="12"/>
          </p:nvPr>
        </p:nvSpPr>
        <p:spPr/>
        <p:txBody>
          <a:bodyPr/>
          <a:lstStyle/>
          <a:p>
            <a:fld id="{25C0B54F-EF55-4ED7-A2F1-C6223C69E6D1}" type="slidenum">
              <a:rPr lang="en-GB" smtClean="0"/>
              <a:t>50</a:t>
            </a:fld>
            <a:endParaRPr lang="en-GB"/>
          </a:p>
        </p:txBody>
      </p:sp>
    </p:spTree>
    <p:extLst>
      <p:ext uri="{BB962C8B-B14F-4D97-AF65-F5344CB8AC3E}">
        <p14:creationId xmlns:p14="http://schemas.microsoft.com/office/powerpoint/2010/main" val="25687008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2 or more parity bits will be incorrect</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8356" y="1600200"/>
            <a:ext cx="5467287" cy="4525963"/>
          </a:xfrm>
        </p:spPr>
      </p:pic>
      <p:sp>
        <p:nvSpPr>
          <p:cNvPr id="3" name="Slide Number Placeholder 2"/>
          <p:cNvSpPr>
            <a:spLocks noGrp="1"/>
          </p:cNvSpPr>
          <p:nvPr>
            <p:ph type="sldNum" sz="quarter" idx="12"/>
          </p:nvPr>
        </p:nvSpPr>
        <p:spPr/>
        <p:txBody>
          <a:bodyPr/>
          <a:lstStyle/>
          <a:p>
            <a:fld id="{25C0B54F-EF55-4ED7-A2F1-C6223C69E6D1}" type="slidenum">
              <a:rPr lang="en-GB" smtClean="0"/>
              <a:t>51</a:t>
            </a:fld>
            <a:endParaRPr lang="en-GB"/>
          </a:p>
        </p:txBody>
      </p:sp>
    </p:spTree>
    <p:extLst>
      <p:ext uri="{BB962C8B-B14F-4D97-AF65-F5344CB8AC3E}">
        <p14:creationId xmlns:p14="http://schemas.microsoft.com/office/powerpoint/2010/main" val="4714837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intersection tells us the corrupted bit</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9746" y="1600200"/>
            <a:ext cx="5264508" cy="4525963"/>
          </a:xfrm>
        </p:spPr>
      </p:pic>
      <p:sp>
        <p:nvSpPr>
          <p:cNvPr id="3" name="Slide Number Placeholder 2"/>
          <p:cNvSpPr>
            <a:spLocks noGrp="1"/>
          </p:cNvSpPr>
          <p:nvPr>
            <p:ph type="sldNum" sz="quarter" idx="12"/>
          </p:nvPr>
        </p:nvSpPr>
        <p:spPr/>
        <p:txBody>
          <a:bodyPr/>
          <a:lstStyle/>
          <a:p>
            <a:fld id="{25C0B54F-EF55-4ED7-A2F1-C6223C69E6D1}" type="slidenum">
              <a:rPr lang="en-GB" smtClean="0"/>
              <a:t>52</a:t>
            </a:fld>
            <a:endParaRPr lang="en-GB"/>
          </a:p>
        </p:txBody>
      </p:sp>
    </p:spTree>
    <p:extLst>
      <p:ext uri="{BB962C8B-B14F-4D97-AF65-F5344CB8AC3E}">
        <p14:creationId xmlns:p14="http://schemas.microsoft.com/office/powerpoint/2010/main" val="5959920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GB" dirty="0" smtClean="0"/>
              <a:t>Parity bits carry no new information</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35527"/>
            <a:ext cx="8229600" cy="4055308"/>
          </a:xfrm>
        </p:spPr>
      </p:pic>
      <p:sp>
        <p:nvSpPr>
          <p:cNvPr id="3" name="Slide Number Placeholder 2"/>
          <p:cNvSpPr>
            <a:spLocks noGrp="1"/>
          </p:cNvSpPr>
          <p:nvPr>
            <p:ph type="sldNum" sz="quarter" idx="12"/>
          </p:nvPr>
        </p:nvSpPr>
        <p:spPr/>
        <p:txBody>
          <a:bodyPr/>
          <a:lstStyle/>
          <a:p>
            <a:fld id="{25C0B54F-EF55-4ED7-A2F1-C6223C69E6D1}" type="slidenum">
              <a:rPr lang="en-GB" smtClean="0"/>
              <a:t>53</a:t>
            </a:fld>
            <a:endParaRPr lang="en-GB"/>
          </a:p>
        </p:txBody>
      </p:sp>
    </p:spTree>
    <p:extLst>
      <p:ext uri="{BB962C8B-B14F-4D97-AF65-F5344CB8AC3E}">
        <p14:creationId xmlns:p14="http://schemas.microsoft.com/office/powerpoint/2010/main" val="34001810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Shortcut for hamming code</a:t>
            </a:r>
          </a:p>
        </p:txBody>
      </p:sp>
      <p:sp>
        <p:nvSpPr>
          <p:cNvPr id="3" name="Content Placeholder 2"/>
          <p:cNvSpPr>
            <a:spLocks noGrp="1"/>
          </p:cNvSpPr>
          <p:nvPr>
            <p:ph idx="1"/>
          </p:nvPr>
        </p:nvSpPr>
        <p:spPr/>
        <p:txBody>
          <a:bodyPr/>
          <a:lstStyle/>
          <a:p>
            <a:r>
              <a:rPr lang="en-GB" dirty="0"/>
              <a:t>https://www.youtube.com/watch?v=JAMLuxdHH8o</a:t>
            </a:r>
          </a:p>
        </p:txBody>
      </p:sp>
      <p:sp>
        <p:nvSpPr>
          <p:cNvPr id="4" name="Slide Number Placeholder 3"/>
          <p:cNvSpPr>
            <a:spLocks noGrp="1"/>
          </p:cNvSpPr>
          <p:nvPr>
            <p:ph type="sldNum" sz="quarter" idx="12"/>
          </p:nvPr>
        </p:nvSpPr>
        <p:spPr/>
        <p:txBody>
          <a:bodyPr/>
          <a:lstStyle/>
          <a:p>
            <a:fld id="{25C0B54F-EF55-4ED7-A2F1-C6223C69E6D1}" type="slidenum">
              <a:rPr lang="en-GB" smtClean="0"/>
              <a:t>54</a:t>
            </a:fld>
            <a:endParaRPr lang="en-GB"/>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3212976"/>
            <a:ext cx="8935993" cy="2636118"/>
          </a:xfrm>
          <a:prstGeom prst="rect">
            <a:avLst/>
          </a:prstGeom>
        </p:spPr>
      </p:pic>
    </p:spTree>
    <p:extLst>
      <p:ext uri="{BB962C8B-B14F-4D97-AF65-F5344CB8AC3E}">
        <p14:creationId xmlns:p14="http://schemas.microsoft.com/office/powerpoint/2010/main" val="10283202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86808" cy="1143000"/>
          </a:xfrm>
        </p:spPr>
        <p:txBody>
          <a:bodyPr>
            <a:normAutofit/>
          </a:bodyPr>
          <a:lstStyle/>
          <a:p>
            <a:r>
              <a:rPr lang="en-GB" dirty="0" err="1" smtClean="0"/>
              <a:t>Perceptrons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196752"/>
            <a:ext cx="4267200" cy="264414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933056"/>
            <a:ext cx="4860032" cy="249622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5376" y="188639"/>
            <a:ext cx="3042339" cy="374441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080" y="3470456"/>
            <a:ext cx="3843164" cy="3171509"/>
          </a:xfrm>
          <a:prstGeom prst="rect">
            <a:avLst/>
          </a:prstGeom>
        </p:spPr>
      </p:pic>
      <p:sp>
        <p:nvSpPr>
          <p:cNvPr id="8" name="TextBox 7"/>
          <p:cNvSpPr txBox="1"/>
          <p:nvPr/>
        </p:nvSpPr>
        <p:spPr>
          <a:xfrm>
            <a:off x="6084168" y="4221088"/>
            <a:ext cx="647934" cy="369332"/>
          </a:xfrm>
          <a:prstGeom prst="rect">
            <a:avLst/>
          </a:prstGeom>
          <a:noFill/>
        </p:spPr>
        <p:txBody>
          <a:bodyPr wrap="none" rtlCol="0">
            <a:spAutoFit/>
          </a:bodyPr>
          <a:lstStyle/>
          <a:p>
            <a:r>
              <a:rPr lang="en-GB" dirty="0" smtClean="0"/>
              <a:t>male</a:t>
            </a:r>
            <a:endParaRPr lang="en-GB" dirty="0"/>
          </a:p>
        </p:txBody>
      </p:sp>
      <p:sp>
        <p:nvSpPr>
          <p:cNvPr id="9" name="TextBox 8"/>
          <p:cNvSpPr txBox="1"/>
          <p:nvPr/>
        </p:nvSpPr>
        <p:spPr>
          <a:xfrm>
            <a:off x="7812360" y="5661248"/>
            <a:ext cx="828112" cy="369332"/>
          </a:xfrm>
          <a:prstGeom prst="rect">
            <a:avLst/>
          </a:prstGeom>
          <a:noFill/>
        </p:spPr>
        <p:txBody>
          <a:bodyPr wrap="none" rtlCol="0">
            <a:spAutoFit/>
          </a:bodyPr>
          <a:lstStyle/>
          <a:p>
            <a:r>
              <a:rPr lang="en-GB" dirty="0" smtClean="0"/>
              <a:t>female</a:t>
            </a:r>
            <a:endParaRPr lang="en-GB" dirty="0"/>
          </a:p>
        </p:txBody>
      </p:sp>
      <p:sp>
        <p:nvSpPr>
          <p:cNvPr id="3" name="Slide Number Placeholder 2"/>
          <p:cNvSpPr>
            <a:spLocks noGrp="1"/>
          </p:cNvSpPr>
          <p:nvPr>
            <p:ph type="sldNum" sz="quarter" idx="12"/>
          </p:nvPr>
        </p:nvSpPr>
        <p:spPr/>
        <p:txBody>
          <a:bodyPr/>
          <a:lstStyle/>
          <a:p>
            <a:fld id="{25C0B54F-EF55-4ED7-A2F1-C6223C69E6D1}" type="slidenum">
              <a:rPr lang="en-GB" smtClean="0"/>
              <a:t>55</a:t>
            </a:fld>
            <a:endParaRPr lang="en-GB"/>
          </a:p>
        </p:txBody>
      </p:sp>
    </p:spTree>
    <p:extLst>
      <p:ext uri="{BB962C8B-B14F-4D97-AF65-F5344CB8AC3E}">
        <p14:creationId xmlns:p14="http://schemas.microsoft.com/office/powerpoint/2010/main" val="31969773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Linearly Separable Data +</a:t>
            </a:r>
            <a:br>
              <a:rPr lang="en-GB" dirty="0" smtClean="0"/>
            </a:br>
            <a:r>
              <a:rPr lang="en-GB" dirty="0" smtClean="0"/>
              <a:t>Non-Linearly </a:t>
            </a:r>
            <a:r>
              <a:rPr lang="en-GB" dirty="0"/>
              <a:t>Separable Data +</a:t>
            </a:r>
            <a:br>
              <a:rPr lang="en-GB" dirty="0"/>
            </a:br>
            <a:endParaRPr lang="en-GB"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5664" y="1628800"/>
            <a:ext cx="5258336" cy="4381947"/>
          </a:xfrm>
        </p:spPr>
      </p:pic>
      <p:cxnSp>
        <p:nvCxnSpPr>
          <p:cNvPr id="5" name="Straight Arrow Connector 4"/>
          <p:cNvCxnSpPr/>
          <p:nvPr/>
        </p:nvCxnSpPr>
        <p:spPr>
          <a:xfrm>
            <a:off x="467544" y="5589240"/>
            <a:ext cx="3168352"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67544" y="2276872"/>
            <a:ext cx="0" cy="331236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499992" y="2780928"/>
            <a:ext cx="579859" cy="641437"/>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668344" y="4509120"/>
            <a:ext cx="579859" cy="641437"/>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4365104"/>
            <a:ext cx="619722" cy="52406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128" y="2204864"/>
            <a:ext cx="619722" cy="52406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3212976"/>
            <a:ext cx="619722" cy="52406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768" y="2852936"/>
            <a:ext cx="619722" cy="52406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83568" y="4653136"/>
            <a:ext cx="579859" cy="641437"/>
          </a:xfrm>
          <a:prstGeom prst="rect">
            <a:avLst/>
          </a:prstGeom>
        </p:spPr>
      </p:pic>
      <p:sp>
        <p:nvSpPr>
          <p:cNvPr id="18" name="TextBox 17"/>
          <p:cNvSpPr txBox="1"/>
          <p:nvPr/>
        </p:nvSpPr>
        <p:spPr>
          <a:xfrm>
            <a:off x="1115616" y="6021288"/>
            <a:ext cx="1820819" cy="369332"/>
          </a:xfrm>
          <a:prstGeom prst="rect">
            <a:avLst/>
          </a:prstGeom>
          <a:noFill/>
        </p:spPr>
        <p:txBody>
          <a:bodyPr wrap="none" rtlCol="0">
            <a:spAutoFit/>
          </a:bodyPr>
          <a:lstStyle/>
          <a:p>
            <a:r>
              <a:rPr lang="en-GB" dirty="0" smtClean="0"/>
              <a:t>Assessment mark</a:t>
            </a:r>
            <a:endParaRPr lang="en-GB" dirty="0"/>
          </a:p>
        </p:txBody>
      </p:sp>
      <p:sp>
        <p:nvSpPr>
          <p:cNvPr id="20" name="TextBox 19"/>
          <p:cNvSpPr txBox="1"/>
          <p:nvPr/>
        </p:nvSpPr>
        <p:spPr>
          <a:xfrm rot="16200000">
            <a:off x="-317452" y="3565924"/>
            <a:ext cx="1219245" cy="369332"/>
          </a:xfrm>
          <a:prstGeom prst="rect">
            <a:avLst/>
          </a:prstGeom>
          <a:noFill/>
        </p:spPr>
        <p:txBody>
          <a:bodyPr wrap="none" rtlCol="0">
            <a:spAutoFit/>
          </a:bodyPr>
          <a:lstStyle/>
          <a:p>
            <a:r>
              <a:rPr lang="en-GB" dirty="0" smtClean="0"/>
              <a:t>Exam mark</a:t>
            </a:r>
            <a:endParaRPr lang="en-GB" dirty="0"/>
          </a:p>
        </p:txBody>
      </p:sp>
      <p:cxnSp>
        <p:nvCxnSpPr>
          <p:cNvPr id="22" name="Straight Connector 21"/>
          <p:cNvCxnSpPr/>
          <p:nvPr/>
        </p:nvCxnSpPr>
        <p:spPr>
          <a:xfrm>
            <a:off x="467544" y="2852936"/>
            <a:ext cx="2736304" cy="2664296"/>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7744" y="4221088"/>
            <a:ext cx="619722" cy="524060"/>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2708920"/>
            <a:ext cx="619722" cy="524060"/>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03648" y="4869160"/>
            <a:ext cx="579859" cy="641437"/>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1560" y="3573016"/>
            <a:ext cx="579859" cy="641437"/>
          </a:xfrm>
          <a:prstGeom prst="rect">
            <a:avLst/>
          </a:prstGeom>
        </p:spPr>
      </p:pic>
      <p:sp>
        <p:nvSpPr>
          <p:cNvPr id="3" name="Slide Number Placeholder 2"/>
          <p:cNvSpPr>
            <a:spLocks noGrp="1"/>
          </p:cNvSpPr>
          <p:nvPr>
            <p:ph type="sldNum" sz="quarter" idx="12"/>
          </p:nvPr>
        </p:nvSpPr>
        <p:spPr/>
        <p:txBody>
          <a:bodyPr/>
          <a:lstStyle/>
          <a:p>
            <a:fld id="{25C0B54F-EF55-4ED7-A2F1-C6223C69E6D1}" type="slidenum">
              <a:rPr lang="en-GB" smtClean="0"/>
              <a:t>56</a:t>
            </a:fld>
            <a:endParaRPr lang="en-GB"/>
          </a:p>
        </p:txBody>
      </p:sp>
    </p:spTree>
    <p:extLst>
      <p:ext uri="{BB962C8B-B14F-4D97-AF65-F5344CB8AC3E}">
        <p14:creationId xmlns:p14="http://schemas.microsoft.com/office/powerpoint/2010/main" val="13680512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86808" cy="1143000"/>
          </a:xfrm>
        </p:spPr>
        <p:txBody>
          <a:bodyPr>
            <a:normAutofit/>
          </a:bodyPr>
          <a:lstStyle/>
          <a:p>
            <a:r>
              <a:rPr lang="en-GB" dirty="0" smtClean="0"/>
              <a:t>XOR PROBLEM</a:t>
            </a:r>
            <a:endParaRPr lang="en-GB" dirty="0"/>
          </a:p>
        </p:txBody>
      </p:sp>
      <p:grpSp>
        <p:nvGrpSpPr>
          <p:cNvPr id="3" name="Group 2"/>
          <p:cNvGrpSpPr/>
          <p:nvPr/>
        </p:nvGrpSpPr>
        <p:grpSpPr>
          <a:xfrm>
            <a:off x="539552" y="1916832"/>
            <a:ext cx="4465166" cy="3472143"/>
            <a:chOff x="2843808" y="1916832"/>
            <a:chExt cx="4465166" cy="3472143"/>
          </a:xfrm>
        </p:grpSpPr>
        <p:grpSp>
          <p:nvGrpSpPr>
            <p:cNvPr id="5" name="Group 47"/>
            <p:cNvGrpSpPr/>
            <p:nvPr/>
          </p:nvGrpSpPr>
          <p:grpSpPr>
            <a:xfrm>
              <a:off x="2843808" y="1916832"/>
              <a:ext cx="4465166" cy="3472143"/>
              <a:chOff x="4786314" y="2000240"/>
              <a:chExt cx="1781017" cy="1704912"/>
            </a:xfrm>
          </p:grpSpPr>
          <p:grpSp>
            <p:nvGrpSpPr>
              <p:cNvPr id="6" name="Group 35"/>
              <p:cNvGrpSpPr/>
              <p:nvPr/>
            </p:nvGrpSpPr>
            <p:grpSpPr>
              <a:xfrm>
                <a:off x="4786314" y="3357562"/>
                <a:ext cx="1781017" cy="347590"/>
                <a:chOff x="4714876" y="2928934"/>
                <a:chExt cx="1781017" cy="347590"/>
              </a:xfrm>
            </p:grpSpPr>
            <p:cxnSp>
              <p:nvCxnSpPr>
                <p:cNvPr id="32" name="Straight Connector 31"/>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714876" y="2928934"/>
                  <a:ext cx="280819" cy="347590"/>
                </a:xfrm>
                <a:prstGeom prst="rect">
                  <a:avLst/>
                </a:prstGeom>
                <a:noFill/>
              </p:spPr>
              <p:txBody>
                <a:bodyPr wrap="none" rtlCol="0">
                  <a:spAutoFit/>
                </a:bodyPr>
                <a:lstStyle/>
                <a:p>
                  <a:r>
                    <a:rPr lang="en-GB" sz="4000" dirty="0" smtClean="0"/>
                    <a:t>00</a:t>
                  </a:r>
                  <a:endParaRPr lang="en-GB" sz="4000" dirty="0"/>
                </a:p>
              </p:txBody>
            </p:sp>
            <p:sp>
              <p:nvSpPr>
                <p:cNvPr id="34" name="TextBox 33"/>
                <p:cNvSpPr txBox="1"/>
                <p:nvPr/>
              </p:nvSpPr>
              <p:spPr>
                <a:xfrm>
                  <a:off x="6215074" y="2928934"/>
                  <a:ext cx="280819" cy="347590"/>
                </a:xfrm>
                <a:prstGeom prst="rect">
                  <a:avLst/>
                </a:prstGeom>
                <a:noFill/>
              </p:spPr>
              <p:txBody>
                <a:bodyPr wrap="none" rtlCol="0">
                  <a:spAutoFit/>
                </a:bodyPr>
                <a:lstStyle/>
                <a:p>
                  <a:r>
                    <a:rPr lang="en-GB" sz="4000" dirty="0" smtClean="0"/>
                    <a:t>10</a:t>
                  </a:r>
                  <a:endParaRPr lang="en-GB" sz="4000" dirty="0"/>
                </a:p>
              </p:txBody>
            </p:sp>
          </p:grpSp>
          <p:grpSp>
            <p:nvGrpSpPr>
              <p:cNvPr id="7" name="Group 36"/>
              <p:cNvGrpSpPr/>
              <p:nvPr/>
            </p:nvGrpSpPr>
            <p:grpSpPr>
              <a:xfrm>
                <a:off x="4786314" y="2000240"/>
                <a:ext cx="1781017" cy="347590"/>
                <a:chOff x="4714876" y="2928934"/>
                <a:chExt cx="1781017" cy="347590"/>
              </a:xfrm>
            </p:grpSpPr>
            <p:cxnSp>
              <p:nvCxnSpPr>
                <p:cNvPr id="38" name="Straight Connector 37"/>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714876" y="2928934"/>
                  <a:ext cx="280819" cy="347590"/>
                </a:xfrm>
                <a:prstGeom prst="rect">
                  <a:avLst/>
                </a:prstGeom>
                <a:noFill/>
              </p:spPr>
              <p:txBody>
                <a:bodyPr wrap="none" rtlCol="0">
                  <a:spAutoFit/>
                </a:bodyPr>
                <a:lstStyle/>
                <a:p>
                  <a:r>
                    <a:rPr lang="en-GB" sz="4000" dirty="0" smtClean="0"/>
                    <a:t>01</a:t>
                  </a:r>
                  <a:endParaRPr lang="en-GB" sz="4000" dirty="0"/>
                </a:p>
              </p:txBody>
            </p:sp>
            <p:sp>
              <p:nvSpPr>
                <p:cNvPr id="40" name="TextBox 39"/>
                <p:cNvSpPr txBox="1"/>
                <p:nvPr/>
              </p:nvSpPr>
              <p:spPr>
                <a:xfrm>
                  <a:off x="6215074" y="2928934"/>
                  <a:ext cx="280819" cy="347590"/>
                </a:xfrm>
                <a:prstGeom prst="rect">
                  <a:avLst/>
                </a:prstGeom>
                <a:noFill/>
              </p:spPr>
              <p:txBody>
                <a:bodyPr wrap="none" rtlCol="0">
                  <a:spAutoFit/>
                </a:bodyPr>
                <a:lstStyle/>
                <a:p>
                  <a:r>
                    <a:rPr lang="en-GB" sz="4000" dirty="0" smtClean="0"/>
                    <a:t>11</a:t>
                  </a:r>
                  <a:endParaRPr lang="en-GB" sz="4000" dirty="0"/>
                </a:p>
              </p:txBody>
            </p:sp>
          </p:grpSp>
          <p:cxnSp>
            <p:nvCxnSpPr>
              <p:cNvPr id="42" name="Straight Connector 41"/>
              <p:cNvCxnSpPr/>
              <p:nvPr/>
            </p:nvCxnSpPr>
            <p:spPr>
              <a:xfrm rot="5400000" flipH="1" flipV="1">
                <a:off x="4179885"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5751521"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156176" y="1988840"/>
              <a:ext cx="579859" cy="641437"/>
            </a:xfrm>
            <a:prstGeom prst="rect">
              <a:avLst/>
            </a:prstGeom>
          </p:spPr>
        </p:pic>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987824" y="4149080"/>
              <a:ext cx="579859" cy="641437"/>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72" y="1916832"/>
              <a:ext cx="619722" cy="524060"/>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4077072"/>
              <a:ext cx="619722" cy="524060"/>
            </a:xfrm>
            <a:prstGeom prst="rect">
              <a:avLst/>
            </a:prstGeom>
          </p:spPr>
        </p:pic>
      </p:gr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332656"/>
            <a:ext cx="3888432" cy="352839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6024" y="2996952"/>
            <a:ext cx="2626569" cy="4025825"/>
          </a:xfrm>
          <a:prstGeom prst="rect">
            <a:avLst/>
          </a:prstGeom>
        </p:spPr>
      </p:pic>
      <p:sp>
        <p:nvSpPr>
          <p:cNvPr id="23" name="Title 1"/>
          <p:cNvSpPr txBox="1">
            <a:spLocks/>
          </p:cNvSpPr>
          <p:nvPr/>
        </p:nvSpPr>
        <p:spPr>
          <a:xfrm>
            <a:off x="683568" y="5373216"/>
            <a:ext cx="4186808" cy="1143000"/>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t>Can you draw a straight line to separate the ticks and crosses</a:t>
            </a:r>
            <a:endParaRPr lang="en-GB" dirty="0"/>
          </a:p>
        </p:txBody>
      </p:sp>
      <p:sp>
        <p:nvSpPr>
          <p:cNvPr id="4" name="Slide Number Placeholder 3"/>
          <p:cNvSpPr>
            <a:spLocks noGrp="1"/>
          </p:cNvSpPr>
          <p:nvPr>
            <p:ph type="sldNum" sz="quarter" idx="12"/>
          </p:nvPr>
        </p:nvSpPr>
        <p:spPr/>
        <p:txBody>
          <a:bodyPr/>
          <a:lstStyle/>
          <a:p>
            <a:fld id="{25C0B54F-EF55-4ED7-A2F1-C6223C69E6D1}" type="slidenum">
              <a:rPr lang="en-GB" smtClean="0"/>
              <a:t>57</a:t>
            </a:fld>
            <a:endParaRPr lang="en-GB"/>
          </a:p>
        </p:txBody>
      </p:sp>
    </p:spTree>
    <p:extLst>
      <p:ext uri="{BB962C8B-B14F-4D97-AF65-F5344CB8AC3E}">
        <p14:creationId xmlns:p14="http://schemas.microsoft.com/office/powerpoint/2010/main" val="42160903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 a parity bit.</a:t>
            </a:r>
            <a:endParaRPr lang="en-GB" dirty="0"/>
          </a:p>
        </p:txBody>
      </p:sp>
      <p:sp>
        <p:nvSpPr>
          <p:cNvPr id="3" name="Content Placeholder 2"/>
          <p:cNvSpPr>
            <a:spLocks noGrp="1"/>
          </p:cNvSpPr>
          <p:nvPr>
            <p:ph idx="1"/>
          </p:nvPr>
        </p:nvSpPr>
        <p:spPr/>
        <p:txBody>
          <a:bodyPr/>
          <a:lstStyle/>
          <a:p>
            <a:endParaRPr lang="en-GB" dirty="0"/>
          </a:p>
        </p:txBody>
      </p:sp>
      <p:grpSp>
        <p:nvGrpSpPr>
          <p:cNvPr id="5" name="Group 47"/>
          <p:cNvGrpSpPr/>
          <p:nvPr/>
        </p:nvGrpSpPr>
        <p:grpSpPr>
          <a:xfrm>
            <a:off x="539553" y="1916832"/>
            <a:ext cx="4724853" cy="3472143"/>
            <a:chOff x="4786314" y="2000240"/>
            <a:chExt cx="1884598" cy="1704912"/>
          </a:xfrm>
        </p:grpSpPr>
        <p:grpSp>
          <p:nvGrpSpPr>
            <p:cNvPr id="10" name="Group 35"/>
            <p:cNvGrpSpPr/>
            <p:nvPr/>
          </p:nvGrpSpPr>
          <p:grpSpPr>
            <a:xfrm>
              <a:off x="4786314" y="3357562"/>
              <a:ext cx="1884598" cy="347590"/>
              <a:chOff x="4714876" y="2928934"/>
              <a:chExt cx="1884598" cy="347590"/>
            </a:xfrm>
          </p:grpSpPr>
          <p:cxnSp>
            <p:nvCxnSpPr>
              <p:cNvPr id="17" name="Straight Connector 16"/>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714876" y="2928934"/>
                <a:ext cx="384400" cy="347590"/>
              </a:xfrm>
              <a:prstGeom prst="rect">
                <a:avLst/>
              </a:prstGeom>
              <a:noFill/>
            </p:spPr>
            <p:txBody>
              <a:bodyPr wrap="none" rtlCol="0">
                <a:spAutoFit/>
              </a:bodyPr>
              <a:lstStyle/>
              <a:p>
                <a:r>
                  <a:rPr lang="en-GB" sz="4000" dirty="0" smtClean="0"/>
                  <a:t>000</a:t>
                </a:r>
                <a:endParaRPr lang="en-GB" sz="4000" dirty="0"/>
              </a:p>
            </p:txBody>
          </p:sp>
          <p:sp>
            <p:nvSpPr>
              <p:cNvPr id="19" name="TextBox 18"/>
              <p:cNvSpPr txBox="1"/>
              <p:nvPr/>
            </p:nvSpPr>
            <p:spPr>
              <a:xfrm>
                <a:off x="6215074" y="2928934"/>
                <a:ext cx="384400" cy="347590"/>
              </a:xfrm>
              <a:prstGeom prst="rect">
                <a:avLst/>
              </a:prstGeom>
              <a:noFill/>
            </p:spPr>
            <p:txBody>
              <a:bodyPr wrap="none" rtlCol="0">
                <a:spAutoFit/>
              </a:bodyPr>
              <a:lstStyle/>
              <a:p>
                <a:r>
                  <a:rPr lang="en-GB" sz="4000" dirty="0" smtClean="0"/>
                  <a:t>101</a:t>
                </a:r>
                <a:endParaRPr lang="en-GB" sz="4000" dirty="0"/>
              </a:p>
            </p:txBody>
          </p:sp>
        </p:grpSp>
        <p:grpSp>
          <p:nvGrpSpPr>
            <p:cNvPr id="11" name="Group 36"/>
            <p:cNvGrpSpPr/>
            <p:nvPr/>
          </p:nvGrpSpPr>
          <p:grpSpPr>
            <a:xfrm>
              <a:off x="4786314" y="2000240"/>
              <a:ext cx="1884598" cy="347590"/>
              <a:chOff x="4714876" y="2928934"/>
              <a:chExt cx="1884598" cy="347590"/>
            </a:xfrm>
          </p:grpSpPr>
          <p:cxnSp>
            <p:nvCxnSpPr>
              <p:cNvPr id="14" name="Straight Connector 13"/>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714876" y="2928934"/>
                <a:ext cx="384400" cy="347590"/>
              </a:xfrm>
              <a:prstGeom prst="rect">
                <a:avLst/>
              </a:prstGeom>
              <a:noFill/>
            </p:spPr>
            <p:txBody>
              <a:bodyPr wrap="none" rtlCol="0">
                <a:spAutoFit/>
              </a:bodyPr>
              <a:lstStyle/>
              <a:p>
                <a:r>
                  <a:rPr lang="en-GB" sz="4000" dirty="0" smtClean="0"/>
                  <a:t>011</a:t>
                </a:r>
                <a:endParaRPr lang="en-GB" sz="4000" dirty="0"/>
              </a:p>
            </p:txBody>
          </p:sp>
          <p:sp>
            <p:nvSpPr>
              <p:cNvPr id="16" name="TextBox 15"/>
              <p:cNvSpPr txBox="1"/>
              <p:nvPr/>
            </p:nvSpPr>
            <p:spPr>
              <a:xfrm>
                <a:off x="6215074" y="2928934"/>
                <a:ext cx="384400" cy="347590"/>
              </a:xfrm>
              <a:prstGeom prst="rect">
                <a:avLst/>
              </a:prstGeom>
              <a:noFill/>
            </p:spPr>
            <p:txBody>
              <a:bodyPr wrap="none" rtlCol="0">
                <a:spAutoFit/>
              </a:bodyPr>
              <a:lstStyle/>
              <a:p>
                <a:r>
                  <a:rPr lang="en-GB" sz="4000" dirty="0" smtClean="0"/>
                  <a:t>110</a:t>
                </a:r>
                <a:endParaRPr lang="en-GB" sz="4000" dirty="0"/>
              </a:p>
            </p:txBody>
          </p:sp>
        </p:grpSp>
        <p:cxnSp>
          <p:nvCxnSpPr>
            <p:cNvPr id="12" name="Straight Connector 11"/>
            <p:cNvCxnSpPr/>
            <p:nvPr/>
          </p:nvCxnSpPr>
          <p:spPr>
            <a:xfrm rot="5400000" flipH="1" flipV="1">
              <a:off x="4179885"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flipV="1">
              <a:off x="5751521"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851920" y="1988840"/>
            <a:ext cx="579859" cy="641437"/>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83568" y="4149080"/>
            <a:ext cx="579859" cy="64143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1916832"/>
            <a:ext cx="619722" cy="52406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4077072"/>
            <a:ext cx="619722" cy="524060"/>
          </a:xfrm>
          <a:prstGeom prst="rect">
            <a:avLst/>
          </a:prstGeom>
        </p:spPr>
      </p:pic>
      <p:sp>
        <p:nvSpPr>
          <p:cNvPr id="4" name="Slide Number Placeholder 3"/>
          <p:cNvSpPr>
            <a:spLocks noGrp="1"/>
          </p:cNvSpPr>
          <p:nvPr>
            <p:ph type="sldNum" sz="quarter" idx="12"/>
          </p:nvPr>
        </p:nvSpPr>
        <p:spPr/>
        <p:txBody>
          <a:bodyPr/>
          <a:lstStyle/>
          <a:p>
            <a:fld id="{25C0B54F-EF55-4ED7-A2F1-C6223C69E6D1}" type="slidenum">
              <a:rPr lang="en-GB" smtClean="0"/>
              <a:t>58</a:t>
            </a:fld>
            <a:endParaRPr lang="en-GB"/>
          </a:p>
        </p:txBody>
      </p:sp>
    </p:spTree>
    <p:extLst>
      <p:ext uri="{BB962C8B-B14F-4D97-AF65-F5344CB8AC3E}">
        <p14:creationId xmlns:p14="http://schemas.microsoft.com/office/powerpoint/2010/main" val="18891702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Now plot in 3D</a:t>
            </a:r>
          </a:p>
        </p:txBody>
      </p:sp>
      <p:grpSp>
        <p:nvGrpSpPr>
          <p:cNvPr id="8" name="Group 79"/>
          <p:cNvGrpSpPr/>
          <p:nvPr/>
        </p:nvGrpSpPr>
        <p:grpSpPr>
          <a:xfrm>
            <a:off x="2339752" y="1785926"/>
            <a:ext cx="6196996" cy="3731306"/>
            <a:chOff x="5429256" y="1785926"/>
            <a:chExt cx="3107492" cy="2369596"/>
          </a:xfrm>
        </p:grpSpPr>
        <p:grpSp>
          <p:nvGrpSpPr>
            <p:cNvPr id="9" name="Group 48"/>
            <p:cNvGrpSpPr/>
            <p:nvPr/>
          </p:nvGrpSpPr>
          <p:grpSpPr>
            <a:xfrm>
              <a:off x="5429256" y="2428868"/>
              <a:ext cx="2035922" cy="1726654"/>
              <a:chOff x="4786314" y="2000240"/>
              <a:chExt cx="2035922" cy="1726654"/>
            </a:xfrm>
          </p:grpSpPr>
          <p:grpSp>
            <p:nvGrpSpPr>
              <p:cNvPr id="10" name="Group 35"/>
              <p:cNvGrpSpPr/>
              <p:nvPr/>
            </p:nvGrpSpPr>
            <p:grpSpPr>
              <a:xfrm>
                <a:off x="4786314" y="3357562"/>
                <a:ext cx="2035922" cy="369332"/>
                <a:chOff x="4714876" y="2928934"/>
                <a:chExt cx="2035922" cy="369332"/>
              </a:xfrm>
            </p:grpSpPr>
            <p:cxnSp>
              <p:nvCxnSpPr>
                <p:cNvPr id="57" name="Straight Connector 56"/>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714876" y="2928934"/>
                  <a:ext cx="535724" cy="369332"/>
                </a:xfrm>
                <a:prstGeom prst="rect">
                  <a:avLst/>
                </a:prstGeom>
                <a:noFill/>
              </p:spPr>
              <p:txBody>
                <a:bodyPr wrap="none" rtlCol="0">
                  <a:spAutoFit/>
                </a:bodyPr>
                <a:lstStyle/>
                <a:p>
                  <a:r>
                    <a:rPr lang="en-GB" dirty="0" smtClean="0"/>
                    <a:t>000</a:t>
                  </a:r>
                  <a:endParaRPr lang="en-GB" dirty="0"/>
                </a:p>
              </p:txBody>
            </p:sp>
            <p:sp>
              <p:nvSpPr>
                <p:cNvPr id="59" name="TextBox 58"/>
                <p:cNvSpPr txBox="1"/>
                <p:nvPr/>
              </p:nvSpPr>
              <p:spPr>
                <a:xfrm>
                  <a:off x="6215074" y="2928934"/>
                  <a:ext cx="535724" cy="369332"/>
                </a:xfrm>
                <a:prstGeom prst="rect">
                  <a:avLst/>
                </a:prstGeom>
                <a:noFill/>
              </p:spPr>
              <p:txBody>
                <a:bodyPr wrap="none" rtlCol="0">
                  <a:spAutoFit/>
                </a:bodyPr>
                <a:lstStyle/>
                <a:p>
                  <a:r>
                    <a:rPr lang="en-GB" dirty="0" smtClean="0"/>
                    <a:t>100</a:t>
                  </a:r>
                  <a:endParaRPr lang="en-GB" dirty="0"/>
                </a:p>
              </p:txBody>
            </p:sp>
          </p:grpSp>
          <p:grpSp>
            <p:nvGrpSpPr>
              <p:cNvPr id="11" name="Group 36"/>
              <p:cNvGrpSpPr/>
              <p:nvPr/>
            </p:nvGrpSpPr>
            <p:grpSpPr>
              <a:xfrm>
                <a:off x="4786314" y="2000240"/>
                <a:ext cx="2035922" cy="369332"/>
                <a:chOff x="4714876" y="2928934"/>
                <a:chExt cx="2035922" cy="369332"/>
              </a:xfrm>
            </p:grpSpPr>
            <p:cxnSp>
              <p:nvCxnSpPr>
                <p:cNvPr id="54" name="Straight Connector 53"/>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4714876" y="2928934"/>
                  <a:ext cx="535724" cy="369332"/>
                </a:xfrm>
                <a:prstGeom prst="rect">
                  <a:avLst/>
                </a:prstGeom>
                <a:noFill/>
              </p:spPr>
              <p:txBody>
                <a:bodyPr wrap="none" rtlCol="0">
                  <a:spAutoFit/>
                </a:bodyPr>
                <a:lstStyle/>
                <a:p>
                  <a:r>
                    <a:rPr lang="en-GB" dirty="0" smtClean="0"/>
                    <a:t>010</a:t>
                  </a:r>
                  <a:endParaRPr lang="en-GB" dirty="0"/>
                </a:p>
              </p:txBody>
            </p:sp>
            <p:sp>
              <p:nvSpPr>
                <p:cNvPr id="56" name="TextBox 55"/>
                <p:cNvSpPr txBox="1"/>
                <p:nvPr/>
              </p:nvSpPr>
              <p:spPr>
                <a:xfrm>
                  <a:off x="6215074" y="2928934"/>
                  <a:ext cx="535724" cy="369332"/>
                </a:xfrm>
                <a:prstGeom prst="rect">
                  <a:avLst/>
                </a:prstGeom>
                <a:noFill/>
              </p:spPr>
              <p:txBody>
                <a:bodyPr wrap="none" rtlCol="0">
                  <a:spAutoFit/>
                </a:bodyPr>
                <a:lstStyle/>
                <a:p>
                  <a:r>
                    <a:rPr lang="en-GB" dirty="0" smtClean="0"/>
                    <a:t>110</a:t>
                  </a:r>
                  <a:endParaRPr lang="en-GB" dirty="0"/>
                </a:p>
              </p:txBody>
            </p:sp>
          </p:grpSp>
          <p:cxnSp>
            <p:nvCxnSpPr>
              <p:cNvPr id="52" name="Straight Connector 51"/>
              <p:cNvCxnSpPr/>
              <p:nvPr/>
            </p:nvCxnSpPr>
            <p:spPr>
              <a:xfrm rot="5400000" flipH="1" flipV="1">
                <a:off x="4179885"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flipH="1" flipV="1">
                <a:off x="5751521"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 name="Group 78"/>
            <p:cNvGrpSpPr/>
            <p:nvPr/>
          </p:nvGrpSpPr>
          <p:grpSpPr>
            <a:xfrm>
              <a:off x="5500694" y="1785926"/>
              <a:ext cx="3036054" cy="2000264"/>
              <a:chOff x="4500562" y="4357694"/>
              <a:chExt cx="3036054" cy="2000264"/>
            </a:xfrm>
          </p:grpSpPr>
          <p:grpSp>
            <p:nvGrpSpPr>
              <p:cNvPr id="13" name="Group 59"/>
              <p:cNvGrpSpPr/>
              <p:nvPr/>
            </p:nvGrpSpPr>
            <p:grpSpPr>
              <a:xfrm>
                <a:off x="5500694" y="4357694"/>
                <a:ext cx="2035922" cy="1726654"/>
                <a:chOff x="4786314" y="2000240"/>
                <a:chExt cx="2035922" cy="1726654"/>
              </a:xfrm>
            </p:grpSpPr>
            <p:grpSp>
              <p:nvGrpSpPr>
                <p:cNvPr id="14" name="Group 35"/>
                <p:cNvGrpSpPr/>
                <p:nvPr/>
              </p:nvGrpSpPr>
              <p:grpSpPr>
                <a:xfrm>
                  <a:off x="4786314" y="3357562"/>
                  <a:ext cx="2035922" cy="369332"/>
                  <a:chOff x="4714876" y="2928934"/>
                  <a:chExt cx="2035922" cy="369332"/>
                </a:xfrm>
              </p:grpSpPr>
              <p:cxnSp>
                <p:nvCxnSpPr>
                  <p:cNvPr id="68" name="Straight Connector 67"/>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714876" y="2928934"/>
                    <a:ext cx="535724" cy="369332"/>
                  </a:xfrm>
                  <a:prstGeom prst="rect">
                    <a:avLst/>
                  </a:prstGeom>
                  <a:noFill/>
                </p:spPr>
                <p:txBody>
                  <a:bodyPr wrap="none" rtlCol="0">
                    <a:spAutoFit/>
                  </a:bodyPr>
                  <a:lstStyle/>
                  <a:p>
                    <a:r>
                      <a:rPr lang="en-GB" dirty="0" smtClean="0"/>
                      <a:t>001</a:t>
                    </a:r>
                    <a:endParaRPr lang="en-GB" dirty="0"/>
                  </a:p>
                </p:txBody>
              </p:sp>
              <p:sp>
                <p:nvSpPr>
                  <p:cNvPr id="70" name="TextBox 69"/>
                  <p:cNvSpPr txBox="1"/>
                  <p:nvPr/>
                </p:nvSpPr>
                <p:spPr>
                  <a:xfrm>
                    <a:off x="6215074" y="2928934"/>
                    <a:ext cx="535724" cy="369332"/>
                  </a:xfrm>
                  <a:prstGeom prst="rect">
                    <a:avLst/>
                  </a:prstGeom>
                  <a:noFill/>
                </p:spPr>
                <p:txBody>
                  <a:bodyPr wrap="none" rtlCol="0">
                    <a:spAutoFit/>
                  </a:bodyPr>
                  <a:lstStyle/>
                  <a:p>
                    <a:r>
                      <a:rPr lang="en-GB" dirty="0" smtClean="0"/>
                      <a:t>101</a:t>
                    </a:r>
                    <a:endParaRPr lang="en-GB" dirty="0"/>
                  </a:p>
                </p:txBody>
              </p:sp>
            </p:grpSp>
            <p:grpSp>
              <p:nvGrpSpPr>
                <p:cNvPr id="15" name="Group 36"/>
                <p:cNvGrpSpPr/>
                <p:nvPr/>
              </p:nvGrpSpPr>
              <p:grpSpPr>
                <a:xfrm>
                  <a:off x="4786314" y="2000240"/>
                  <a:ext cx="2035922" cy="369332"/>
                  <a:chOff x="4714876" y="2928934"/>
                  <a:chExt cx="2035922" cy="369332"/>
                </a:xfrm>
              </p:grpSpPr>
              <p:cxnSp>
                <p:nvCxnSpPr>
                  <p:cNvPr id="65" name="Straight Connector 64"/>
                  <p:cNvCxnSpPr/>
                  <p:nvPr/>
                </p:nvCxnSpPr>
                <p:spPr>
                  <a:xfrm>
                    <a:off x="4786314" y="2928934"/>
                    <a:ext cx="1571636" cy="1588"/>
                  </a:xfrm>
                  <a:prstGeom prst="line">
                    <a:avLst/>
                  </a:prstGeom>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4714876" y="2928934"/>
                    <a:ext cx="535724" cy="369332"/>
                  </a:xfrm>
                  <a:prstGeom prst="rect">
                    <a:avLst/>
                  </a:prstGeom>
                  <a:noFill/>
                </p:spPr>
                <p:txBody>
                  <a:bodyPr wrap="none" rtlCol="0">
                    <a:spAutoFit/>
                  </a:bodyPr>
                  <a:lstStyle/>
                  <a:p>
                    <a:r>
                      <a:rPr lang="en-GB" dirty="0" smtClean="0"/>
                      <a:t>011</a:t>
                    </a:r>
                    <a:endParaRPr lang="en-GB" dirty="0"/>
                  </a:p>
                </p:txBody>
              </p:sp>
              <p:sp>
                <p:nvSpPr>
                  <p:cNvPr id="67" name="TextBox 66"/>
                  <p:cNvSpPr txBox="1"/>
                  <p:nvPr/>
                </p:nvSpPr>
                <p:spPr>
                  <a:xfrm>
                    <a:off x="6215074" y="2928934"/>
                    <a:ext cx="535724" cy="369332"/>
                  </a:xfrm>
                  <a:prstGeom prst="rect">
                    <a:avLst/>
                  </a:prstGeom>
                  <a:noFill/>
                </p:spPr>
                <p:txBody>
                  <a:bodyPr wrap="none" rtlCol="0">
                    <a:spAutoFit/>
                  </a:bodyPr>
                  <a:lstStyle/>
                  <a:p>
                    <a:r>
                      <a:rPr lang="en-GB" dirty="0" smtClean="0"/>
                      <a:t>111</a:t>
                    </a:r>
                    <a:endParaRPr lang="en-GB" dirty="0"/>
                  </a:p>
                </p:txBody>
              </p:sp>
            </p:grpSp>
            <p:cxnSp>
              <p:nvCxnSpPr>
                <p:cNvPr id="63" name="Straight Connector 62"/>
                <p:cNvCxnSpPr/>
                <p:nvPr/>
              </p:nvCxnSpPr>
              <p:spPr>
                <a:xfrm rot="5400000" flipH="1" flipV="1">
                  <a:off x="4179885"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flipH="1" flipV="1">
                  <a:off x="5751521" y="2678107"/>
                  <a:ext cx="1357322" cy="1588"/>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72" name="Straight Connector 71"/>
              <p:cNvCxnSpPr/>
              <p:nvPr/>
            </p:nvCxnSpPr>
            <p:spPr>
              <a:xfrm flipV="1">
                <a:off x="4500562" y="4357694"/>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6072198" y="4357694"/>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6072198" y="5715016"/>
                <a:ext cx="1071570" cy="642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4500562" y="5715016"/>
                <a:ext cx="1071570" cy="642942"/>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76" name="TextBox 75"/>
          <p:cNvSpPr txBox="1"/>
          <p:nvPr/>
        </p:nvSpPr>
        <p:spPr>
          <a:xfrm>
            <a:off x="2771800" y="6093296"/>
            <a:ext cx="5851345" cy="646331"/>
          </a:xfrm>
          <a:prstGeom prst="rect">
            <a:avLst/>
          </a:prstGeom>
          <a:noFill/>
        </p:spPr>
        <p:txBody>
          <a:bodyPr wrap="none" rtlCol="0">
            <a:spAutoFit/>
          </a:bodyPr>
          <a:lstStyle/>
          <a:p>
            <a:r>
              <a:rPr lang="en-GB" sz="3600" dirty="0" smtClean="0"/>
              <a:t>A cube.3</a:t>
            </a:r>
            <a:r>
              <a:rPr lang="en-GB" sz="3600" baseline="30000" dirty="0" smtClean="0"/>
              <a:t>rd</a:t>
            </a:r>
            <a:r>
              <a:rPr lang="en-GB" sz="3600" dirty="0" smtClean="0"/>
              <a:t> digit0=front,1=back</a:t>
            </a:r>
            <a:endParaRPr lang="en-GB" sz="3600" dirty="0"/>
          </a:p>
        </p:txBody>
      </p:sp>
      <p:sp>
        <p:nvSpPr>
          <p:cNvPr id="36" name="TextBox 35"/>
          <p:cNvSpPr txBox="1"/>
          <p:nvPr/>
        </p:nvSpPr>
        <p:spPr>
          <a:xfrm>
            <a:off x="179512" y="1844824"/>
            <a:ext cx="2250488" cy="3477875"/>
          </a:xfrm>
          <a:prstGeom prst="rect">
            <a:avLst/>
          </a:prstGeom>
          <a:noFill/>
        </p:spPr>
        <p:txBody>
          <a:bodyPr wrap="none" rtlCol="0">
            <a:spAutoFit/>
          </a:bodyPr>
          <a:lstStyle/>
          <a:p>
            <a:r>
              <a:rPr lang="en-GB" sz="4400" b="1" dirty="0" smtClean="0"/>
              <a:t>Can we</a:t>
            </a:r>
          </a:p>
          <a:p>
            <a:r>
              <a:rPr lang="en-GB" sz="4400" b="1" dirty="0" smtClean="0"/>
              <a:t>Separate</a:t>
            </a:r>
          </a:p>
          <a:p>
            <a:r>
              <a:rPr lang="en-GB" sz="4400" b="1" dirty="0" smtClean="0"/>
              <a:t>With a</a:t>
            </a:r>
          </a:p>
          <a:p>
            <a:r>
              <a:rPr lang="en-GB" sz="4400" b="1" dirty="0" smtClean="0"/>
              <a:t>Line </a:t>
            </a:r>
          </a:p>
          <a:p>
            <a:r>
              <a:rPr lang="en-GB" sz="4400" b="1" dirty="0" smtClean="0"/>
              <a:t>now</a:t>
            </a:r>
            <a:endParaRPr lang="en-GB" sz="4400" b="1" dirty="0"/>
          </a:p>
        </p:txBody>
      </p: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724128" y="2636912"/>
            <a:ext cx="579859" cy="641437"/>
          </a:xfrm>
          <a:prstGeom prst="rect">
            <a:avLst/>
          </a:prstGeom>
        </p:spPr>
      </p:pic>
      <p:pic>
        <p:nvPicPr>
          <p:cNvPr id="38"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483768" y="4509120"/>
            <a:ext cx="579859" cy="641437"/>
          </a:xfrm>
          <a:prstGeom prst="rect">
            <a:avLst/>
          </a:prstGeom>
        </p:spPr>
      </p:pic>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3501008"/>
            <a:ext cx="619722" cy="524060"/>
          </a:xfrm>
          <a:prstGeom prst="rect">
            <a:avLst/>
          </a:prstGeom>
        </p:spPr>
      </p:pic>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960" y="1412776"/>
            <a:ext cx="619722" cy="524060"/>
          </a:xfrm>
          <a:prstGeom prst="rect">
            <a:avLst/>
          </a:prstGeom>
        </p:spPr>
      </p:pic>
      <p:sp>
        <p:nvSpPr>
          <p:cNvPr id="3" name="Slide Number Placeholder 2"/>
          <p:cNvSpPr>
            <a:spLocks noGrp="1"/>
          </p:cNvSpPr>
          <p:nvPr>
            <p:ph type="sldNum" sz="quarter" idx="12"/>
          </p:nvPr>
        </p:nvSpPr>
        <p:spPr/>
        <p:txBody>
          <a:bodyPr/>
          <a:lstStyle/>
          <a:p>
            <a:fld id="{25C0B54F-EF55-4ED7-A2F1-C6223C69E6D1}" type="slidenum">
              <a:rPr lang="en-GB" smtClean="0"/>
              <a:t>59</a:t>
            </a:fld>
            <a:endParaRPr lang="en-GB"/>
          </a:p>
        </p:txBody>
      </p:sp>
    </p:spTree>
    <p:extLst>
      <p:ext uri="{BB962C8B-B14F-4D97-AF65-F5344CB8AC3E}">
        <p14:creationId xmlns:p14="http://schemas.microsoft.com/office/powerpoint/2010/main" val="607666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 do not verbalize punctuation </a:t>
            </a:r>
            <a:endParaRPr lang="en-GB" dirty="0"/>
          </a:p>
        </p:txBody>
      </p:sp>
      <p:sp>
        <p:nvSpPr>
          <p:cNvPr id="3" name="Content Placeholder 2"/>
          <p:cNvSpPr>
            <a:spLocks noGrp="1"/>
          </p:cNvSpPr>
          <p:nvPr>
            <p:ph idx="1"/>
          </p:nvPr>
        </p:nvSpPr>
        <p:spPr>
          <a:xfrm>
            <a:off x="457200" y="1600200"/>
            <a:ext cx="4114800" cy="4525963"/>
          </a:xfrm>
        </p:spPr>
        <p:txBody>
          <a:bodyPr>
            <a:normAutofit fontScale="85000" lnSpcReduction="10000"/>
          </a:bodyPr>
          <a:lstStyle/>
          <a:p>
            <a:r>
              <a:rPr lang="en-GB" dirty="0" smtClean="0"/>
              <a:t>dot </a:t>
            </a:r>
            <a:r>
              <a:rPr lang="en-GB" dirty="0"/>
              <a:t>the i's and cross the </a:t>
            </a:r>
            <a:r>
              <a:rPr lang="en-GB" dirty="0" smtClean="0"/>
              <a:t>t's</a:t>
            </a:r>
          </a:p>
          <a:p>
            <a:r>
              <a:rPr lang="en-GB" dirty="0" smtClean="0"/>
              <a:t>dot </a:t>
            </a:r>
            <a:r>
              <a:rPr lang="en-GB" dirty="0"/>
              <a:t>the </a:t>
            </a:r>
            <a:r>
              <a:rPr lang="en-GB" dirty="0" smtClean="0"/>
              <a:t>is </a:t>
            </a:r>
            <a:r>
              <a:rPr lang="en-GB" dirty="0"/>
              <a:t>and cross the </a:t>
            </a:r>
            <a:r>
              <a:rPr lang="en-GB" dirty="0" err="1" smtClean="0"/>
              <a:t>ts</a:t>
            </a:r>
            <a:endParaRPr lang="en-GB" dirty="0"/>
          </a:p>
          <a:p>
            <a:endParaRPr lang="en-GB" dirty="0"/>
          </a:p>
          <a:p>
            <a:r>
              <a:rPr lang="en-GB" dirty="0" smtClean="0"/>
              <a:t>String of 0s and 1s</a:t>
            </a:r>
          </a:p>
          <a:p>
            <a:r>
              <a:rPr lang="en-GB" dirty="0"/>
              <a:t>String of </a:t>
            </a:r>
            <a:r>
              <a:rPr lang="en-GB" dirty="0" smtClean="0"/>
              <a:t>0’s </a:t>
            </a:r>
            <a:r>
              <a:rPr lang="en-GB" dirty="0"/>
              <a:t>and </a:t>
            </a:r>
            <a:r>
              <a:rPr lang="en-GB" dirty="0" smtClean="0"/>
              <a:t>1’s</a:t>
            </a:r>
          </a:p>
          <a:p>
            <a:endParaRPr lang="en-GB" dirty="0"/>
          </a:p>
          <a:p>
            <a:r>
              <a:rPr lang="en-GB" dirty="0" smtClean="0"/>
              <a:t>We do not differentiate between these when we speak. </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1196752"/>
            <a:ext cx="3611893" cy="270892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3893642"/>
            <a:ext cx="4466138" cy="2975024"/>
          </a:xfrm>
          <a:prstGeom prst="rect">
            <a:avLst/>
          </a:prstGeom>
        </p:spPr>
      </p:pic>
      <p:sp>
        <p:nvSpPr>
          <p:cNvPr id="4" name="Slide Number Placeholder 3"/>
          <p:cNvSpPr>
            <a:spLocks noGrp="1"/>
          </p:cNvSpPr>
          <p:nvPr>
            <p:ph type="sldNum" sz="quarter" idx="12"/>
          </p:nvPr>
        </p:nvSpPr>
        <p:spPr/>
        <p:txBody>
          <a:bodyPr/>
          <a:lstStyle/>
          <a:p>
            <a:fld id="{25C0B54F-EF55-4ED7-A2F1-C6223C69E6D1}" type="slidenum">
              <a:rPr lang="en-GB" smtClean="0"/>
              <a:t>6</a:t>
            </a:fld>
            <a:endParaRPr lang="en-GB"/>
          </a:p>
        </p:txBody>
      </p:sp>
    </p:spTree>
    <p:extLst>
      <p:ext uri="{BB962C8B-B14F-4D97-AF65-F5344CB8AC3E}">
        <p14:creationId xmlns:p14="http://schemas.microsoft.com/office/powerpoint/2010/main" val="35540793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GB" dirty="0" smtClean="0"/>
              <a:t>Join 4 cities with the least  road length</a:t>
            </a:r>
            <a:endParaRPr lang="en-GB" dirty="0"/>
          </a:p>
        </p:txBody>
      </p:sp>
      <p:sp>
        <p:nvSpPr>
          <p:cNvPr id="3" name="Content Placeholder 2"/>
          <p:cNvSpPr>
            <a:spLocks noGrp="1"/>
          </p:cNvSpPr>
          <p:nvPr>
            <p:ph idx="1"/>
          </p:nvPr>
        </p:nvSpPr>
        <p:spPr>
          <a:xfrm>
            <a:off x="4644008" y="4221088"/>
            <a:ext cx="1306488" cy="1180727"/>
          </a:xfrm>
        </p:spPr>
        <p:txBody>
          <a:bodyPr/>
          <a:lstStyle/>
          <a:p>
            <a:pPr marL="0" indent="0">
              <a:buNone/>
            </a:pPr>
            <a:r>
              <a:rPr lang="en-GB" dirty="0" smtClean="0"/>
              <a:t>X</a:t>
            </a:r>
            <a:endParaRPr lang="en-GB" dirty="0"/>
          </a:p>
        </p:txBody>
      </p:sp>
      <p:sp>
        <p:nvSpPr>
          <p:cNvPr id="6" name="Content Placeholder 2"/>
          <p:cNvSpPr txBox="1">
            <a:spLocks/>
          </p:cNvSpPr>
          <p:nvPr/>
        </p:nvSpPr>
        <p:spPr>
          <a:xfrm>
            <a:off x="1835696" y="4077072"/>
            <a:ext cx="1306488" cy="11807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dirty="0" smtClean="0"/>
              <a:t>X</a:t>
            </a:r>
            <a:endParaRPr lang="en-GB" dirty="0"/>
          </a:p>
        </p:txBody>
      </p:sp>
      <p:sp>
        <p:nvSpPr>
          <p:cNvPr id="7" name="Content Placeholder 2"/>
          <p:cNvSpPr txBox="1">
            <a:spLocks/>
          </p:cNvSpPr>
          <p:nvPr/>
        </p:nvSpPr>
        <p:spPr>
          <a:xfrm>
            <a:off x="1907704" y="1988840"/>
            <a:ext cx="1306488" cy="11807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dirty="0" smtClean="0"/>
              <a:t>X</a:t>
            </a:r>
            <a:endParaRPr lang="en-GB" dirty="0"/>
          </a:p>
        </p:txBody>
      </p:sp>
      <p:sp>
        <p:nvSpPr>
          <p:cNvPr id="8" name="Content Placeholder 2"/>
          <p:cNvSpPr txBox="1">
            <a:spLocks/>
          </p:cNvSpPr>
          <p:nvPr/>
        </p:nvSpPr>
        <p:spPr>
          <a:xfrm>
            <a:off x="4572000" y="1916832"/>
            <a:ext cx="1306488" cy="11807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mtClean="0"/>
              <a:t>X</a:t>
            </a:r>
            <a:endParaRPr lang="en-GB" dirty="0"/>
          </a:p>
        </p:txBody>
      </p:sp>
      <p:sp>
        <p:nvSpPr>
          <p:cNvPr id="4" name="Slide Number Placeholder 3"/>
          <p:cNvSpPr>
            <a:spLocks noGrp="1"/>
          </p:cNvSpPr>
          <p:nvPr>
            <p:ph type="sldNum" sz="quarter" idx="12"/>
          </p:nvPr>
        </p:nvSpPr>
        <p:spPr/>
        <p:txBody>
          <a:bodyPr/>
          <a:lstStyle/>
          <a:p>
            <a:fld id="{25C0B54F-EF55-4ED7-A2F1-C6223C69E6D1}" type="slidenum">
              <a:rPr lang="en-GB" smtClean="0"/>
              <a:t>60</a:t>
            </a:fld>
            <a:endParaRPr lang="en-GB"/>
          </a:p>
        </p:txBody>
      </p:sp>
    </p:spTree>
    <p:extLst>
      <p:ext uri="{BB962C8B-B14F-4D97-AF65-F5344CB8AC3E}">
        <p14:creationId xmlns:p14="http://schemas.microsoft.com/office/powerpoint/2010/main" val="8490161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Join 4 cities with the least </a:t>
            </a:r>
            <a:br>
              <a:rPr lang="en-GB" dirty="0" smtClean="0"/>
            </a:br>
            <a:r>
              <a:rPr lang="en-GB" dirty="0" smtClean="0"/>
              <a:t>road length</a:t>
            </a:r>
            <a:endParaRPr lang="en-GB" dirty="0"/>
          </a:p>
        </p:txBody>
      </p:sp>
      <p:sp>
        <p:nvSpPr>
          <p:cNvPr id="3" name="Content Placeholder 2"/>
          <p:cNvSpPr>
            <a:spLocks noGrp="1"/>
          </p:cNvSpPr>
          <p:nvPr>
            <p:ph idx="1"/>
          </p:nvPr>
        </p:nvSpPr>
        <p:spPr>
          <a:xfrm>
            <a:off x="4644008" y="4221088"/>
            <a:ext cx="1306488" cy="1180727"/>
          </a:xfrm>
        </p:spPr>
        <p:txBody>
          <a:bodyPr/>
          <a:lstStyle/>
          <a:p>
            <a:pPr marL="0" indent="0">
              <a:buNone/>
            </a:pPr>
            <a:r>
              <a:rPr lang="en-GB" dirty="0" smtClean="0"/>
              <a:t>X</a:t>
            </a:r>
            <a:endParaRPr lang="en-GB" dirty="0"/>
          </a:p>
        </p:txBody>
      </p:sp>
      <p:sp>
        <p:nvSpPr>
          <p:cNvPr id="6" name="Content Placeholder 2"/>
          <p:cNvSpPr txBox="1">
            <a:spLocks/>
          </p:cNvSpPr>
          <p:nvPr/>
        </p:nvSpPr>
        <p:spPr>
          <a:xfrm>
            <a:off x="1835696" y="4077072"/>
            <a:ext cx="1306488" cy="11807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dirty="0" smtClean="0"/>
              <a:t>X</a:t>
            </a:r>
            <a:endParaRPr lang="en-GB" dirty="0"/>
          </a:p>
        </p:txBody>
      </p:sp>
      <p:sp>
        <p:nvSpPr>
          <p:cNvPr id="7" name="Content Placeholder 2"/>
          <p:cNvSpPr txBox="1">
            <a:spLocks/>
          </p:cNvSpPr>
          <p:nvPr/>
        </p:nvSpPr>
        <p:spPr>
          <a:xfrm>
            <a:off x="1907704" y="1988840"/>
            <a:ext cx="1306488" cy="11807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dirty="0" smtClean="0"/>
              <a:t>X</a:t>
            </a:r>
            <a:endParaRPr lang="en-GB" dirty="0"/>
          </a:p>
        </p:txBody>
      </p:sp>
      <p:sp>
        <p:nvSpPr>
          <p:cNvPr id="8" name="Content Placeholder 2"/>
          <p:cNvSpPr txBox="1">
            <a:spLocks/>
          </p:cNvSpPr>
          <p:nvPr/>
        </p:nvSpPr>
        <p:spPr>
          <a:xfrm>
            <a:off x="4572000" y="1916832"/>
            <a:ext cx="1306488" cy="11807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mtClean="0"/>
              <a:t>X</a:t>
            </a:r>
            <a:endParaRPr lang="en-GB" dirty="0"/>
          </a:p>
        </p:txBody>
      </p:sp>
      <p:cxnSp>
        <p:nvCxnSpPr>
          <p:cNvPr id="5" name="Straight Connector 4"/>
          <p:cNvCxnSpPr/>
          <p:nvPr/>
        </p:nvCxnSpPr>
        <p:spPr>
          <a:xfrm>
            <a:off x="2195736" y="2276872"/>
            <a:ext cx="2376264"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572000" y="2348880"/>
            <a:ext cx="0" cy="18002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195736" y="2348880"/>
            <a:ext cx="0" cy="18002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123728" y="4221088"/>
            <a:ext cx="2376264"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25C0B54F-EF55-4ED7-A2F1-C6223C69E6D1}" type="slidenum">
              <a:rPr lang="en-GB" smtClean="0"/>
              <a:t>61</a:t>
            </a:fld>
            <a:endParaRPr lang="en-GB"/>
          </a:p>
        </p:txBody>
      </p:sp>
    </p:spTree>
    <p:extLst>
      <p:ext uri="{BB962C8B-B14F-4D97-AF65-F5344CB8AC3E}">
        <p14:creationId xmlns:p14="http://schemas.microsoft.com/office/powerpoint/2010/main" val="3962395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Join 4 cities with the least </a:t>
            </a:r>
            <a:br>
              <a:rPr lang="en-GB" dirty="0" smtClean="0"/>
            </a:br>
            <a:r>
              <a:rPr lang="en-GB" dirty="0" smtClean="0"/>
              <a:t>road length</a:t>
            </a:r>
            <a:endParaRPr lang="en-GB" dirty="0"/>
          </a:p>
        </p:txBody>
      </p:sp>
      <p:sp>
        <p:nvSpPr>
          <p:cNvPr id="3" name="Content Placeholder 2"/>
          <p:cNvSpPr>
            <a:spLocks noGrp="1"/>
          </p:cNvSpPr>
          <p:nvPr>
            <p:ph idx="1"/>
          </p:nvPr>
        </p:nvSpPr>
        <p:spPr>
          <a:xfrm>
            <a:off x="4644008" y="4221088"/>
            <a:ext cx="1306488" cy="1180727"/>
          </a:xfrm>
        </p:spPr>
        <p:txBody>
          <a:bodyPr/>
          <a:lstStyle/>
          <a:p>
            <a:pPr marL="0" indent="0">
              <a:buNone/>
            </a:pPr>
            <a:r>
              <a:rPr lang="en-GB" dirty="0" smtClean="0"/>
              <a:t>X</a:t>
            </a:r>
            <a:endParaRPr lang="en-GB" dirty="0"/>
          </a:p>
        </p:txBody>
      </p:sp>
      <p:sp>
        <p:nvSpPr>
          <p:cNvPr id="6" name="Content Placeholder 2"/>
          <p:cNvSpPr txBox="1">
            <a:spLocks/>
          </p:cNvSpPr>
          <p:nvPr/>
        </p:nvSpPr>
        <p:spPr>
          <a:xfrm>
            <a:off x="1835696" y="4077072"/>
            <a:ext cx="1306488" cy="11807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dirty="0" smtClean="0"/>
              <a:t>X</a:t>
            </a:r>
            <a:endParaRPr lang="en-GB" dirty="0"/>
          </a:p>
        </p:txBody>
      </p:sp>
      <p:sp>
        <p:nvSpPr>
          <p:cNvPr id="7" name="Content Placeholder 2"/>
          <p:cNvSpPr txBox="1">
            <a:spLocks/>
          </p:cNvSpPr>
          <p:nvPr/>
        </p:nvSpPr>
        <p:spPr>
          <a:xfrm>
            <a:off x="1907704" y="1988840"/>
            <a:ext cx="1306488" cy="11807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dirty="0" smtClean="0"/>
              <a:t>X</a:t>
            </a:r>
            <a:endParaRPr lang="en-GB" dirty="0"/>
          </a:p>
        </p:txBody>
      </p:sp>
      <p:sp>
        <p:nvSpPr>
          <p:cNvPr id="8" name="Content Placeholder 2"/>
          <p:cNvSpPr txBox="1">
            <a:spLocks/>
          </p:cNvSpPr>
          <p:nvPr/>
        </p:nvSpPr>
        <p:spPr>
          <a:xfrm>
            <a:off x="4572000" y="1916832"/>
            <a:ext cx="1306488" cy="11807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mtClean="0"/>
              <a:t>X</a:t>
            </a:r>
            <a:endParaRPr lang="en-GB" dirty="0"/>
          </a:p>
        </p:txBody>
      </p:sp>
      <p:cxnSp>
        <p:nvCxnSpPr>
          <p:cNvPr id="5" name="Straight Connector 4"/>
          <p:cNvCxnSpPr/>
          <p:nvPr/>
        </p:nvCxnSpPr>
        <p:spPr>
          <a:xfrm>
            <a:off x="2195736" y="2276872"/>
            <a:ext cx="2376264"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195736" y="2348880"/>
            <a:ext cx="0" cy="18002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123728" y="4221088"/>
            <a:ext cx="2376264"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25C0B54F-EF55-4ED7-A2F1-C6223C69E6D1}" type="slidenum">
              <a:rPr lang="en-GB" smtClean="0"/>
              <a:t>62</a:t>
            </a:fld>
            <a:endParaRPr lang="en-GB"/>
          </a:p>
        </p:txBody>
      </p:sp>
    </p:spTree>
    <p:extLst>
      <p:ext uri="{BB962C8B-B14F-4D97-AF65-F5344CB8AC3E}">
        <p14:creationId xmlns:p14="http://schemas.microsoft.com/office/powerpoint/2010/main" val="15939895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Join 4 cities with the least </a:t>
            </a:r>
            <a:br>
              <a:rPr lang="en-GB" dirty="0" smtClean="0"/>
            </a:br>
            <a:r>
              <a:rPr lang="en-GB" dirty="0" smtClean="0"/>
              <a:t>road length</a:t>
            </a:r>
            <a:endParaRPr lang="en-GB" dirty="0"/>
          </a:p>
        </p:txBody>
      </p:sp>
      <p:sp>
        <p:nvSpPr>
          <p:cNvPr id="3" name="Content Placeholder 2"/>
          <p:cNvSpPr>
            <a:spLocks noGrp="1"/>
          </p:cNvSpPr>
          <p:nvPr>
            <p:ph idx="1"/>
          </p:nvPr>
        </p:nvSpPr>
        <p:spPr>
          <a:xfrm>
            <a:off x="4644008" y="4221088"/>
            <a:ext cx="1306488" cy="1180727"/>
          </a:xfrm>
        </p:spPr>
        <p:txBody>
          <a:bodyPr/>
          <a:lstStyle/>
          <a:p>
            <a:pPr marL="0" indent="0">
              <a:buNone/>
            </a:pPr>
            <a:r>
              <a:rPr lang="en-GB" dirty="0" smtClean="0"/>
              <a:t>X</a:t>
            </a:r>
            <a:endParaRPr lang="en-GB" dirty="0"/>
          </a:p>
        </p:txBody>
      </p:sp>
      <p:sp>
        <p:nvSpPr>
          <p:cNvPr id="6" name="Content Placeholder 2"/>
          <p:cNvSpPr txBox="1">
            <a:spLocks/>
          </p:cNvSpPr>
          <p:nvPr/>
        </p:nvSpPr>
        <p:spPr>
          <a:xfrm>
            <a:off x="1835696" y="4077072"/>
            <a:ext cx="1306488" cy="11807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dirty="0" smtClean="0"/>
              <a:t>X</a:t>
            </a:r>
            <a:endParaRPr lang="en-GB" dirty="0"/>
          </a:p>
        </p:txBody>
      </p:sp>
      <p:sp>
        <p:nvSpPr>
          <p:cNvPr id="7" name="Content Placeholder 2"/>
          <p:cNvSpPr txBox="1">
            <a:spLocks/>
          </p:cNvSpPr>
          <p:nvPr/>
        </p:nvSpPr>
        <p:spPr>
          <a:xfrm>
            <a:off x="1907704" y="1988840"/>
            <a:ext cx="1306488" cy="11807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dirty="0" smtClean="0"/>
              <a:t>X</a:t>
            </a:r>
            <a:endParaRPr lang="en-GB" dirty="0"/>
          </a:p>
        </p:txBody>
      </p:sp>
      <p:sp>
        <p:nvSpPr>
          <p:cNvPr id="8" name="Content Placeholder 2"/>
          <p:cNvSpPr txBox="1">
            <a:spLocks/>
          </p:cNvSpPr>
          <p:nvPr/>
        </p:nvSpPr>
        <p:spPr>
          <a:xfrm>
            <a:off x="4572000" y="1916832"/>
            <a:ext cx="1306488" cy="11807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mtClean="0"/>
              <a:t>X</a:t>
            </a:r>
            <a:endParaRPr lang="en-GB" dirty="0"/>
          </a:p>
        </p:txBody>
      </p:sp>
      <p:cxnSp>
        <p:nvCxnSpPr>
          <p:cNvPr id="5" name="Straight Connector 4"/>
          <p:cNvCxnSpPr/>
          <p:nvPr/>
        </p:nvCxnSpPr>
        <p:spPr>
          <a:xfrm flipV="1">
            <a:off x="2195736" y="2276872"/>
            <a:ext cx="2376264" cy="1944216"/>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195736" y="2348880"/>
            <a:ext cx="2304256" cy="1872208"/>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25C0B54F-EF55-4ED7-A2F1-C6223C69E6D1}" type="slidenum">
              <a:rPr lang="en-GB" smtClean="0"/>
              <a:t>63</a:t>
            </a:fld>
            <a:endParaRPr lang="en-GB"/>
          </a:p>
        </p:txBody>
      </p:sp>
    </p:spTree>
    <p:extLst>
      <p:ext uri="{BB962C8B-B14F-4D97-AF65-F5344CB8AC3E}">
        <p14:creationId xmlns:p14="http://schemas.microsoft.com/office/powerpoint/2010/main" val="20863448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solution</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30865"/>
            <a:ext cx="8229600" cy="3864633"/>
          </a:xfrm>
        </p:spPr>
      </p:pic>
      <p:sp>
        <p:nvSpPr>
          <p:cNvPr id="3" name="Slide Number Placeholder 2"/>
          <p:cNvSpPr>
            <a:spLocks noGrp="1"/>
          </p:cNvSpPr>
          <p:nvPr>
            <p:ph type="sldNum" sz="quarter" idx="12"/>
          </p:nvPr>
        </p:nvSpPr>
        <p:spPr/>
        <p:txBody>
          <a:bodyPr/>
          <a:lstStyle/>
          <a:p>
            <a:fld id="{25C0B54F-EF55-4ED7-A2F1-C6223C69E6D1}" type="slidenum">
              <a:rPr lang="en-GB" smtClean="0"/>
              <a:t>64</a:t>
            </a:fld>
            <a:endParaRPr lang="en-GB"/>
          </a:p>
        </p:txBody>
      </p:sp>
    </p:spTree>
    <p:extLst>
      <p:ext uri="{BB962C8B-B14F-4D97-AF65-F5344CB8AC3E}">
        <p14:creationId xmlns:p14="http://schemas.microsoft.com/office/powerpoint/2010/main" val="15586443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332656"/>
            <a:ext cx="4399492" cy="2511921"/>
          </a:xfrm>
          <a:prstGeom prst="rect">
            <a:avLst/>
          </a:prstGeom>
        </p:spPr>
      </p:pic>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7504" y="260648"/>
            <a:ext cx="3581009" cy="2625155"/>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0" y="3429000"/>
            <a:ext cx="9144000" cy="326091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3284984"/>
            <a:ext cx="4968552" cy="3365793"/>
          </a:xfrm>
          <a:prstGeom prst="rect">
            <a:avLst/>
          </a:prstGeom>
        </p:spPr>
      </p:pic>
      <p:sp>
        <p:nvSpPr>
          <p:cNvPr id="2" name="Slide Number Placeholder 1"/>
          <p:cNvSpPr>
            <a:spLocks noGrp="1"/>
          </p:cNvSpPr>
          <p:nvPr>
            <p:ph type="sldNum" sz="quarter" idx="12"/>
          </p:nvPr>
        </p:nvSpPr>
        <p:spPr/>
        <p:txBody>
          <a:bodyPr/>
          <a:lstStyle/>
          <a:p>
            <a:fld id="{25C0B54F-EF55-4ED7-A2F1-C6223C69E6D1}" type="slidenum">
              <a:rPr lang="en-GB" smtClean="0"/>
              <a:t>65</a:t>
            </a:fld>
            <a:endParaRPr lang="en-GB"/>
          </a:p>
        </p:txBody>
      </p:sp>
    </p:spTree>
    <p:extLst>
      <p:ext uri="{BB962C8B-B14F-4D97-AF65-F5344CB8AC3E}">
        <p14:creationId xmlns:p14="http://schemas.microsoft.com/office/powerpoint/2010/main" val="11576257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25760"/>
            <a:ext cx="4114800" cy="1143000"/>
          </a:xfrm>
        </p:spPr>
        <p:txBody>
          <a:bodyPr/>
          <a:lstStyle/>
          <a:p>
            <a:r>
              <a:rPr lang="en-GB" b="1" dirty="0" smtClean="0"/>
              <a:t>20 questions</a:t>
            </a:r>
            <a:endParaRPr lang="en-GB" b="1" dirty="0"/>
          </a:p>
        </p:txBody>
      </p:sp>
      <p:sp>
        <p:nvSpPr>
          <p:cNvPr id="3" name="Content Placeholder 2"/>
          <p:cNvSpPr>
            <a:spLocks noGrp="1"/>
          </p:cNvSpPr>
          <p:nvPr>
            <p:ph idx="1"/>
          </p:nvPr>
        </p:nvSpPr>
        <p:spPr>
          <a:xfrm>
            <a:off x="15774" y="1207798"/>
            <a:ext cx="4340202" cy="5257800"/>
          </a:xfrm>
        </p:spPr>
        <p:txBody>
          <a:bodyPr>
            <a:normAutofit lnSpcReduction="10000"/>
          </a:bodyPr>
          <a:lstStyle/>
          <a:p>
            <a:r>
              <a:rPr lang="en-GB" dirty="0" smtClean="0"/>
              <a:t>You can ask yes/no questions. </a:t>
            </a:r>
            <a:r>
              <a:rPr lang="en-GB" b="1" dirty="0" smtClean="0"/>
              <a:t>Not L/R</a:t>
            </a:r>
          </a:p>
          <a:p>
            <a:r>
              <a:rPr lang="en-GB" dirty="0" smtClean="0"/>
              <a:t>What is a good question? Phone book</a:t>
            </a:r>
          </a:p>
          <a:p>
            <a:r>
              <a:rPr lang="en-GB" dirty="0" smtClean="0"/>
              <a:t>How many questions on average? </a:t>
            </a:r>
          </a:p>
          <a:p>
            <a:r>
              <a:rPr lang="en-GB" dirty="0" smtClean="0"/>
              <a:t>Can use it as a </a:t>
            </a:r>
            <a:r>
              <a:rPr lang="en-GB" b="1" dirty="0" smtClean="0"/>
              <a:t>code</a:t>
            </a:r>
            <a:r>
              <a:rPr lang="en-GB" dirty="0" smtClean="0"/>
              <a:t>.</a:t>
            </a:r>
          </a:p>
          <a:p>
            <a:r>
              <a:rPr lang="en-GB" dirty="0" smtClean="0"/>
              <a:t>This is not proved in machine learning books. </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952" y="188640"/>
            <a:ext cx="5314796" cy="3959574"/>
          </a:xfrm>
          <a:prstGeom prst="rect">
            <a:avLst/>
          </a:prstGeom>
        </p:spPr>
      </p:pic>
      <p:pic>
        <p:nvPicPr>
          <p:cNvPr id="7170" name="Picture 2" descr="C:\Users\jrw\Desktop\00JOHNWOODWARD4B99\INFOMATION THEORY\tre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530928"/>
            <a:ext cx="3907904" cy="19038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6021288"/>
            <a:ext cx="519185" cy="60015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9179" y="6057265"/>
            <a:ext cx="495653" cy="48499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3710" y="6030286"/>
            <a:ext cx="529832" cy="58216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6940" y="6030286"/>
            <a:ext cx="447737" cy="623974"/>
          </a:xfrm>
          <a:prstGeom prst="rect">
            <a:avLst/>
          </a:prstGeom>
        </p:spPr>
      </p:pic>
      <p:sp>
        <p:nvSpPr>
          <p:cNvPr id="5" name="Slide Number Placeholder 4"/>
          <p:cNvSpPr>
            <a:spLocks noGrp="1"/>
          </p:cNvSpPr>
          <p:nvPr>
            <p:ph type="sldNum" sz="quarter" idx="12"/>
          </p:nvPr>
        </p:nvSpPr>
        <p:spPr/>
        <p:txBody>
          <a:bodyPr/>
          <a:lstStyle/>
          <a:p>
            <a:fld id="{25C0B54F-EF55-4ED7-A2F1-C6223C69E6D1}" type="slidenum">
              <a:rPr lang="en-GB" smtClean="0"/>
              <a:t>66</a:t>
            </a:fld>
            <a:endParaRPr lang="en-GB"/>
          </a:p>
        </p:txBody>
      </p:sp>
    </p:spTree>
    <p:extLst>
      <p:ext uri="{BB962C8B-B14F-4D97-AF65-F5344CB8AC3E}">
        <p14:creationId xmlns:p14="http://schemas.microsoft.com/office/powerpoint/2010/main" val="39646266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4663" y="0"/>
            <a:ext cx="14322260" cy="8352646"/>
          </a:xfrm>
        </p:spPr>
      </p:pic>
      <p:sp>
        <p:nvSpPr>
          <p:cNvPr id="3" name="Slide Number Placeholder 2"/>
          <p:cNvSpPr>
            <a:spLocks noGrp="1"/>
          </p:cNvSpPr>
          <p:nvPr>
            <p:ph type="sldNum" sz="quarter" idx="12"/>
          </p:nvPr>
        </p:nvSpPr>
        <p:spPr/>
        <p:txBody>
          <a:bodyPr/>
          <a:lstStyle/>
          <a:p>
            <a:fld id="{25C0B54F-EF55-4ED7-A2F1-C6223C69E6D1}" type="slidenum">
              <a:rPr lang="en-GB" smtClean="0"/>
              <a:t>67</a:t>
            </a:fld>
            <a:endParaRPr lang="en-GB"/>
          </a:p>
        </p:txBody>
      </p:sp>
    </p:spTree>
    <p:extLst>
      <p:ext uri="{BB962C8B-B14F-4D97-AF65-F5344CB8AC3E}">
        <p14:creationId xmlns:p14="http://schemas.microsoft.com/office/powerpoint/2010/main" val="265227429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08" y="908720"/>
            <a:ext cx="8752172" cy="5834781"/>
          </a:xfrm>
        </p:spPr>
      </p:pic>
      <p:sp>
        <p:nvSpPr>
          <p:cNvPr id="3" name="Slide Number Placeholder 2"/>
          <p:cNvSpPr>
            <a:spLocks noGrp="1"/>
          </p:cNvSpPr>
          <p:nvPr>
            <p:ph type="sldNum" sz="quarter" idx="12"/>
          </p:nvPr>
        </p:nvSpPr>
        <p:spPr/>
        <p:txBody>
          <a:bodyPr/>
          <a:lstStyle/>
          <a:p>
            <a:fld id="{25C0B54F-EF55-4ED7-A2F1-C6223C69E6D1}" type="slidenum">
              <a:rPr lang="en-GB" smtClean="0"/>
              <a:t>68</a:t>
            </a:fld>
            <a:endParaRPr lang="en-GB"/>
          </a:p>
        </p:txBody>
      </p:sp>
    </p:spTree>
    <p:extLst>
      <p:ext uri="{BB962C8B-B14F-4D97-AF65-F5344CB8AC3E}">
        <p14:creationId xmlns:p14="http://schemas.microsoft.com/office/powerpoint/2010/main" val="34926013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Richard Hamming</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556792"/>
            <a:ext cx="3311029" cy="4869160"/>
          </a:xfrm>
          <a:prstGeom prst="rect">
            <a:avLst/>
          </a:prstGeom>
        </p:spPr>
      </p:pic>
      <p:sp>
        <p:nvSpPr>
          <p:cNvPr id="6" name="Content Placeholder 5"/>
          <p:cNvSpPr>
            <a:spLocks noGrp="1"/>
          </p:cNvSpPr>
          <p:nvPr>
            <p:ph idx="1"/>
          </p:nvPr>
        </p:nvSpPr>
        <p:spPr>
          <a:xfrm>
            <a:off x="3995936" y="1600200"/>
            <a:ext cx="4690864" cy="4525963"/>
          </a:xfrm>
        </p:spPr>
        <p:txBody>
          <a:bodyPr>
            <a:normAutofit fontScale="62500" lnSpcReduction="20000"/>
          </a:bodyPr>
          <a:lstStyle/>
          <a:p>
            <a:r>
              <a:rPr lang="en-GB" dirty="0"/>
              <a:t>Richard Wesley Hamming was an American mathematician whose work had many implications for computer engineering and telecommunications. </a:t>
            </a:r>
            <a:r>
              <a:rPr lang="en-GB" dirty="0">
                <a:hlinkClick r:id="rId3"/>
              </a:rPr>
              <a:t>Wikipedia</a:t>
            </a:r>
            <a:endParaRPr lang="en-GB" dirty="0"/>
          </a:p>
          <a:p>
            <a:r>
              <a:rPr lang="en-GB" b="1" dirty="0">
                <a:hlinkClick r:id="rId4"/>
              </a:rPr>
              <a:t>Born</a:t>
            </a:r>
            <a:r>
              <a:rPr lang="en-GB" b="1" dirty="0"/>
              <a:t>: </a:t>
            </a:r>
            <a:r>
              <a:rPr lang="en-GB" dirty="0"/>
              <a:t>11 February 1915, </a:t>
            </a:r>
            <a:r>
              <a:rPr lang="en-GB" dirty="0">
                <a:hlinkClick r:id="rId5"/>
              </a:rPr>
              <a:t>Chicago, Illinois, United States</a:t>
            </a:r>
            <a:endParaRPr lang="en-GB" dirty="0"/>
          </a:p>
          <a:p>
            <a:r>
              <a:rPr lang="en-GB" b="1" dirty="0">
                <a:hlinkClick r:id="rId6"/>
              </a:rPr>
              <a:t>Died</a:t>
            </a:r>
            <a:r>
              <a:rPr lang="en-GB" b="1" dirty="0"/>
              <a:t>: </a:t>
            </a:r>
            <a:r>
              <a:rPr lang="en-GB" dirty="0"/>
              <a:t>7 January 1998, </a:t>
            </a:r>
            <a:r>
              <a:rPr lang="en-GB" dirty="0">
                <a:hlinkClick r:id="rId7"/>
              </a:rPr>
              <a:t>Monterey, California, United States</a:t>
            </a:r>
            <a:endParaRPr lang="en-GB" dirty="0"/>
          </a:p>
          <a:p>
            <a:r>
              <a:rPr lang="en-GB" b="1" dirty="0">
                <a:hlinkClick r:id="rId8"/>
              </a:rPr>
              <a:t>Field</a:t>
            </a:r>
            <a:r>
              <a:rPr lang="en-GB" b="1" dirty="0"/>
              <a:t>: </a:t>
            </a:r>
            <a:r>
              <a:rPr lang="en-GB" dirty="0">
                <a:hlinkClick r:id="rId9"/>
              </a:rPr>
              <a:t>Mathematics</a:t>
            </a:r>
            <a:endParaRPr lang="en-GB" dirty="0"/>
          </a:p>
          <a:p>
            <a:r>
              <a:rPr lang="en-GB" b="1" dirty="0">
                <a:hlinkClick r:id="rId10"/>
              </a:rPr>
              <a:t>Education</a:t>
            </a:r>
            <a:r>
              <a:rPr lang="en-GB" b="1" dirty="0"/>
              <a:t>: </a:t>
            </a:r>
            <a:r>
              <a:rPr lang="en-GB" dirty="0">
                <a:hlinkClick r:id="rId11"/>
              </a:rPr>
              <a:t>University of Illinois at Chicago</a:t>
            </a:r>
            <a:r>
              <a:rPr lang="en-GB" dirty="0"/>
              <a:t> (1942), </a:t>
            </a:r>
            <a:r>
              <a:rPr lang="en-GB" dirty="0">
                <a:hlinkClick r:id="rId12"/>
              </a:rPr>
              <a:t>University of Nebraska–Lincoln</a:t>
            </a:r>
            <a:r>
              <a:rPr lang="en-GB" dirty="0"/>
              <a:t> (1939), </a:t>
            </a:r>
            <a:r>
              <a:rPr lang="en-GB" dirty="0">
                <a:hlinkClick r:id="rId13"/>
              </a:rPr>
              <a:t>University of Chicago</a:t>
            </a:r>
            <a:r>
              <a:rPr lang="en-GB" dirty="0"/>
              <a:t> (1937)</a:t>
            </a:r>
          </a:p>
          <a:p>
            <a:r>
              <a:rPr lang="en-GB" b="1" dirty="0">
                <a:hlinkClick r:id="rId14"/>
              </a:rPr>
              <a:t>Awards</a:t>
            </a:r>
            <a:r>
              <a:rPr lang="en-GB" b="1" dirty="0"/>
              <a:t>: </a:t>
            </a:r>
            <a:r>
              <a:rPr lang="en-GB" dirty="0">
                <a:hlinkClick r:id="rId15"/>
              </a:rPr>
              <a:t>Turing Award</a:t>
            </a:r>
            <a:r>
              <a:rPr lang="en-GB" dirty="0"/>
              <a:t>, </a:t>
            </a:r>
            <a:r>
              <a:rPr lang="en-GB" dirty="0">
                <a:hlinkClick r:id="rId16"/>
              </a:rPr>
              <a:t>IEEE Emanuel R. </a:t>
            </a:r>
            <a:r>
              <a:rPr lang="en-GB" dirty="0" err="1">
                <a:hlinkClick r:id="rId16"/>
              </a:rPr>
              <a:t>Piore</a:t>
            </a:r>
            <a:r>
              <a:rPr lang="en-GB" dirty="0">
                <a:hlinkClick r:id="rId16"/>
              </a:rPr>
              <a:t> Award</a:t>
            </a:r>
            <a:endParaRPr lang="en-GB" dirty="0"/>
          </a:p>
          <a:p>
            <a:endParaRPr lang="en-GB" dirty="0"/>
          </a:p>
        </p:txBody>
      </p:sp>
      <p:sp>
        <p:nvSpPr>
          <p:cNvPr id="3" name="Slide Number Placeholder 2"/>
          <p:cNvSpPr>
            <a:spLocks noGrp="1"/>
          </p:cNvSpPr>
          <p:nvPr>
            <p:ph type="sldNum" sz="quarter" idx="12"/>
          </p:nvPr>
        </p:nvSpPr>
        <p:spPr/>
        <p:txBody>
          <a:bodyPr/>
          <a:lstStyle/>
          <a:p>
            <a:fld id="{25C0B54F-EF55-4ED7-A2F1-C6223C69E6D1}" type="slidenum">
              <a:rPr lang="en-GB" smtClean="0"/>
              <a:t>69</a:t>
            </a:fld>
            <a:endParaRPr lang="en-GB"/>
          </a:p>
        </p:txBody>
      </p:sp>
    </p:spTree>
    <p:extLst>
      <p:ext uri="{BB962C8B-B14F-4D97-AF65-F5344CB8AC3E}">
        <p14:creationId xmlns:p14="http://schemas.microsoft.com/office/powerpoint/2010/main" val="39813242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Grrr</a:t>
            </a:r>
            <a:r>
              <a:rPr lang="en-GB" dirty="0" smtClean="0"/>
              <a:t>?</a:t>
            </a:r>
            <a:endParaRPr lang="en-GB" dirty="0"/>
          </a:p>
        </p:txBody>
      </p:sp>
      <p:sp>
        <p:nvSpPr>
          <p:cNvPr id="3" name="Content Placeholder 2"/>
          <p:cNvSpPr>
            <a:spLocks noGrp="1"/>
          </p:cNvSpPr>
          <p:nvPr>
            <p:ph idx="1"/>
          </p:nvPr>
        </p:nvSpPr>
        <p:spPr/>
        <p:txBody>
          <a:bodyPr>
            <a:normAutofit lnSpcReduction="10000"/>
          </a:bodyPr>
          <a:lstStyle/>
          <a:p>
            <a:pPr marL="0" indent="0">
              <a:buNone/>
            </a:pPr>
            <a:endParaRPr lang="en-GB" dirty="0" smtClean="0"/>
          </a:p>
          <a:p>
            <a:endParaRPr lang="en-GB" dirty="0"/>
          </a:p>
          <a:p>
            <a:r>
              <a:rPr lang="en-GB" dirty="0" smtClean="0"/>
              <a:t>Boys school </a:t>
            </a:r>
          </a:p>
          <a:p>
            <a:r>
              <a:rPr lang="en-GB" dirty="0" err="1" smtClean="0"/>
              <a:t>Mens</a:t>
            </a:r>
            <a:r>
              <a:rPr lang="en-GB" dirty="0" smtClean="0"/>
              <a:t> haircuts</a:t>
            </a:r>
          </a:p>
          <a:p>
            <a:r>
              <a:rPr lang="en-GB" dirty="0" smtClean="0"/>
              <a:t>Visitors carpark</a:t>
            </a:r>
          </a:p>
          <a:p>
            <a:r>
              <a:rPr lang="en-GB" dirty="0" smtClean="0"/>
              <a:t>Magistrates court</a:t>
            </a:r>
          </a:p>
          <a:p>
            <a:endParaRPr lang="en-GB" dirty="0"/>
          </a:p>
          <a:p>
            <a:r>
              <a:rPr lang="en-GB" dirty="0" smtClean="0"/>
              <a:t>Where does the </a:t>
            </a:r>
            <a:r>
              <a:rPr lang="en-GB" b="1" dirty="0" smtClean="0"/>
              <a:t>apostrophe</a:t>
            </a:r>
            <a:r>
              <a:rPr lang="en-GB" dirty="0" smtClean="0"/>
              <a:t> go??</a:t>
            </a:r>
          </a:p>
          <a:p>
            <a:endParaRPr lang="en-GB" dirty="0"/>
          </a:p>
        </p:txBody>
      </p:sp>
      <p:sp>
        <p:nvSpPr>
          <p:cNvPr id="4" name="Slide Number Placeholder 3"/>
          <p:cNvSpPr>
            <a:spLocks noGrp="1"/>
          </p:cNvSpPr>
          <p:nvPr>
            <p:ph type="sldNum" sz="quarter" idx="12"/>
          </p:nvPr>
        </p:nvSpPr>
        <p:spPr/>
        <p:txBody>
          <a:bodyPr/>
          <a:lstStyle/>
          <a:p>
            <a:fld id="{25C0B54F-EF55-4ED7-A2F1-C6223C69E6D1}" type="slidenum">
              <a:rPr lang="en-GB" smtClean="0"/>
              <a:t>7</a:t>
            </a:fld>
            <a:endParaRPr lang="en-GB"/>
          </a:p>
        </p:txBody>
      </p:sp>
    </p:spTree>
    <p:extLst>
      <p:ext uri="{BB962C8B-B14F-4D97-AF65-F5344CB8AC3E}">
        <p14:creationId xmlns:p14="http://schemas.microsoft.com/office/powerpoint/2010/main" val="38015118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74638"/>
            <a:ext cx="7139136" cy="1143000"/>
          </a:xfrm>
        </p:spPr>
        <p:txBody>
          <a:bodyPr/>
          <a:lstStyle/>
          <a:p>
            <a:r>
              <a:rPr lang="en-GB" dirty="0" smtClean="0"/>
              <a:t>Books </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908720"/>
            <a:ext cx="3871405" cy="585959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1268760"/>
            <a:ext cx="3456384" cy="5530214"/>
          </a:xfrm>
          <a:prstGeom prst="rect">
            <a:avLst/>
          </a:prstGeom>
        </p:spPr>
      </p:pic>
      <p:sp>
        <p:nvSpPr>
          <p:cNvPr id="3" name="Slide Number Placeholder 2"/>
          <p:cNvSpPr>
            <a:spLocks noGrp="1"/>
          </p:cNvSpPr>
          <p:nvPr>
            <p:ph type="sldNum" sz="quarter" idx="12"/>
          </p:nvPr>
        </p:nvSpPr>
        <p:spPr/>
        <p:txBody>
          <a:bodyPr/>
          <a:lstStyle/>
          <a:p>
            <a:fld id="{25C0B54F-EF55-4ED7-A2F1-C6223C69E6D1}" type="slidenum">
              <a:rPr lang="en-GB" smtClean="0"/>
              <a:t>70</a:t>
            </a:fld>
            <a:endParaRPr lang="en-GB"/>
          </a:p>
        </p:txBody>
      </p:sp>
    </p:spTree>
    <p:extLst>
      <p:ext uri="{BB962C8B-B14F-4D97-AF65-F5344CB8AC3E}">
        <p14:creationId xmlns:p14="http://schemas.microsoft.com/office/powerpoint/2010/main" val="39819399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572000" cy="1143000"/>
          </a:xfrm>
        </p:spPr>
        <p:txBody>
          <a:bodyPr>
            <a:normAutofit fontScale="90000"/>
          </a:bodyPr>
          <a:lstStyle/>
          <a:p>
            <a:r>
              <a:rPr lang="en-GB" b="1" dirty="0" smtClean="0"/>
              <a:t>Vowels and </a:t>
            </a:r>
            <a:br>
              <a:rPr lang="en-GB" b="1" dirty="0" smtClean="0"/>
            </a:br>
            <a:r>
              <a:rPr lang="en-GB" b="1" dirty="0" smtClean="0"/>
              <a:t>Consonants </a:t>
            </a:r>
            <a:endParaRPr lang="en-GB" b="1" dirty="0"/>
          </a:p>
        </p:txBody>
      </p:sp>
      <p:sp>
        <p:nvSpPr>
          <p:cNvPr id="3" name="Content Placeholder 2"/>
          <p:cNvSpPr>
            <a:spLocks noGrp="1"/>
          </p:cNvSpPr>
          <p:nvPr>
            <p:ph idx="1"/>
          </p:nvPr>
        </p:nvSpPr>
        <p:spPr>
          <a:xfrm>
            <a:off x="395536" y="1772816"/>
            <a:ext cx="4680520" cy="4824536"/>
          </a:xfrm>
        </p:spPr>
        <p:txBody>
          <a:bodyPr>
            <a:normAutofit/>
          </a:bodyPr>
          <a:lstStyle/>
          <a:p>
            <a:pPr marL="0" indent="0">
              <a:buNone/>
            </a:pPr>
            <a:r>
              <a:rPr lang="en-GB" b="1" dirty="0" smtClean="0"/>
              <a:t>Vowels </a:t>
            </a:r>
            <a:r>
              <a:rPr lang="en-GB" dirty="0" smtClean="0"/>
              <a:t>– message</a:t>
            </a:r>
          </a:p>
          <a:p>
            <a:pPr marL="0" indent="0">
              <a:buNone/>
            </a:pPr>
            <a:r>
              <a:rPr lang="en-GB" b="1" dirty="0" smtClean="0"/>
              <a:t>Consonants</a:t>
            </a:r>
            <a:r>
              <a:rPr lang="en-GB" dirty="0" smtClean="0"/>
              <a:t> </a:t>
            </a:r>
            <a:r>
              <a:rPr lang="en-GB" dirty="0"/>
              <a:t>– </a:t>
            </a:r>
            <a:r>
              <a:rPr lang="en-GB" dirty="0" smtClean="0"/>
              <a:t>emotion/accent. </a:t>
            </a:r>
          </a:p>
          <a:p>
            <a:pPr marL="0" indent="0">
              <a:buNone/>
            </a:pPr>
            <a:r>
              <a:rPr lang="en-GB" dirty="0" smtClean="0"/>
              <a:t>It is not what you say it is the way you say it </a:t>
            </a:r>
          </a:p>
          <a:p>
            <a:r>
              <a:rPr lang="en-GB" dirty="0" err="1" smtClean="0"/>
              <a:t>WikiAudio</a:t>
            </a:r>
            <a:r>
              <a:rPr lang="en-GB" dirty="0" smtClean="0"/>
              <a:t> </a:t>
            </a:r>
            <a:r>
              <a:rPr lang="en-GB" dirty="0"/>
              <a:t>https://www.youtube.com/watch?v=-dYJ0u4U9aQ</a:t>
            </a:r>
          </a:p>
          <a:p>
            <a:endParaRPr lang="en-GB" dirty="0"/>
          </a:p>
          <a:p>
            <a:endParaRPr lang="en-GB" dirty="0" smtClean="0"/>
          </a:p>
          <a:p>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0"/>
            <a:ext cx="4067944" cy="34080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4149080"/>
            <a:ext cx="4015063" cy="2390827"/>
          </a:xfrm>
          <a:prstGeom prst="rect">
            <a:avLst/>
          </a:prstGeom>
        </p:spPr>
      </p:pic>
      <p:sp>
        <p:nvSpPr>
          <p:cNvPr id="6" name="Slide Number Placeholder 5"/>
          <p:cNvSpPr>
            <a:spLocks noGrp="1"/>
          </p:cNvSpPr>
          <p:nvPr>
            <p:ph type="sldNum" sz="quarter" idx="12"/>
          </p:nvPr>
        </p:nvSpPr>
        <p:spPr/>
        <p:txBody>
          <a:bodyPr/>
          <a:lstStyle/>
          <a:p>
            <a:fld id="{25C0B54F-EF55-4ED7-A2F1-C6223C69E6D1}" type="slidenum">
              <a:rPr lang="en-GB" smtClean="0"/>
              <a:t>8</a:t>
            </a:fld>
            <a:endParaRPr lang="en-GB"/>
          </a:p>
        </p:txBody>
      </p:sp>
    </p:spTree>
    <p:extLst>
      <p:ext uri="{BB962C8B-B14F-4D97-AF65-F5344CB8AC3E}">
        <p14:creationId xmlns:p14="http://schemas.microsoft.com/office/powerpoint/2010/main" val="1744646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do the following sentences say. </a:t>
            </a:r>
          </a:p>
        </p:txBody>
      </p:sp>
      <p:sp>
        <p:nvSpPr>
          <p:cNvPr id="3" name="Content Placeholder 2"/>
          <p:cNvSpPr>
            <a:spLocks noGrp="1"/>
          </p:cNvSpPr>
          <p:nvPr>
            <p:ph idx="1"/>
          </p:nvPr>
        </p:nvSpPr>
        <p:spPr/>
        <p:txBody>
          <a:bodyPr/>
          <a:lstStyle/>
          <a:p>
            <a:pPr marL="0" indent="0">
              <a:buNone/>
            </a:pPr>
            <a:endParaRPr lang="en-GB" dirty="0">
              <a:solidFill>
                <a:srgbClr val="222222"/>
              </a:solidFill>
              <a:latin typeface="Arial"/>
            </a:endParaRPr>
          </a:p>
          <a:p>
            <a:pPr marL="514350" indent="-514350">
              <a:buFont typeface="+mj-lt"/>
              <a:buAutoNum type="arabicPeriod"/>
            </a:pPr>
            <a:r>
              <a:rPr lang="en-GB" dirty="0" err="1" smtClean="0">
                <a:solidFill>
                  <a:srgbClr val="222222"/>
                </a:solidFill>
                <a:latin typeface="Arial"/>
              </a:rPr>
              <a:t>Th</a:t>
            </a:r>
            <a:r>
              <a:rPr lang="en-GB" dirty="0" smtClean="0">
                <a:solidFill>
                  <a:srgbClr val="222222"/>
                </a:solidFill>
                <a:latin typeface="Arial"/>
              </a:rPr>
              <a:t> </a:t>
            </a:r>
            <a:r>
              <a:rPr lang="en-GB" dirty="0" err="1">
                <a:solidFill>
                  <a:srgbClr val="222222"/>
                </a:solidFill>
                <a:latin typeface="Arial"/>
              </a:rPr>
              <a:t>qck</a:t>
            </a:r>
            <a:r>
              <a:rPr lang="en-GB" dirty="0">
                <a:solidFill>
                  <a:srgbClr val="222222"/>
                </a:solidFill>
                <a:latin typeface="Arial"/>
              </a:rPr>
              <a:t> </a:t>
            </a:r>
            <a:r>
              <a:rPr lang="en-GB" dirty="0" err="1">
                <a:solidFill>
                  <a:srgbClr val="222222"/>
                </a:solidFill>
                <a:latin typeface="Arial"/>
              </a:rPr>
              <a:t>brwn</a:t>
            </a:r>
            <a:r>
              <a:rPr lang="en-GB" dirty="0">
                <a:solidFill>
                  <a:srgbClr val="222222"/>
                </a:solidFill>
                <a:latin typeface="Arial"/>
              </a:rPr>
              <a:t> </a:t>
            </a:r>
            <a:r>
              <a:rPr lang="en-GB" dirty="0" err="1">
                <a:solidFill>
                  <a:srgbClr val="222222"/>
                </a:solidFill>
                <a:latin typeface="Arial"/>
              </a:rPr>
              <a:t>fx</a:t>
            </a:r>
            <a:r>
              <a:rPr lang="en-GB" dirty="0">
                <a:solidFill>
                  <a:srgbClr val="222222"/>
                </a:solidFill>
                <a:latin typeface="Arial"/>
              </a:rPr>
              <a:t> </a:t>
            </a:r>
            <a:r>
              <a:rPr lang="en-GB" dirty="0" err="1">
                <a:solidFill>
                  <a:srgbClr val="222222"/>
                </a:solidFill>
                <a:latin typeface="Arial"/>
              </a:rPr>
              <a:t>jmps</a:t>
            </a:r>
            <a:r>
              <a:rPr lang="en-GB" dirty="0">
                <a:solidFill>
                  <a:srgbClr val="222222"/>
                </a:solidFill>
                <a:latin typeface="Arial"/>
              </a:rPr>
              <a:t> </a:t>
            </a:r>
            <a:r>
              <a:rPr lang="en-GB" dirty="0" err="1">
                <a:solidFill>
                  <a:srgbClr val="222222"/>
                </a:solidFill>
                <a:latin typeface="Arial"/>
              </a:rPr>
              <a:t>vr</a:t>
            </a:r>
            <a:r>
              <a:rPr lang="en-GB" dirty="0">
                <a:solidFill>
                  <a:srgbClr val="222222"/>
                </a:solidFill>
                <a:latin typeface="Arial"/>
              </a:rPr>
              <a:t> </a:t>
            </a:r>
            <a:r>
              <a:rPr lang="en-GB" dirty="0" err="1">
                <a:solidFill>
                  <a:srgbClr val="222222"/>
                </a:solidFill>
                <a:latin typeface="Arial"/>
              </a:rPr>
              <a:t>th</a:t>
            </a:r>
            <a:r>
              <a:rPr lang="en-GB" dirty="0">
                <a:solidFill>
                  <a:srgbClr val="222222"/>
                </a:solidFill>
                <a:latin typeface="Arial"/>
              </a:rPr>
              <a:t> </a:t>
            </a:r>
            <a:r>
              <a:rPr lang="en-GB" dirty="0" err="1">
                <a:solidFill>
                  <a:srgbClr val="222222"/>
                </a:solidFill>
                <a:latin typeface="Arial"/>
              </a:rPr>
              <a:t>lzy</a:t>
            </a:r>
            <a:r>
              <a:rPr lang="en-GB" dirty="0">
                <a:solidFill>
                  <a:srgbClr val="222222"/>
                </a:solidFill>
                <a:latin typeface="Arial"/>
              </a:rPr>
              <a:t> </a:t>
            </a:r>
            <a:r>
              <a:rPr lang="en-GB" dirty="0" smtClean="0">
                <a:solidFill>
                  <a:srgbClr val="222222"/>
                </a:solidFill>
                <a:latin typeface="Arial"/>
              </a:rPr>
              <a:t>dg</a:t>
            </a:r>
          </a:p>
          <a:p>
            <a:pPr marL="514350" indent="-514350">
              <a:buFont typeface="+mj-lt"/>
              <a:buAutoNum type="arabicPeriod"/>
            </a:pPr>
            <a:r>
              <a:rPr lang="en-GB" dirty="0">
                <a:solidFill>
                  <a:srgbClr val="222222"/>
                </a:solidFill>
                <a:latin typeface="Arial"/>
              </a:rPr>
              <a:t> lv </a:t>
            </a:r>
            <a:r>
              <a:rPr lang="en-GB" dirty="0" err="1">
                <a:solidFill>
                  <a:srgbClr val="222222"/>
                </a:solidFill>
                <a:latin typeface="Arial"/>
              </a:rPr>
              <a:t>prs</a:t>
            </a:r>
            <a:r>
              <a:rPr lang="en-GB" dirty="0">
                <a:solidFill>
                  <a:srgbClr val="222222"/>
                </a:solidFill>
                <a:latin typeface="Arial"/>
              </a:rPr>
              <a:t> n </a:t>
            </a:r>
            <a:r>
              <a:rPr lang="en-GB" dirty="0" err="1">
                <a:solidFill>
                  <a:srgbClr val="222222"/>
                </a:solidFill>
                <a:latin typeface="Arial"/>
              </a:rPr>
              <a:t>th</a:t>
            </a:r>
            <a:r>
              <a:rPr lang="en-GB" dirty="0">
                <a:solidFill>
                  <a:srgbClr val="222222"/>
                </a:solidFill>
                <a:latin typeface="Arial"/>
              </a:rPr>
              <a:t> </a:t>
            </a:r>
            <a:r>
              <a:rPr lang="en-GB" dirty="0" err="1">
                <a:solidFill>
                  <a:srgbClr val="222222"/>
                </a:solidFill>
                <a:latin typeface="Arial"/>
              </a:rPr>
              <a:t>sprngtm</a:t>
            </a:r>
            <a:r>
              <a:rPr lang="en-GB" dirty="0">
                <a:solidFill>
                  <a:srgbClr val="222222"/>
                </a:solidFill>
                <a:latin typeface="Arial"/>
              </a:rPr>
              <a:t>. </a:t>
            </a:r>
            <a:endParaRPr lang="en-GB" dirty="0" smtClean="0">
              <a:solidFill>
                <a:srgbClr val="222222"/>
              </a:solidFill>
              <a:latin typeface="Arial"/>
            </a:endParaRPr>
          </a:p>
          <a:p>
            <a:pPr marL="514350" indent="-514350">
              <a:buFont typeface="+mj-lt"/>
              <a:buAutoNum type="arabicPeriod"/>
            </a:pPr>
            <a:r>
              <a:rPr lang="fr-FR" dirty="0">
                <a:solidFill>
                  <a:srgbClr val="222222"/>
                </a:solidFill>
                <a:latin typeface="Arial"/>
              </a:rPr>
              <a:t> Y </a:t>
            </a:r>
            <a:r>
              <a:rPr lang="fr-FR" dirty="0" err="1">
                <a:solidFill>
                  <a:srgbClr val="222222"/>
                </a:solidFill>
                <a:latin typeface="Arial"/>
              </a:rPr>
              <a:t>cn</a:t>
            </a:r>
            <a:r>
              <a:rPr lang="fr-FR" dirty="0">
                <a:solidFill>
                  <a:srgbClr val="222222"/>
                </a:solidFill>
                <a:latin typeface="Arial"/>
              </a:rPr>
              <a:t> d </a:t>
            </a:r>
            <a:r>
              <a:rPr lang="fr-FR" dirty="0" err="1">
                <a:solidFill>
                  <a:srgbClr val="222222"/>
                </a:solidFill>
                <a:latin typeface="Arial"/>
              </a:rPr>
              <a:t>nythng</a:t>
            </a:r>
            <a:r>
              <a:rPr lang="fr-FR" dirty="0">
                <a:solidFill>
                  <a:srgbClr val="222222"/>
                </a:solidFill>
                <a:latin typeface="Arial"/>
              </a:rPr>
              <a:t> </a:t>
            </a:r>
            <a:r>
              <a:rPr lang="fr-FR" dirty="0" err="1">
                <a:solidFill>
                  <a:srgbClr val="222222"/>
                </a:solidFill>
                <a:latin typeface="Arial"/>
              </a:rPr>
              <a:t>bt</a:t>
            </a:r>
            <a:r>
              <a:rPr lang="fr-FR" dirty="0">
                <a:solidFill>
                  <a:srgbClr val="222222"/>
                </a:solidFill>
                <a:latin typeface="Arial"/>
              </a:rPr>
              <a:t> nt </a:t>
            </a:r>
            <a:r>
              <a:rPr lang="fr-FR" dirty="0" err="1">
                <a:solidFill>
                  <a:srgbClr val="222222"/>
                </a:solidFill>
                <a:latin typeface="Arial"/>
              </a:rPr>
              <a:t>vrythng</a:t>
            </a:r>
            <a:r>
              <a:rPr lang="fr-FR" dirty="0">
                <a:solidFill>
                  <a:srgbClr val="222222"/>
                </a:solidFill>
                <a:latin typeface="Arial"/>
              </a:rPr>
              <a:t>.</a:t>
            </a:r>
          </a:p>
          <a:p>
            <a:endParaRPr lang="en-GB" dirty="0">
              <a:solidFill>
                <a:srgbClr val="222222"/>
              </a:solidFill>
              <a:latin typeface="Arial"/>
            </a:endParaRPr>
          </a:p>
          <a:p>
            <a:endParaRPr lang="en-GB" dirty="0"/>
          </a:p>
        </p:txBody>
      </p:sp>
      <p:sp>
        <p:nvSpPr>
          <p:cNvPr id="4" name="Slide Number Placeholder 3"/>
          <p:cNvSpPr>
            <a:spLocks noGrp="1"/>
          </p:cNvSpPr>
          <p:nvPr>
            <p:ph type="sldNum" sz="quarter" idx="12"/>
          </p:nvPr>
        </p:nvSpPr>
        <p:spPr/>
        <p:txBody>
          <a:bodyPr/>
          <a:lstStyle/>
          <a:p>
            <a:fld id="{25C0B54F-EF55-4ED7-A2F1-C6223C69E6D1}" type="slidenum">
              <a:rPr lang="en-GB" smtClean="0"/>
              <a:t>9</a:t>
            </a:fld>
            <a:endParaRPr lang="en-GB"/>
          </a:p>
        </p:txBody>
      </p:sp>
    </p:spTree>
    <p:extLst>
      <p:ext uri="{BB962C8B-B14F-4D97-AF65-F5344CB8AC3E}">
        <p14:creationId xmlns:p14="http://schemas.microsoft.com/office/powerpoint/2010/main" val="6339318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3092</TotalTime>
  <Words>1284</Words>
  <Application>Microsoft Office PowerPoint</Application>
  <PresentationFormat>On-screen Show (4:3)</PresentationFormat>
  <Paragraphs>445</Paragraphs>
  <Slides>70</Slides>
  <Notes>8</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Kodz: a brief look at coding theory. John R. Woodward</vt:lpstr>
      <vt:lpstr>What do the following have in common</vt:lpstr>
      <vt:lpstr>Analogy vs Digital</vt:lpstr>
      <vt:lpstr>PowerPoint Presentation</vt:lpstr>
      <vt:lpstr>PowerPoint Presentation</vt:lpstr>
      <vt:lpstr>We do not verbalize punctuation </vt:lpstr>
      <vt:lpstr>Grrr?</vt:lpstr>
      <vt:lpstr>Vowels and  Consonants </vt:lpstr>
      <vt:lpstr>What do the following sentences say. </vt:lpstr>
      <vt:lpstr>answers</vt:lpstr>
      <vt:lpstr>Morse code tree</vt:lpstr>
      <vt:lpstr>Morse code tree</vt:lpstr>
      <vt:lpstr>Morse code tree – no reducdancy</vt:lpstr>
      <vt:lpstr>English is not Perfect</vt:lpstr>
      <vt:lpstr>Ghoti = fish</vt:lpstr>
      <vt:lpstr>PowerPoint Presentation</vt:lpstr>
      <vt:lpstr>PowerPoint Presentation</vt:lpstr>
      <vt:lpstr>PowerPoint Presentation</vt:lpstr>
      <vt:lpstr>Hypothesis - phonetic languages </vt:lpstr>
      <vt:lpstr>Redundancy in Natural Language</vt:lpstr>
      <vt:lpstr>Emergency Numbers</vt:lpstr>
      <vt:lpstr>EXPT: misdial a mobile number – you probably do not get a valid number </vt:lpstr>
      <vt:lpstr>True/false                0/1</vt:lpstr>
      <vt:lpstr>Drawing a cube</vt:lpstr>
      <vt:lpstr>PowerPoint Presentation</vt:lpstr>
      <vt:lpstr>1 bit – cannot tell if we made a mistake</vt:lpstr>
      <vt:lpstr>2 bits – we can detect mistakes,  but cannot correct</vt:lpstr>
      <vt:lpstr>3 bits – we can correct</vt:lpstr>
      <vt:lpstr>3 bits – DISTANCE ONE APART</vt:lpstr>
      <vt:lpstr>3 bits – DISTANCE TWO APART</vt:lpstr>
      <vt:lpstr>3 bits – DISTANCE THREE APART</vt:lpstr>
      <vt:lpstr>1 = yes                     0 = no CODE AS 111= YES, 000 = NO</vt:lpstr>
      <vt:lpstr>What if there is a mistake</vt:lpstr>
      <vt:lpstr>Perfect code</vt:lpstr>
      <vt:lpstr>In 7 dimension</vt:lpstr>
      <vt:lpstr>7 edges going out</vt:lpstr>
      <vt:lpstr>Genetic Code 1</vt:lpstr>
      <vt:lpstr>Genetic Code</vt:lpstr>
      <vt:lpstr>Genetic Code 3</vt:lpstr>
      <vt:lpstr>PowerPoint Presentation</vt:lpstr>
      <vt:lpstr>Working in a bar</vt:lpstr>
      <vt:lpstr>McGurk Effect</vt:lpstr>
      <vt:lpstr>Add a Parity Bit to a message</vt:lpstr>
      <vt:lpstr>Following message</vt:lpstr>
      <vt:lpstr>Following message</vt:lpstr>
      <vt:lpstr>To detect AND correct</vt:lpstr>
      <vt:lpstr>Parity of 3 data bits in circle</vt:lpstr>
      <vt:lpstr>Standard sequence  (D=data, P=parity)</vt:lpstr>
      <vt:lpstr>Parity is consistent. </vt:lpstr>
      <vt:lpstr>OOPS we have a single error</vt:lpstr>
      <vt:lpstr>2 or more parity bits will be incorrect</vt:lpstr>
      <vt:lpstr>intersection tells us the corrupted bit</vt:lpstr>
      <vt:lpstr>Parity bits carry no new information</vt:lpstr>
      <vt:lpstr>Shortcut for hamming code</vt:lpstr>
      <vt:lpstr>Perceptrons</vt:lpstr>
      <vt:lpstr>Linearly Separable Data + Non-Linearly Separable Data + </vt:lpstr>
      <vt:lpstr>XOR PROBLEM</vt:lpstr>
      <vt:lpstr>Add a parity bit.</vt:lpstr>
      <vt:lpstr>Now plot in 3D</vt:lpstr>
      <vt:lpstr>Join 4 cities with the least  road length</vt:lpstr>
      <vt:lpstr>Join 4 cities with the least  road length</vt:lpstr>
      <vt:lpstr>Join 4 cities with the least  road length</vt:lpstr>
      <vt:lpstr>Join 4 cities with the least  road length</vt:lpstr>
      <vt:lpstr>solution</vt:lpstr>
      <vt:lpstr>PowerPoint Presentation</vt:lpstr>
      <vt:lpstr>20 questions</vt:lpstr>
      <vt:lpstr>PowerPoint Presentation</vt:lpstr>
      <vt:lpstr>PowerPoint Presentation</vt:lpstr>
      <vt:lpstr>Richard Hamming</vt:lpstr>
      <vt:lpstr>Books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Kodz</dc:title>
  <dc:creator>John R Woodward</dc:creator>
  <cp:lastModifiedBy>John R Woodward</cp:lastModifiedBy>
  <cp:revision>66</cp:revision>
  <cp:lastPrinted>2017-05-25T17:13:54Z</cp:lastPrinted>
  <dcterms:created xsi:type="dcterms:W3CDTF">2017-01-17T07:53:49Z</dcterms:created>
  <dcterms:modified xsi:type="dcterms:W3CDTF">2017-05-25T17:46:00Z</dcterms:modified>
</cp:coreProperties>
</file>