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0" r:id="rId5"/>
    <p:sldId id="263" r:id="rId6"/>
    <p:sldId id="259" r:id="rId7"/>
    <p:sldId id="264" r:id="rId8"/>
    <p:sldId id="265" r:id="rId9"/>
    <p:sldId id="266" r:id="rId10"/>
    <p:sldId id="268"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E7DA7E3-EBCB-4530-9832-4A8A6CB5B9FB}" type="datetimeFigureOut">
              <a:rPr lang="en-GB" smtClean="0"/>
              <a:t>08/10/2013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A75EDE-32D4-4E64-9FC8-D2A797C79C2E}" type="slidenum">
              <a:rPr lang="en-GB" smtClean="0"/>
              <a:t>‹#›</a:t>
            </a:fld>
            <a:endParaRPr lang="en-GB"/>
          </a:p>
        </p:txBody>
      </p:sp>
    </p:spTree>
    <p:extLst>
      <p:ext uri="{BB962C8B-B14F-4D97-AF65-F5344CB8AC3E}">
        <p14:creationId xmlns:p14="http://schemas.microsoft.com/office/powerpoint/2010/main" val="248268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7DA7E3-EBCB-4530-9832-4A8A6CB5B9FB}" type="datetimeFigureOut">
              <a:rPr lang="en-GB" smtClean="0"/>
              <a:t>08/10/2013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A75EDE-32D4-4E64-9FC8-D2A797C79C2E}" type="slidenum">
              <a:rPr lang="en-GB" smtClean="0"/>
              <a:t>‹#›</a:t>
            </a:fld>
            <a:endParaRPr lang="en-GB"/>
          </a:p>
        </p:txBody>
      </p:sp>
    </p:spTree>
    <p:extLst>
      <p:ext uri="{BB962C8B-B14F-4D97-AF65-F5344CB8AC3E}">
        <p14:creationId xmlns:p14="http://schemas.microsoft.com/office/powerpoint/2010/main" val="142788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7DA7E3-EBCB-4530-9832-4A8A6CB5B9FB}" type="datetimeFigureOut">
              <a:rPr lang="en-GB" smtClean="0"/>
              <a:t>08/10/2013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A75EDE-32D4-4E64-9FC8-D2A797C79C2E}" type="slidenum">
              <a:rPr lang="en-GB" smtClean="0"/>
              <a:t>‹#›</a:t>
            </a:fld>
            <a:endParaRPr lang="en-GB"/>
          </a:p>
        </p:txBody>
      </p:sp>
    </p:spTree>
    <p:extLst>
      <p:ext uri="{BB962C8B-B14F-4D97-AF65-F5344CB8AC3E}">
        <p14:creationId xmlns:p14="http://schemas.microsoft.com/office/powerpoint/2010/main" val="41222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7DA7E3-EBCB-4530-9832-4A8A6CB5B9FB}" type="datetimeFigureOut">
              <a:rPr lang="en-GB" smtClean="0"/>
              <a:t>08/10/2013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A75EDE-32D4-4E64-9FC8-D2A797C79C2E}" type="slidenum">
              <a:rPr lang="en-GB" smtClean="0"/>
              <a:t>‹#›</a:t>
            </a:fld>
            <a:endParaRPr lang="en-GB"/>
          </a:p>
        </p:txBody>
      </p:sp>
    </p:spTree>
    <p:extLst>
      <p:ext uri="{BB962C8B-B14F-4D97-AF65-F5344CB8AC3E}">
        <p14:creationId xmlns:p14="http://schemas.microsoft.com/office/powerpoint/2010/main" val="45198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7DA7E3-EBCB-4530-9832-4A8A6CB5B9FB}" type="datetimeFigureOut">
              <a:rPr lang="en-GB" smtClean="0"/>
              <a:t>08/10/2013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A75EDE-32D4-4E64-9FC8-D2A797C79C2E}" type="slidenum">
              <a:rPr lang="en-GB" smtClean="0"/>
              <a:t>‹#›</a:t>
            </a:fld>
            <a:endParaRPr lang="en-GB"/>
          </a:p>
        </p:txBody>
      </p:sp>
    </p:spTree>
    <p:extLst>
      <p:ext uri="{BB962C8B-B14F-4D97-AF65-F5344CB8AC3E}">
        <p14:creationId xmlns:p14="http://schemas.microsoft.com/office/powerpoint/2010/main" val="93742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E7DA7E3-EBCB-4530-9832-4A8A6CB5B9FB}" type="datetimeFigureOut">
              <a:rPr lang="en-GB" smtClean="0"/>
              <a:t>08/10/2013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A75EDE-32D4-4E64-9FC8-D2A797C79C2E}" type="slidenum">
              <a:rPr lang="en-GB" smtClean="0"/>
              <a:t>‹#›</a:t>
            </a:fld>
            <a:endParaRPr lang="en-GB"/>
          </a:p>
        </p:txBody>
      </p:sp>
    </p:spTree>
    <p:extLst>
      <p:ext uri="{BB962C8B-B14F-4D97-AF65-F5344CB8AC3E}">
        <p14:creationId xmlns:p14="http://schemas.microsoft.com/office/powerpoint/2010/main" val="3599785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E7DA7E3-EBCB-4530-9832-4A8A6CB5B9FB}" type="datetimeFigureOut">
              <a:rPr lang="en-GB" smtClean="0"/>
              <a:t>08/10/2013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A75EDE-32D4-4E64-9FC8-D2A797C79C2E}" type="slidenum">
              <a:rPr lang="en-GB" smtClean="0"/>
              <a:t>‹#›</a:t>
            </a:fld>
            <a:endParaRPr lang="en-GB"/>
          </a:p>
        </p:txBody>
      </p:sp>
    </p:spTree>
    <p:extLst>
      <p:ext uri="{BB962C8B-B14F-4D97-AF65-F5344CB8AC3E}">
        <p14:creationId xmlns:p14="http://schemas.microsoft.com/office/powerpoint/2010/main" val="5992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E7DA7E3-EBCB-4530-9832-4A8A6CB5B9FB}" type="datetimeFigureOut">
              <a:rPr lang="en-GB" smtClean="0"/>
              <a:t>08/10/2013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A75EDE-32D4-4E64-9FC8-D2A797C79C2E}" type="slidenum">
              <a:rPr lang="en-GB" smtClean="0"/>
              <a:t>‹#›</a:t>
            </a:fld>
            <a:endParaRPr lang="en-GB"/>
          </a:p>
        </p:txBody>
      </p:sp>
    </p:spTree>
    <p:extLst>
      <p:ext uri="{BB962C8B-B14F-4D97-AF65-F5344CB8AC3E}">
        <p14:creationId xmlns:p14="http://schemas.microsoft.com/office/powerpoint/2010/main" val="120277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DA7E3-EBCB-4530-9832-4A8A6CB5B9FB}" type="datetimeFigureOut">
              <a:rPr lang="en-GB" smtClean="0"/>
              <a:t>08/10/2013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A75EDE-32D4-4E64-9FC8-D2A797C79C2E}" type="slidenum">
              <a:rPr lang="en-GB" smtClean="0"/>
              <a:t>‹#›</a:t>
            </a:fld>
            <a:endParaRPr lang="en-GB"/>
          </a:p>
        </p:txBody>
      </p:sp>
    </p:spTree>
    <p:extLst>
      <p:ext uri="{BB962C8B-B14F-4D97-AF65-F5344CB8AC3E}">
        <p14:creationId xmlns:p14="http://schemas.microsoft.com/office/powerpoint/2010/main" val="386582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7DA7E3-EBCB-4530-9832-4A8A6CB5B9FB}" type="datetimeFigureOut">
              <a:rPr lang="en-GB" smtClean="0"/>
              <a:t>08/10/2013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A75EDE-32D4-4E64-9FC8-D2A797C79C2E}" type="slidenum">
              <a:rPr lang="en-GB" smtClean="0"/>
              <a:t>‹#›</a:t>
            </a:fld>
            <a:endParaRPr lang="en-GB"/>
          </a:p>
        </p:txBody>
      </p:sp>
    </p:spTree>
    <p:extLst>
      <p:ext uri="{BB962C8B-B14F-4D97-AF65-F5344CB8AC3E}">
        <p14:creationId xmlns:p14="http://schemas.microsoft.com/office/powerpoint/2010/main" val="319515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7DA7E3-EBCB-4530-9832-4A8A6CB5B9FB}" type="datetimeFigureOut">
              <a:rPr lang="en-GB" smtClean="0"/>
              <a:t>08/10/2013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A75EDE-32D4-4E64-9FC8-D2A797C79C2E}" type="slidenum">
              <a:rPr lang="en-GB" smtClean="0"/>
              <a:t>‹#›</a:t>
            </a:fld>
            <a:endParaRPr lang="en-GB"/>
          </a:p>
        </p:txBody>
      </p:sp>
    </p:spTree>
    <p:extLst>
      <p:ext uri="{BB962C8B-B14F-4D97-AF65-F5344CB8AC3E}">
        <p14:creationId xmlns:p14="http://schemas.microsoft.com/office/powerpoint/2010/main" val="71396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DA7E3-EBCB-4530-9832-4A8A6CB5B9FB}" type="datetimeFigureOut">
              <a:rPr lang="en-GB" smtClean="0"/>
              <a:t>08/10/2013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75EDE-32D4-4E64-9FC8-D2A797C79C2E}" type="slidenum">
              <a:rPr lang="en-GB" smtClean="0"/>
              <a:t>‹#›</a:t>
            </a:fld>
            <a:endParaRPr lang="en-GB"/>
          </a:p>
        </p:txBody>
      </p:sp>
    </p:spTree>
    <p:extLst>
      <p:ext uri="{BB962C8B-B14F-4D97-AF65-F5344CB8AC3E}">
        <p14:creationId xmlns:p14="http://schemas.microsoft.com/office/powerpoint/2010/main" val="1464430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John.woodward@cs.stir.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gow.epsrc.ac.uk/NGBOViewGrant.aspx?GrantRef=EP/J017515/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Dynamic Adaptive Automated Software Engineering</a:t>
            </a:r>
          </a:p>
        </p:txBody>
      </p:sp>
      <p:sp>
        <p:nvSpPr>
          <p:cNvPr id="3" name="Subtitle 2"/>
          <p:cNvSpPr>
            <a:spLocks noGrp="1"/>
          </p:cNvSpPr>
          <p:nvPr>
            <p:ph type="subTitle" idx="1"/>
          </p:nvPr>
        </p:nvSpPr>
        <p:spPr/>
        <p:txBody>
          <a:bodyPr/>
          <a:lstStyle/>
          <a:p>
            <a:r>
              <a:rPr lang="en-GB" dirty="0" smtClean="0"/>
              <a:t>John Woodward </a:t>
            </a:r>
          </a:p>
          <a:p>
            <a:r>
              <a:rPr lang="en-GB" dirty="0" smtClean="0"/>
              <a:t>University of Stirling, Scotland</a:t>
            </a:r>
          </a:p>
          <a:p>
            <a:r>
              <a:rPr lang="en-GB" dirty="0" smtClean="0"/>
              <a:t>John.woodward@cs.stir.ac.uk</a:t>
            </a:r>
            <a:endParaRPr lang="en-GB" dirty="0"/>
          </a:p>
        </p:txBody>
      </p:sp>
    </p:spTree>
    <p:extLst>
      <p:ext uri="{BB962C8B-B14F-4D97-AF65-F5344CB8AC3E}">
        <p14:creationId xmlns:p14="http://schemas.microsoft.com/office/powerpoint/2010/main" val="328191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Automated Design of Heuristics</a:t>
            </a:r>
            <a:r>
              <a:rPr lang="en-GB" dirty="0" smtClean="0"/>
              <a:t> </a:t>
            </a:r>
            <a:endParaRPr lang="en-GB" dirty="0"/>
          </a:p>
        </p:txBody>
      </p:sp>
      <p:sp>
        <p:nvSpPr>
          <p:cNvPr id="3" name="Content Placeholder 2"/>
          <p:cNvSpPr>
            <a:spLocks noGrp="1"/>
          </p:cNvSpPr>
          <p:nvPr>
            <p:ph idx="1"/>
          </p:nvPr>
        </p:nvSpPr>
        <p:spPr>
          <a:xfrm>
            <a:off x="457200" y="1600200"/>
            <a:ext cx="8579296" cy="5141168"/>
          </a:xfrm>
        </p:spPr>
        <p:txBody>
          <a:bodyPr>
            <a:normAutofit lnSpcReduction="10000"/>
          </a:bodyPr>
          <a:lstStyle/>
          <a:p>
            <a:pPr marL="0" indent="0">
              <a:buNone/>
            </a:pPr>
            <a:r>
              <a:rPr lang="en-GB" dirty="0"/>
              <a:t> </a:t>
            </a:r>
            <a:r>
              <a:rPr lang="en-GB" dirty="0" smtClean="0"/>
              <a:t>    </a:t>
            </a:r>
            <a:r>
              <a:rPr lang="en-GB" b="1" dirty="0" smtClean="0"/>
              <a:t>Applications</a:t>
            </a:r>
          </a:p>
          <a:p>
            <a:pPr marL="971550" lvl="1" indent="-514350">
              <a:buFont typeface="+mj-lt"/>
              <a:buAutoNum type="arabicPeriod"/>
            </a:pPr>
            <a:r>
              <a:rPr lang="en-GB" dirty="0" smtClean="0"/>
              <a:t>Combinatorial problems (bin packing, knapsack, travelling salesman problem)</a:t>
            </a:r>
          </a:p>
          <a:p>
            <a:pPr marL="971550" lvl="1" indent="-514350">
              <a:buFont typeface="+mj-lt"/>
              <a:buAutoNum type="arabicPeriod"/>
            </a:pPr>
            <a:r>
              <a:rPr lang="en-GB" dirty="0" smtClean="0"/>
              <a:t>Tailoring probability distributions</a:t>
            </a:r>
          </a:p>
          <a:p>
            <a:pPr marL="971550" lvl="1" indent="-514350">
              <a:buFont typeface="+mj-lt"/>
              <a:buAutoNum type="arabicPeriod"/>
            </a:pPr>
            <a:r>
              <a:rPr lang="en-GB" dirty="0" smtClean="0"/>
              <a:t>Genetically Improving (small to medium) program</a:t>
            </a:r>
          </a:p>
          <a:p>
            <a:pPr marL="457200" lvl="1" indent="0">
              <a:buNone/>
            </a:pPr>
            <a:r>
              <a:rPr lang="en-GB" b="1" dirty="0" smtClean="0"/>
              <a:t>Benefits</a:t>
            </a:r>
          </a:p>
          <a:p>
            <a:pPr marL="971550" lvl="1" indent="-514350">
              <a:buFont typeface="+mj-lt"/>
              <a:buAutoNum type="arabicPeriod"/>
            </a:pPr>
            <a:r>
              <a:rPr lang="en-GB" dirty="0" smtClean="0"/>
              <a:t>Automatically designed for specific problems</a:t>
            </a:r>
          </a:p>
          <a:p>
            <a:pPr marL="971550" lvl="1" indent="-514350">
              <a:buFont typeface="+mj-lt"/>
              <a:buAutoNum type="arabicPeriod"/>
            </a:pPr>
            <a:r>
              <a:rPr lang="en-GB" dirty="0" smtClean="0"/>
              <a:t>Human competitive results. </a:t>
            </a:r>
          </a:p>
          <a:p>
            <a:pPr marL="971550" lvl="1" indent="-514350">
              <a:buFont typeface="+mj-lt"/>
              <a:buAutoNum type="arabicPeriod"/>
            </a:pPr>
            <a:r>
              <a:rPr lang="en-GB" dirty="0" smtClean="0"/>
              <a:t>Scalable to larger instances of a problem. </a:t>
            </a:r>
          </a:p>
          <a:p>
            <a:pPr marL="457200" lvl="1" indent="0">
              <a:buNone/>
            </a:pPr>
            <a:endParaRPr lang="en-GB" dirty="0" smtClean="0"/>
          </a:p>
          <a:p>
            <a:pPr marL="457200" lvl="1" indent="0">
              <a:buNone/>
            </a:pPr>
            <a:r>
              <a:rPr lang="en-GB" dirty="0"/>
              <a:t>	</a:t>
            </a:r>
            <a:endParaRPr lang="en-GB" dirty="0" smtClean="0"/>
          </a:p>
          <a:p>
            <a:pPr lvl="1"/>
            <a:endParaRPr lang="en-GB" dirty="0"/>
          </a:p>
        </p:txBody>
      </p:sp>
    </p:spTree>
    <p:extLst>
      <p:ext uri="{BB962C8B-B14F-4D97-AF65-F5344CB8AC3E}">
        <p14:creationId xmlns:p14="http://schemas.microsoft.com/office/powerpoint/2010/main" val="222765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Closing</a:t>
            </a:r>
            <a:endParaRPr lang="en-GB" dirty="0"/>
          </a:p>
        </p:txBody>
      </p:sp>
      <p:sp>
        <p:nvSpPr>
          <p:cNvPr id="3" name="Content Placeholder 2"/>
          <p:cNvSpPr>
            <a:spLocks noGrp="1"/>
          </p:cNvSpPr>
          <p:nvPr>
            <p:ph idx="1"/>
          </p:nvPr>
        </p:nvSpPr>
        <p:spPr/>
        <p:txBody>
          <a:bodyPr/>
          <a:lstStyle/>
          <a:p>
            <a:r>
              <a:rPr lang="en-GB" dirty="0" smtClean="0"/>
              <a:t>Thank you for your attention</a:t>
            </a:r>
          </a:p>
          <a:p>
            <a:r>
              <a:rPr lang="en-GB" dirty="0" smtClean="0">
                <a:hlinkClick r:id="rId2"/>
              </a:rPr>
              <a:t>John.woodward@cs.stir.ac.uk</a:t>
            </a:r>
            <a:endParaRPr lang="en-GB" dirty="0" smtClean="0"/>
          </a:p>
          <a:p>
            <a:r>
              <a:rPr lang="en-GB" dirty="0" smtClean="0"/>
              <a:t>GECCO WORKSHOP on </a:t>
            </a:r>
            <a:endParaRPr lang="en-GB" dirty="0"/>
          </a:p>
        </p:txBody>
      </p:sp>
    </p:spTree>
    <p:extLst>
      <p:ext uri="{BB962C8B-B14F-4D97-AF65-F5344CB8AC3E}">
        <p14:creationId xmlns:p14="http://schemas.microsoft.com/office/powerpoint/2010/main" val="113521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Dynamic Adaptive Automated Software Engineering</a:t>
            </a:r>
          </a:p>
        </p:txBody>
      </p:sp>
      <p:sp>
        <p:nvSpPr>
          <p:cNvPr id="3" name="Content Placeholder 2"/>
          <p:cNvSpPr>
            <a:spLocks noGrp="1"/>
          </p:cNvSpPr>
          <p:nvPr>
            <p:ph idx="1"/>
          </p:nvPr>
        </p:nvSpPr>
        <p:spPr>
          <a:xfrm>
            <a:off x="457200" y="1600200"/>
            <a:ext cx="8229600" cy="5069160"/>
          </a:xfrm>
        </p:spPr>
        <p:txBody>
          <a:bodyPr>
            <a:normAutofit lnSpcReduction="10000"/>
          </a:bodyPr>
          <a:lstStyle/>
          <a:p>
            <a:pPr fontAlgn="base"/>
            <a:r>
              <a:rPr lang="en-GB" dirty="0" smtClean="0"/>
              <a:t>The </a:t>
            </a:r>
            <a:r>
              <a:rPr lang="en-GB" dirty="0"/>
              <a:t>DAASE project is funded </a:t>
            </a:r>
            <a:r>
              <a:rPr lang="en-GB" dirty="0">
                <a:hlinkClick r:id="rId2"/>
              </a:rPr>
              <a:t>£6.8 million from EPSRC</a:t>
            </a:r>
            <a:r>
              <a:rPr lang="en-GB" dirty="0"/>
              <a:t> brought up to </a:t>
            </a:r>
            <a:r>
              <a:rPr lang="en-GB" dirty="0" smtClean="0"/>
              <a:t>approximate </a:t>
            </a:r>
            <a:r>
              <a:rPr lang="en-GB" dirty="0"/>
              <a:t>£12 million by the universities involved in matched funding</a:t>
            </a:r>
            <a:r>
              <a:rPr lang="en-GB" dirty="0" smtClean="0"/>
              <a:t>.</a:t>
            </a:r>
          </a:p>
          <a:p>
            <a:pPr fontAlgn="base"/>
            <a:r>
              <a:rPr lang="en-GB" dirty="0" smtClean="0">
                <a:hlinkClick r:id="rId2"/>
              </a:rPr>
              <a:t>http://gow.epsrc.ac.uk/NGBOViewGrant.aspx?GrantRef=EP/J017515/1</a:t>
            </a:r>
            <a:endParaRPr lang="en-GB" dirty="0" smtClean="0"/>
          </a:p>
          <a:p>
            <a:r>
              <a:rPr lang="en-GB" dirty="0"/>
              <a:t>26 PhD </a:t>
            </a:r>
            <a:r>
              <a:rPr lang="en-GB" dirty="0" smtClean="0"/>
              <a:t>studentships, 22 post doctoral research assistants </a:t>
            </a:r>
            <a:r>
              <a:rPr lang="en-GB" dirty="0"/>
              <a:t>and </a:t>
            </a:r>
            <a:r>
              <a:rPr lang="en-GB" dirty="0" smtClean="0"/>
              <a:t>6 additional </a:t>
            </a:r>
            <a:r>
              <a:rPr lang="en-GB" dirty="0"/>
              <a:t>lecturer appointments</a:t>
            </a:r>
            <a:endParaRPr lang="en-GB" dirty="0" smtClean="0"/>
          </a:p>
          <a:p>
            <a:pPr fontAlgn="base"/>
            <a:r>
              <a:rPr lang="en-GB" dirty="0" smtClean="0"/>
              <a:t>Started mid 2012. Will run for 6 years. </a:t>
            </a:r>
          </a:p>
          <a:p>
            <a:pPr fontAlgn="base"/>
            <a:endParaRPr lang="en-GB" dirty="0" smtClean="0"/>
          </a:p>
          <a:p>
            <a:pPr fontAlgn="base"/>
            <a:endParaRPr lang="en-GB" dirty="0"/>
          </a:p>
        </p:txBody>
      </p:sp>
    </p:spTree>
    <p:extLst>
      <p:ext uri="{BB962C8B-B14F-4D97-AF65-F5344CB8AC3E}">
        <p14:creationId xmlns:p14="http://schemas.microsoft.com/office/powerpoint/2010/main" val="2398034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DAASE AIM</a:t>
            </a:r>
            <a:endParaRPr lang="en-GB" b="1" dirty="0"/>
          </a:p>
        </p:txBody>
      </p:sp>
      <p:sp>
        <p:nvSpPr>
          <p:cNvPr id="3" name="Content Placeholder 2"/>
          <p:cNvSpPr>
            <a:spLocks noGrp="1"/>
          </p:cNvSpPr>
          <p:nvPr>
            <p:ph idx="1"/>
          </p:nvPr>
        </p:nvSpPr>
        <p:spPr/>
        <p:txBody>
          <a:bodyPr>
            <a:normAutofit fontScale="85000" lnSpcReduction="20000"/>
          </a:bodyPr>
          <a:lstStyle/>
          <a:p>
            <a:r>
              <a:rPr lang="en-GB" b="1" dirty="0"/>
              <a:t>DAASE will create a new approach to software engineering, placing </a:t>
            </a:r>
            <a:r>
              <a:rPr lang="en-GB" b="1" dirty="0" smtClean="0"/>
              <a:t>adaptive automation </a:t>
            </a:r>
            <a:r>
              <a:rPr lang="en-GB" b="1" dirty="0"/>
              <a:t>at the heart of the development process and the products it creates</a:t>
            </a:r>
            <a:r>
              <a:rPr lang="en-GB" b="1" dirty="0" smtClean="0"/>
              <a:t>.</a:t>
            </a:r>
          </a:p>
          <a:p>
            <a:pPr marL="0" indent="0">
              <a:buNone/>
            </a:pPr>
            <a:r>
              <a:rPr lang="en-GB" b="1" dirty="0"/>
              <a:t>Current Software Engineering: </a:t>
            </a:r>
            <a:r>
              <a:rPr lang="en-GB" dirty="0"/>
              <a:t>Current software development processes are expensive, </a:t>
            </a:r>
            <a:r>
              <a:rPr lang="en-GB" dirty="0" smtClean="0"/>
              <a:t>laborious and </a:t>
            </a:r>
            <a:r>
              <a:rPr lang="en-GB" dirty="0"/>
              <a:t>error prone. They achieve </a:t>
            </a:r>
            <a:r>
              <a:rPr lang="en-GB" dirty="0" smtClean="0"/>
              <a:t>adaptively </a:t>
            </a:r>
            <a:r>
              <a:rPr lang="en-GB" dirty="0"/>
              <a:t>at only a glacial pace, largely through enormous </a:t>
            </a:r>
            <a:r>
              <a:rPr lang="en-GB" dirty="0" smtClean="0"/>
              <a:t>human effort</a:t>
            </a:r>
            <a:r>
              <a:rPr lang="en-GB" dirty="0"/>
              <a:t>, forcing highly skilled engineers to waste significant time adapting many tedious </a:t>
            </a:r>
            <a:r>
              <a:rPr lang="en-GB" dirty="0" smtClean="0"/>
              <a:t>implementation details</a:t>
            </a:r>
            <a:r>
              <a:rPr lang="en-GB" dirty="0"/>
              <a:t>. </a:t>
            </a:r>
            <a:r>
              <a:rPr lang="en-GB" dirty="0" smtClean="0"/>
              <a:t>Often</a:t>
            </a:r>
            <a:r>
              <a:rPr lang="en-GB" dirty="0"/>
              <a:t>, the resulting software is equally inflexible, forcing users to also rely on their </a:t>
            </a:r>
            <a:r>
              <a:rPr lang="en-GB" dirty="0" smtClean="0"/>
              <a:t>innate human </a:t>
            </a:r>
            <a:r>
              <a:rPr lang="en-GB" dirty="0" smtClean="0"/>
              <a:t>adaptively </a:t>
            </a:r>
            <a:r>
              <a:rPr lang="en-GB" dirty="0"/>
              <a:t>to find ‘workarounds’.</a:t>
            </a:r>
          </a:p>
        </p:txBody>
      </p:sp>
    </p:spTree>
    <p:extLst>
      <p:ext uri="{BB962C8B-B14F-4D97-AF65-F5344CB8AC3E}">
        <p14:creationId xmlns:p14="http://schemas.microsoft.com/office/powerpoint/2010/main" val="288183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PARTNER UNIVERSTIES and PIs</a:t>
            </a:r>
            <a:endParaRPr lang="en-GB" b="1" dirty="0"/>
          </a:p>
        </p:txBody>
      </p:sp>
      <p:sp>
        <p:nvSpPr>
          <p:cNvPr id="3" name="Content Placeholder 2"/>
          <p:cNvSpPr>
            <a:spLocks noGrp="1"/>
          </p:cNvSpPr>
          <p:nvPr>
            <p:ph idx="1"/>
          </p:nvPr>
        </p:nvSpPr>
        <p:spPr>
          <a:xfrm>
            <a:off x="457200" y="1412776"/>
            <a:ext cx="4762872" cy="5256584"/>
          </a:xfrm>
        </p:spPr>
        <p:txBody>
          <a:bodyPr>
            <a:normAutofit fontScale="85000" lnSpcReduction="10000"/>
          </a:bodyPr>
          <a:lstStyle/>
          <a:p>
            <a:pPr marL="514350" indent="-514350">
              <a:buFont typeface="+mj-lt"/>
              <a:buAutoNum type="arabicPeriod"/>
            </a:pPr>
            <a:r>
              <a:rPr lang="en-GB" dirty="0" smtClean="0"/>
              <a:t>University College London </a:t>
            </a:r>
            <a:r>
              <a:rPr lang="en-GB" dirty="0" err="1" smtClean="0"/>
              <a:t>Prof.</a:t>
            </a:r>
            <a:r>
              <a:rPr lang="en-GB" dirty="0" smtClean="0"/>
              <a:t> </a:t>
            </a:r>
            <a:r>
              <a:rPr lang="en-GB" b="1" dirty="0" smtClean="0"/>
              <a:t>Mark Harman </a:t>
            </a:r>
            <a:r>
              <a:rPr lang="en-GB" dirty="0" smtClean="0"/>
              <a:t>(Search Based Software Engineering),</a:t>
            </a:r>
            <a:r>
              <a:rPr lang="en-GB" dirty="0"/>
              <a:t> </a:t>
            </a:r>
            <a:endParaRPr lang="en-GB" dirty="0" smtClean="0"/>
          </a:p>
          <a:p>
            <a:pPr marL="514350" indent="-514350">
              <a:buFont typeface="+mj-lt"/>
              <a:buAutoNum type="arabicPeriod"/>
            </a:pPr>
            <a:r>
              <a:rPr lang="en-GB" dirty="0" smtClean="0"/>
              <a:t>The University of Birmingham </a:t>
            </a:r>
            <a:r>
              <a:rPr lang="en-GB" dirty="0" err="1" smtClean="0"/>
              <a:t>Prof.</a:t>
            </a:r>
            <a:r>
              <a:rPr lang="en-GB" dirty="0" smtClean="0"/>
              <a:t> </a:t>
            </a:r>
            <a:r>
              <a:rPr lang="en-GB" b="1" dirty="0" err="1" smtClean="0"/>
              <a:t>Xin</a:t>
            </a:r>
            <a:r>
              <a:rPr lang="en-GB" b="1" dirty="0" smtClean="0"/>
              <a:t> Yao </a:t>
            </a:r>
            <a:r>
              <a:rPr lang="en-GB" dirty="0" smtClean="0"/>
              <a:t>(Evolutionary Computation),</a:t>
            </a:r>
          </a:p>
          <a:p>
            <a:pPr marL="514350" indent="-514350">
              <a:buFont typeface="+mj-lt"/>
              <a:buAutoNum type="arabicPeriod"/>
            </a:pPr>
            <a:r>
              <a:rPr lang="en-GB" dirty="0" smtClean="0"/>
              <a:t>The University of Stirling </a:t>
            </a:r>
            <a:r>
              <a:rPr lang="en-GB" dirty="0" err="1" smtClean="0"/>
              <a:t>Prof.</a:t>
            </a:r>
            <a:r>
              <a:rPr lang="en-GB" dirty="0" smtClean="0"/>
              <a:t> </a:t>
            </a:r>
            <a:r>
              <a:rPr lang="en-GB" b="1" dirty="0" smtClean="0"/>
              <a:t>Edmund Burke </a:t>
            </a:r>
            <a:r>
              <a:rPr lang="en-GB" dirty="0" smtClean="0"/>
              <a:t>(Hyper-heuristics and Decision Support),</a:t>
            </a:r>
          </a:p>
          <a:p>
            <a:pPr marL="514350" indent="-514350">
              <a:buFont typeface="+mj-lt"/>
              <a:buAutoNum type="arabicPeriod"/>
            </a:pPr>
            <a:r>
              <a:rPr lang="en-GB" dirty="0" smtClean="0"/>
              <a:t>The University of York </a:t>
            </a:r>
            <a:r>
              <a:rPr lang="en-GB" dirty="0" err="1" smtClean="0"/>
              <a:t>Prof.</a:t>
            </a:r>
            <a:r>
              <a:rPr lang="en-GB" dirty="0" smtClean="0"/>
              <a:t> </a:t>
            </a:r>
            <a:r>
              <a:rPr lang="en-GB" b="1" dirty="0" smtClean="0"/>
              <a:t>John Clarke</a:t>
            </a:r>
            <a:r>
              <a:rPr lang="en-GB" dirty="0"/>
              <a:t> </a:t>
            </a:r>
            <a:r>
              <a:rPr lang="en-GB" dirty="0" smtClean="0"/>
              <a:t>(Cryptography). </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3140968"/>
            <a:ext cx="1557057" cy="13757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772816"/>
            <a:ext cx="3149123" cy="10291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793" y="3109686"/>
            <a:ext cx="1438275" cy="14382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4154" y="4797152"/>
            <a:ext cx="1885950" cy="1371600"/>
          </a:xfrm>
          <a:prstGeom prst="rect">
            <a:avLst/>
          </a:prstGeom>
        </p:spPr>
      </p:pic>
    </p:spTree>
    <p:extLst>
      <p:ext uri="{BB962C8B-B14F-4D97-AF65-F5344CB8AC3E}">
        <p14:creationId xmlns:p14="http://schemas.microsoft.com/office/powerpoint/2010/main" val="166893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INDUSTRIAL PARTNERS</a:t>
            </a:r>
            <a:endParaRPr lang="en-GB" b="1" dirty="0"/>
          </a:p>
        </p:txBody>
      </p:sp>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0192" y="1700808"/>
            <a:ext cx="1809442" cy="806232"/>
          </a:xfr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780928"/>
            <a:ext cx="2934110" cy="156231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894" y="4710253"/>
            <a:ext cx="2562829" cy="138243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4171" y="3938479"/>
            <a:ext cx="1762801" cy="1543547"/>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518" y="3609257"/>
            <a:ext cx="3238670" cy="1547894"/>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8598" y="1814668"/>
            <a:ext cx="2372056" cy="466790"/>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3848" y="2737599"/>
            <a:ext cx="1976711" cy="871658"/>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0610" y="1850263"/>
            <a:ext cx="2644675" cy="605367"/>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540" y="2737599"/>
            <a:ext cx="2663871" cy="595046"/>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2112" y="5712941"/>
            <a:ext cx="4477377" cy="909765"/>
          </a:xfrm>
          <a:prstGeom prst="rect">
            <a:avLst/>
          </a:prstGeom>
        </p:spPr>
      </p:pic>
    </p:spTree>
    <p:extLst>
      <p:ext uri="{BB962C8B-B14F-4D97-AF65-F5344CB8AC3E}">
        <p14:creationId xmlns:p14="http://schemas.microsoft.com/office/powerpoint/2010/main" val="12814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CHORDS Group at Stirling</a:t>
            </a:r>
            <a:endParaRPr lang="en-GB"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717032"/>
            <a:ext cx="6777318" cy="2977116"/>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268760"/>
            <a:ext cx="6923112" cy="2288980"/>
          </a:xfrm>
        </p:spPr>
      </p:pic>
    </p:spTree>
    <p:extLst>
      <p:ext uri="{BB962C8B-B14F-4D97-AF65-F5344CB8AC3E}">
        <p14:creationId xmlns:p14="http://schemas.microsoft.com/office/powerpoint/2010/main" val="220674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Key strategic goals</a:t>
            </a:r>
            <a:endParaRPr lang="en-GB" b="1" dirty="0"/>
          </a:p>
        </p:txBody>
      </p:sp>
      <p:sp>
        <p:nvSpPr>
          <p:cNvPr id="3" name="Content Placeholder 2"/>
          <p:cNvSpPr>
            <a:spLocks noGrp="1"/>
          </p:cNvSpPr>
          <p:nvPr>
            <p:ph idx="1"/>
          </p:nvPr>
        </p:nvSpPr>
        <p:spPr/>
        <p:txBody>
          <a:bodyPr/>
          <a:lstStyle/>
          <a:p>
            <a:pPr marL="514350" indent="-514350">
              <a:buFont typeface="+mj-lt"/>
              <a:buAutoNum type="arabicPeriod"/>
            </a:pPr>
            <a:r>
              <a:rPr lang="en-GB" b="1" dirty="0" smtClean="0"/>
              <a:t>Automating </a:t>
            </a:r>
            <a:r>
              <a:rPr lang="en-GB" b="1" dirty="0"/>
              <a:t>the heuristic design process:</a:t>
            </a:r>
            <a:endParaRPr lang="en-GB" dirty="0"/>
          </a:p>
          <a:p>
            <a:pPr marL="514350" indent="-514350">
              <a:buFont typeface="+mj-lt"/>
              <a:buAutoNum type="arabicPeriod"/>
            </a:pPr>
            <a:r>
              <a:rPr lang="en-GB" b="1" dirty="0"/>
              <a:t>Closing the gap between industrial/real world practice and scientific decision support research:</a:t>
            </a:r>
            <a:endParaRPr lang="en-GB" dirty="0"/>
          </a:p>
        </p:txBody>
      </p:sp>
    </p:spTree>
    <p:extLst>
      <p:ext uri="{BB962C8B-B14F-4D97-AF65-F5344CB8AC3E}">
        <p14:creationId xmlns:p14="http://schemas.microsoft.com/office/powerpoint/2010/main" val="94144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Automating the heuristic design </a:t>
            </a:r>
            <a:r>
              <a:rPr lang="en-GB" b="1" dirty="0" smtClean="0"/>
              <a:t>process</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GB" dirty="0"/>
              <a:t>This work is motivated by the goal of underpinning the development of computational methodologies that can automatically build decision support systems. </a:t>
            </a:r>
            <a:endParaRPr lang="en-GB" dirty="0" smtClean="0"/>
          </a:p>
          <a:p>
            <a:pPr marL="514350" indent="-514350">
              <a:buFont typeface="+mj-lt"/>
              <a:buAutoNum type="arabicPeriod"/>
            </a:pPr>
            <a:r>
              <a:rPr lang="en-GB" dirty="0" smtClean="0"/>
              <a:t>We </a:t>
            </a:r>
            <a:r>
              <a:rPr lang="en-GB" dirty="0"/>
              <a:t>aim to investigate the extent to which we can replace human decision making in the heuristic design process.  </a:t>
            </a:r>
            <a:endParaRPr lang="en-GB" dirty="0" smtClean="0"/>
          </a:p>
          <a:p>
            <a:pPr marL="514350" indent="-514350">
              <a:buFont typeface="+mj-lt"/>
              <a:buAutoNum type="arabicPeriod"/>
            </a:pPr>
            <a:r>
              <a:rPr lang="en-GB" dirty="0" smtClean="0"/>
              <a:t>A </a:t>
            </a:r>
            <a:r>
              <a:rPr lang="en-GB" dirty="0"/>
              <a:t>particular focus is upon investigating transformational hyper-heuristic techniques to explore the extent to which we can automate the software engineering process.</a:t>
            </a:r>
          </a:p>
        </p:txBody>
      </p:sp>
    </p:spTree>
    <p:extLst>
      <p:ext uri="{BB962C8B-B14F-4D97-AF65-F5344CB8AC3E}">
        <p14:creationId xmlns:p14="http://schemas.microsoft.com/office/powerpoint/2010/main" val="155066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Closing the gap between industrial/real world practice and scientific decision support research</a:t>
            </a:r>
            <a:endParaRPr lang="en-GB" dirty="0"/>
          </a:p>
        </p:txBody>
      </p:sp>
      <p:sp>
        <p:nvSpPr>
          <p:cNvPr id="3" name="Content Placeholder 2"/>
          <p:cNvSpPr>
            <a:spLocks noGrp="1"/>
          </p:cNvSpPr>
          <p:nvPr>
            <p:ph idx="1"/>
          </p:nvPr>
        </p:nvSpPr>
        <p:spPr>
          <a:xfrm>
            <a:off x="467544" y="2060848"/>
            <a:ext cx="8229600" cy="4525963"/>
          </a:xfrm>
        </p:spPr>
        <p:txBody>
          <a:bodyPr>
            <a:normAutofit fontScale="77500" lnSpcReduction="20000"/>
          </a:bodyPr>
          <a:lstStyle/>
          <a:p>
            <a:pPr marL="514350" indent="-514350">
              <a:buFont typeface="+mj-lt"/>
              <a:buAutoNum type="arabicPeriod"/>
            </a:pPr>
            <a:r>
              <a:rPr lang="en-GB" dirty="0"/>
              <a:t>We aim to explore dynamic and complex computational modelling and search techniques within the context of  a broad range of real world problems across industry, commerce and the public sector. </a:t>
            </a:r>
            <a:endParaRPr lang="en-GB" dirty="0" smtClean="0"/>
          </a:p>
          <a:p>
            <a:pPr marL="514350" indent="-514350">
              <a:buFont typeface="+mj-lt"/>
              <a:buAutoNum type="arabicPeriod"/>
            </a:pPr>
            <a:r>
              <a:rPr lang="en-GB" dirty="0" smtClean="0"/>
              <a:t>We </a:t>
            </a:r>
            <a:r>
              <a:rPr lang="en-GB" dirty="0"/>
              <a:t>aim to establish new computational modelling approaches and automated search methodologies that push the boundaries of the capability of decision support systems and the levels of complexity that they are able to handle. </a:t>
            </a:r>
            <a:endParaRPr lang="en-GB" dirty="0" smtClean="0"/>
          </a:p>
          <a:p>
            <a:pPr marL="514350" indent="-514350">
              <a:buFont typeface="+mj-lt"/>
              <a:buAutoNum type="arabicPeriod"/>
            </a:pPr>
            <a:r>
              <a:rPr lang="en-GB" dirty="0" smtClean="0"/>
              <a:t>Moreover</a:t>
            </a:r>
            <a:r>
              <a:rPr lang="en-GB" dirty="0"/>
              <a:t>, we have the objective of developing a deeper theoretical understanding of complex real world problem solving scenarios in order to inform more effective practical decision support system development.</a:t>
            </a:r>
          </a:p>
        </p:txBody>
      </p:sp>
    </p:spTree>
    <p:extLst>
      <p:ext uri="{BB962C8B-B14F-4D97-AF65-F5344CB8AC3E}">
        <p14:creationId xmlns:p14="http://schemas.microsoft.com/office/powerpoint/2010/main" val="2246914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297</Words>
  <Application>Microsoft Office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Dynamic Adaptive Automated Software Engineering</vt:lpstr>
      <vt:lpstr>Dynamic Adaptive Automated Software Engineering</vt:lpstr>
      <vt:lpstr>DAASE AIM</vt:lpstr>
      <vt:lpstr>PARTNER UNIVERSTIES and PIs</vt:lpstr>
      <vt:lpstr>INDUSTRIAL PARTNERS</vt:lpstr>
      <vt:lpstr>CHORDS Group at Stirling</vt:lpstr>
      <vt:lpstr>Key strategic goals</vt:lpstr>
      <vt:lpstr>Automating the heuristic design process</vt:lpstr>
      <vt:lpstr>Closing the gap between industrial/real world practice and scientific decision support research</vt:lpstr>
      <vt:lpstr>Automated Design of Heuristics </vt:lpstr>
      <vt:lpstr>Closing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Adaptive Automated Software Engineering</dc:title>
  <dc:creator>John R Woodward</dc:creator>
  <cp:lastModifiedBy>John R Woodward</cp:lastModifiedBy>
  <cp:revision>12</cp:revision>
  <dcterms:created xsi:type="dcterms:W3CDTF">2013-03-28T09:26:32Z</dcterms:created>
  <dcterms:modified xsi:type="dcterms:W3CDTF">2013-10-08T16:08:30Z</dcterms:modified>
</cp:coreProperties>
</file>