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63" r:id="rId3"/>
    <p:sldId id="279" r:id="rId4"/>
    <p:sldId id="258" r:id="rId5"/>
    <p:sldId id="259" r:id="rId6"/>
    <p:sldId id="261" r:id="rId7"/>
    <p:sldId id="260" r:id="rId8"/>
    <p:sldId id="269" r:id="rId9"/>
    <p:sldId id="262" r:id="rId10"/>
    <p:sldId id="270" r:id="rId11"/>
    <p:sldId id="271" r:id="rId12"/>
    <p:sldId id="278" r:id="rId13"/>
    <p:sldId id="268" r:id="rId14"/>
    <p:sldId id="272" r:id="rId15"/>
    <p:sldId id="273" r:id="rId16"/>
    <p:sldId id="274" r:id="rId17"/>
    <p:sldId id="277" r:id="rId18"/>
    <p:sldId id="275" r:id="rId19"/>
    <p:sldId id="276" r:id="rId20"/>
    <p:sldId id="280" r:id="rId21"/>
    <p:sldId id="281" r:id="rId22"/>
    <p:sldId id="283" r:id="rId23"/>
    <p:sldId id="266" r:id="rId24"/>
    <p:sldId id="284" r:id="rId25"/>
    <p:sldId id="267" r:id="rId26"/>
    <p:sldId id="285" r:id="rId27"/>
    <p:sldId id="264" r:id="rId28"/>
    <p:sldId id="265" r:id="rId29"/>
    <p:sldId id="282" r:id="rId3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C8B96-92FD-465C-B6E0-563B76D18E3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8F0C9-ADEE-4A59-886A-325DF126B7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52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7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97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7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22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65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0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9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39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1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3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8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85CF-97DA-4D78-B455-F81BD28FAB27}" type="datetimeFigureOut">
              <a:rPr lang="en-GB" smtClean="0"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D155-336B-4666-96D8-5B0E6BEB9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8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.tcd.ie/~dwilkins/LaTeXPrimer/GreekLetters.html" TargetMode="External"/><Relationship Id="rId2" Type="http://schemas.openxmlformats.org/officeDocument/2006/relationships/hyperlink" Target="http://www.maths.tcd.ie/~dwilkins/LaTeXPrimer/MathSymb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.tcd.ie/~dwilkins/LaTeXPrimer/Matrice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math.colorado.edu/documentation/LaTeX/reference/faq/bibstyle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textemplates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texeditor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.tcd.ie/~dwilkins/LaTeXPrimer/" TargetMode="External"/><Relationship Id="rId7" Type="http://schemas.openxmlformats.org/officeDocument/2006/relationships/hyperlink" Target="http://www-h.eng.cam.ac.uk/help/tpl/textprocessing/" TargetMode="External"/><Relationship Id="rId2" Type="http://schemas.openxmlformats.org/officeDocument/2006/relationships/hyperlink" Target="http://tobi.oetiker.ch/lshort/lshor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x.ac.uk/cgi-bin/texfaq2html?label=verbfile" TargetMode="External"/><Relationship Id="rId5" Type="http://schemas.openxmlformats.org/officeDocument/2006/relationships/hyperlink" Target="http://www.miktex.org/" TargetMode="External"/><Relationship Id="rId4" Type="http://schemas.openxmlformats.org/officeDocument/2006/relationships/hyperlink" Target="http://en.wikibooks.org/wiki/LaTeX/Introduction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ss.nasa.gov/tools/latex/ltx-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ottmcpeak.com/latex/whatislat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atex-community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penwetware.org/wiki/Word_vs._LaTe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ed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Latex</a:t>
            </a:r>
            <a:br>
              <a:rPr lang="en-US" dirty="0" smtClean="0"/>
            </a:br>
            <a:r>
              <a:rPr lang="en-US" dirty="0" smtClean="0"/>
              <a:t>A document preparation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academic staff in Computer Science publish their work using Latex – NOT Microsoft Word. Why?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Note to self – press ctrl key to </a:t>
            </a:r>
            <a:r>
              <a:rPr lang="en-US" smtClean="0">
                <a:solidFill>
                  <a:schemeClr val="tx1"/>
                </a:solidFill>
              </a:rPr>
              <a:t>show pointer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3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control sequences.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consist of a backslash \ followed by a string of (upper or lower case) letters.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\delta</a:t>
            </a:r>
            <a:r>
              <a:rPr lang="en-GB" dirty="0"/>
              <a:t> produces the </a:t>
            </a:r>
            <a:r>
              <a:rPr lang="en-GB" dirty="0" err="1"/>
              <a:t>greek</a:t>
            </a:r>
            <a:r>
              <a:rPr lang="en-GB" dirty="0"/>
              <a:t> letter </a:t>
            </a:r>
            <a:r>
              <a:rPr lang="en-GB" dirty="0" smtClean="0"/>
              <a:t>,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emph</a:t>
            </a:r>
            <a:r>
              <a:rPr lang="en-GB" b="1" dirty="0"/>
              <a:t>{hi}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emphasized (</a:t>
            </a:r>
            <a:r>
              <a:rPr lang="en-GB" i="1" dirty="0"/>
              <a:t>italic font</a:t>
            </a:r>
            <a:r>
              <a:rPr lang="en-GB" dirty="0"/>
              <a:t>), </a:t>
            </a:r>
            <a:r>
              <a:rPr lang="en-GB" i="1" dirty="0"/>
              <a:t>hi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\to</a:t>
            </a:r>
            <a:r>
              <a:rPr lang="en-GB" dirty="0"/>
              <a:t> (or </a:t>
            </a:r>
            <a:r>
              <a:rPr lang="en-GB" b="1" dirty="0"/>
              <a:t>\</a:t>
            </a:r>
            <a:r>
              <a:rPr lang="en-GB" b="1" dirty="0" err="1"/>
              <a:t>rightarrow</a:t>
            </a:r>
            <a:r>
              <a:rPr lang="en-GB" dirty="0"/>
              <a:t>) produces the arrow  </a:t>
            </a:r>
            <a:r>
              <a:rPr lang="en-GB" dirty="0" smtClean="0"/>
              <a:t>--&gt;.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93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mathematics mode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The special character </a:t>
            </a:r>
            <a:r>
              <a:rPr lang="en-GB" b="1" dirty="0"/>
              <a:t>$</a:t>
            </a:r>
            <a:r>
              <a:rPr lang="en-GB" dirty="0"/>
              <a:t> is used when embedding mathematical expressions in paragraphs of ordinary text in order to change into and out of `mathematics mode</a:t>
            </a:r>
            <a:r>
              <a:rPr lang="en-GB" dirty="0" smtClean="0"/>
              <a:t>'.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special characters </a:t>
            </a:r>
            <a:r>
              <a:rPr lang="en-GB" b="1" dirty="0"/>
              <a:t>^</a:t>
            </a:r>
            <a:r>
              <a:rPr lang="en-GB" dirty="0"/>
              <a:t> and </a:t>
            </a:r>
            <a:r>
              <a:rPr lang="en-GB" b="1" dirty="0"/>
              <a:t>_</a:t>
            </a:r>
            <a:r>
              <a:rPr lang="en-GB" dirty="0"/>
              <a:t> are used in mathematical expressions to produce superscripts and subscripts respectively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\begin{equation} </a:t>
            </a:r>
            <a:r>
              <a:rPr lang="en-US" dirty="0"/>
              <a:t>f(x) </a:t>
            </a:r>
            <a:r>
              <a:rPr lang="en-US" dirty="0" smtClean="0"/>
              <a:t>= </a:t>
            </a:r>
            <a:r>
              <a:rPr lang="en-US" dirty="0"/>
              <a:t>4x + 11 </a:t>
            </a:r>
            <a:r>
              <a:rPr lang="en-US" b="1" dirty="0"/>
              <a:t>\end{equation</a:t>
            </a:r>
            <a:r>
              <a:rPr lang="en-US" b="1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backslash \ can be obtained in mathematics mode by typing \backslash.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8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letters and math symbols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Just Google “Greek letters latex” or “latex math symbols”. Here are a few I have found. </a:t>
            </a:r>
            <a:endParaRPr lang="en-GB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://www.maths.tcd.ie/~</a:t>
            </a:r>
            <a:r>
              <a:rPr lang="en-GB" dirty="0" smtClean="0">
                <a:hlinkClick r:id="rId2"/>
              </a:rPr>
              <a:t>dwilkins/LaTeXPrimer/MathSymb.html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hlinkClick r:id="rId3"/>
              </a:rPr>
              <a:t>http://www.maths.tcd.ie/~dwilkins/LaTeXPrimer/GreekLetters.html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491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through the following (</a:t>
            </a:r>
            <a:r>
              <a:rPr lang="en-US" b="1" dirty="0" err="1" smtClean="0"/>
              <a:t>eg</a:t>
            </a:r>
            <a:r>
              <a:rPr lang="en-US" b="1" dirty="0" smtClean="0"/>
              <a:t>. 2)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\</a:t>
            </a:r>
            <a:r>
              <a:rPr lang="en-GB" dirty="0" err="1"/>
              <a:t>documentclass</a:t>
            </a:r>
            <a:r>
              <a:rPr lang="en-GB" dirty="0"/>
              <a:t>[a4paper,12pt]{article}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\begin{document</a:t>
            </a:r>
            <a:r>
              <a:rPr lang="en-GB" dirty="0" smtClean="0"/>
              <a:t>}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\</a:t>
            </a:r>
            <a:r>
              <a:rPr lang="en-GB" dirty="0" err="1"/>
              <a:t>emph</a:t>
            </a:r>
            <a:r>
              <a:rPr lang="en-GB" dirty="0"/>
              <a:t>{analysis}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$D$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$\bf R$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$f \colon D \to \</a:t>
            </a:r>
            <a:r>
              <a:rPr lang="en-GB" b="1" dirty="0" err="1"/>
              <a:t>mathbf</a:t>
            </a:r>
            <a:r>
              <a:rPr lang="en-GB" b="1" dirty="0"/>
              <a:t>{R}$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$\epsilon &gt; 0$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$x \in D$,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$\delta &gt; 0$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\end{document}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367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Producing White Space in </a:t>
            </a:r>
            <a:r>
              <a:rPr lang="en-US" b="1" dirty="0" err="1" smtClean="0"/>
              <a:t>LaTeX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“white space” is ignored by latex.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hspace</a:t>
            </a:r>
            <a:r>
              <a:rPr lang="en-GB" b="1" dirty="0"/>
              <a:t>{20 mm</a:t>
            </a:r>
            <a:r>
              <a:rPr lang="en-GB" b="1" dirty="0" smtClean="0"/>
              <a:t>}</a:t>
            </a:r>
            <a:r>
              <a:rPr lang="en-GB" dirty="0" smtClean="0"/>
              <a:t>. Horizontal space of 20 mm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vspace</a:t>
            </a:r>
            <a:r>
              <a:rPr lang="en-GB" b="1" dirty="0"/>
              <a:t>{10 mm</a:t>
            </a:r>
            <a:r>
              <a:rPr lang="en-GB" b="1" dirty="0" smtClean="0"/>
              <a:t>}</a:t>
            </a:r>
            <a:r>
              <a:rPr lang="en-GB" dirty="0" smtClean="0"/>
              <a:t>. Vertical </a:t>
            </a:r>
            <a:r>
              <a:rPr lang="en-GB" dirty="0"/>
              <a:t>space of </a:t>
            </a:r>
            <a:r>
              <a:rPr lang="en-GB" dirty="0" smtClean="0"/>
              <a:t>10 mm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 smtClean="0"/>
              <a:t>noindent</a:t>
            </a:r>
            <a:r>
              <a:rPr lang="en-GB" b="1" dirty="0"/>
              <a:t> </a:t>
            </a:r>
            <a:r>
              <a:rPr lang="en-GB" dirty="0" smtClean="0"/>
              <a:t>Will not indent the next paragraph.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Mr.</a:t>
            </a:r>
            <a:r>
              <a:rPr lang="en-GB" dirty="0"/>
              <a:t>\ Smith'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~</a:t>
            </a:r>
            <a:r>
              <a:rPr lang="en-GB" dirty="0" smtClean="0"/>
              <a:t> </a:t>
            </a:r>
            <a:r>
              <a:rPr lang="en-GB" dirty="0"/>
              <a:t>represents a blank space at which </a:t>
            </a:r>
            <a:r>
              <a:rPr lang="en-GB" dirty="0" err="1"/>
              <a:t>LaTeX</a:t>
            </a:r>
            <a:r>
              <a:rPr lang="en-GB" dirty="0"/>
              <a:t> is not allowed to break between </a:t>
            </a:r>
            <a:r>
              <a:rPr lang="en-GB" dirty="0" smtClean="0"/>
              <a:t>lines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obtain `W. R. Hamilton' it is best to type </a:t>
            </a:r>
            <a:r>
              <a:rPr lang="en-GB" b="1" dirty="0" err="1"/>
              <a:t>W.~R.~Hamilton</a:t>
            </a:r>
            <a:r>
              <a:rPr lang="en-GB" dirty="0"/>
              <a:t>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030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 environments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/>
              <a:t>LaTeX</a:t>
            </a:r>
            <a:r>
              <a:rPr lang="en-GB" dirty="0"/>
              <a:t> provides the following list environments: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enumerate for numbered lists</a:t>
            </a:r>
            <a:r>
              <a:rPr lang="en-GB" dirty="0" smtClean="0"/>
              <a:t>,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GB" b="1" dirty="0" smtClean="0"/>
              <a:t>\</a:t>
            </a:r>
            <a:r>
              <a:rPr lang="en-GB" b="1" dirty="0"/>
              <a:t>begin{enumerate}</a:t>
            </a:r>
            <a:r>
              <a:rPr lang="en-GB" dirty="0"/>
              <a:t> … </a:t>
            </a:r>
            <a:r>
              <a:rPr lang="en-GB" b="1" dirty="0"/>
              <a:t>\</a:t>
            </a:r>
            <a:r>
              <a:rPr lang="en-GB" b="1" dirty="0" smtClean="0"/>
              <a:t>end{enumerate}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itemize</a:t>
            </a:r>
            <a:r>
              <a:rPr lang="en-GB" dirty="0"/>
              <a:t> for un-numbered lists</a:t>
            </a:r>
            <a:r>
              <a:rPr lang="en-GB" dirty="0" smtClean="0"/>
              <a:t>,</a:t>
            </a: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\</a:t>
            </a:r>
            <a:r>
              <a:rPr lang="en-GB" b="1" dirty="0"/>
              <a:t>begin{itemize}</a:t>
            </a:r>
            <a:r>
              <a:rPr lang="en-GB" dirty="0"/>
              <a:t> ... </a:t>
            </a:r>
            <a:r>
              <a:rPr lang="en-GB" b="1" dirty="0"/>
              <a:t>\end{itemize</a:t>
            </a:r>
            <a:r>
              <a:rPr lang="en-GB" b="1" dirty="0" smtClean="0"/>
              <a:t>}</a:t>
            </a:r>
            <a:endParaRPr lang="en-GB" b="1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description for description </a:t>
            </a:r>
            <a:r>
              <a:rPr lang="en-GB" dirty="0" smtClean="0"/>
              <a:t>lists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b="1" dirty="0" smtClean="0"/>
              <a:t>\</a:t>
            </a:r>
            <a:r>
              <a:rPr lang="en-GB" b="1" dirty="0"/>
              <a:t>begin{description}</a:t>
            </a:r>
            <a:r>
              <a:rPr lang="en-GB" dirty="0"/>
              <a:t> </a:t>
            </a:r>
            <a:r>
              <a:rPr lang="en-GB" dirty="0" smtClean="0"/>
              <a:t>…</a:t>
            </a:r>
            <a:r>
              <a:rPr lang="en-GB" dirty="0"/>
              <a:t> </a:t>
            </a:r>
            <a:r>
              <a:rPr lang="en-GB" b="1" dirty="0"/>
              <a:t>\end{description</a:t>
            </a:r>
            <a:r>
              <a:rPr lang="en-GB" b="1" dirty="0" smtClean="0"/>
              <a:t>}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8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\begin{tabular} </a:t>
            </a:r>
            <a:r>
              <a:rPr lang="en-GB" dirty="0"/>
              <a:t>command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string </a:t>
            </a:r>
            <a:r>
              <a:rPr lang="en-GB" b="1" dirty="0"/>
              <a:t>{</a:t>
            </a:r>
            <a:r>
              <a:rPr lang="en-GB" b="1" dirty="0" err="1"/>
              <a:t>lll</a:t>
            </a:r>
            <a:r>
              <a:rPr lang="en-GB" b="1" dirty="0"/>
              <a:t>}</a:t>
            </a:r>
            <a:r>
              <a:rPr lang="en-GB" dirty="0"/>
              <a:t> is a format specification for a table with three columns of left-justified text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\begin{tabular}{|</a:t>
            </a:r>
            <a:r>
              <a:rPr lang="en-GB" b="1" dirty="0" err="1"/>
              <a:t>r|r</a:t>
            </a:r>
            <a:r>
              <a:rPr lang="en-GB" b="1" dirty="0" smtClean="0"/>
              <a:t>|}</a:t>
            </a:r>
            <a:r>
              <a:rPr lang="en-GB" dirty="0" smtClean="0"/>
              <a:t> two </a:t>
            </a:r>
            <a:r>
              <a:rPr lang="en-GB" dirty="0"/>
              <a:t>columns of </a:t>
            </a:r>
            <a:r>
              <a:rPr lang="en-GB" dirty="0" smtClean="0"/>
              <a:t>right-justified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ampersand character </a:t>
            </a:r>
            <a:r>
              <a:rPr lang="en-GB" b="1" dirty="0"/>
              <a:t>&amp;</a:t>
            </a:r>
            <a:r>
              <a:rPr lang="en-GB" dirty="0"/>
              <a:t> is used to separate columns of text within each row,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double backslash </a:t>
            </a:r>
            <a:r>
              <a:rPr lang="en-GB" b="1" dirty="0"/>
              <a:t>\\</a:t>
            </a:r>
            <a:r>
              <a:rPr lang="en-GB" dirty="0"/>
              <a:t> is used to separate the rows of the table.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command </a:t>
            </a:r>
            <a:r>
              <a:rPr lang="en-GB" b="1" dirty="0"/>
              <a:t>\</a:t>
            </a:r>
            <a:r>
              <a:rPr lang="en-GB" b="1" dirty="0" err="1"/>
              <a:t>hline</a:t>
            </a:r>
            <a:r>
              <a:rPr lang="en-GB" dirty="0"/>
              <a:t> produces a horizontal 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621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are a variety of control sequences for producing accents. For example, the control sequence </a:t>
            </a:r>
            <a:r>
              <a:rPr lang="en-US" b="1" dirty="0"/>
              <a:t>\'{o}</a:t>
            </a:r>
            <a:r>
              <a:rPr lang="en-US" dirty="0"/>
              <a:t> produces an acute accent on the letter o. Thus </a:t>
            </a:r>
            <a:r>
              <a:rPr lang="en-US" dirty="0" smtClean="0"/>
              <a:t>typing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</a:t>
            </a:r>
            <a:r>
              <a:rPr lang="en-US" b="1" dirty="0"/>
              <a:t>\'{a}n \'{O} </a:t>
            </a:r>
            <a:r>
              <a:rPr lang="en-US" b="1" dirty="0" err="1"/>
              <a:t>Cinn</a:t>
            </a:r>
            <a:r>
              <a:rPr lang="en-US" b="1" dirty="0"/>
              <a:t>\'{e}ide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Again, to find more – I encourage you to just Google “latex accents”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66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Define Your own commands.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\[ \</a:t>
            </a:r>
            <a:r>
              <a:rPr lang="en-GB" b="1" dirty="0" err="1"/>
              <a:t>int</a:t>
            </a:r>
            <a:r>
              <a:rPr lang="en-GB" b="1" dirty="0"/>
              <a:t>_{-\</a:t>
            </a:r>
            <a:r>
              <a:rPr lang="en-GB" b="1" dirty="0" err="1"/>
              <a:t>infty</a:t>
            </a:r>
            <a:r>
              <a:rPr lang="en-GB" b="1" dirty="0"/>
              <a:t>}^{+\</a:t>
            </a:r>
            <a:r>
              <a:rPr lang="en-GB" b="1" dirty="0" err="1"/>
              <a:t>infty</a:t>
            </a:r>
            <a:r>
              <a:rPr lang="en-GB" b="1" dirty="0"/>
              <a:t>} f(x)\,dx.\]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newcommand</a:t>
            </a:r>
            <a:r>
              <a:rPr lang="en-GB" b="1" dirty="0"/>
              <a:t>{\</a:t>
            </a:r>
            <a:r>
              <a:rPr lang="en-GB" b="1" dirty="0" err="1"/>
              <a:t>inftyint</a:t>
            </a:r>
            <a:r>
              <a:rPr lang="en-GB" b="1" dirty="0"/>
              <a:t>}{\</a:t>
            </a:r>
            <a:r>
              <a:rPr lang="en-GB" b="1" dirty="0" err="1"/>
              <a:t>int</a:t>
            </a:r>
            <a:r>
              <a:rPr lang="en-GB" b="1" dirty="0"/>
              <a:t>_{-\</a:t>
            </a:r>
            <a:r>
              <a:rPr lang="en-GB" b="1" dirty="0" err="1"/>
              <a:t>infty</a:t>
            </a:r>
            <a:r>
              <a:rPr lang="en-GB" b="1" dirty="0"/>
              <a:t>}^{+\</a:t>
            </a:r>
            <a:r>
              <a:rPr lang="en-GB" b="1" dirty="0" err="1"/>
              <a:t>infty</a:t>
            </a:r>
            <a:r>
              <a:rPr lang="en-GB" b="1" dirty="0" smtClean="0"/>
              <a:t>}}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\[ \</a:t>
            </a:r>
            <a:r>
              <a:rPr lang="en-GB" b="1" dirty="0" err="1"/>
              <a:t>inftyint</a:t>
            </a:r>
            <a:r>
              <a:rPr lang="en-GB" b="1" dirty="0"/>
              <a:t> f(x)\,dx.\]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newcommand</a:t>
            </a:r>
            <a:r>
              <a:rPr lang="en-GB" b="1" dirty="0"/>
              <a:t>{\</a:t>
            </a:r>
            <a:r>
              <a:rPr lang="en-GB" b="1" dirty="0" err="1"/>
              <a:t>intwrtx</a:t>
            </a:r>
            <a:r>
              <a:rPr lang="en-GB" b="1" dirty="0"/>
              <a:t>}[1]{\</a:t>
            </a:r>
            <a:r>
              <a:rPr lang="en-GB" b="1" dirty="0" err="1"/>
              <a:t>int</a:t>
            </a:r>
            <a:r>
              <a:rPr lang="en-GB" b="1" dirty="0" smtClean="0"/>
              <a:t>_{\</a:t>
            </a:r>
            <a:r>
              <a:rPr lang="en-GB" b="1" dirty="0" err="1"/>
              <a:t>infty</a:t>
            </a:r>
            <a:r>
              <a:rPr lang="en-GB" b="1" dirty="0"/>
              <a:t>}^{+\</a:t>
            </a:r>
            <a:r>
              <a:rPr lang="en-GB" b="1" dirty="0" err="1"/>
              <a:t>infty</a:t>
            </a:r>
            <a:r>
              <a:rPr lang="en-GB" b="1" dirty="0"/>
              <a:t>} #1 \,dx</a:t>
            </a:r>
            <a:r>
              <a:rPr lang="en-GB" b="1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\[ \</a:t>
            </a:r>
            <a:r>
              <a:rPr lang="en-GB" b="1" dirty="0" err="1"/>
              <a:t>intwrtx</a:t>
            </a:r>
            <a:r>
              <a:rPr lang="en-GB" b="1" dirty="0"/>
              <a:t>{f(x)}.\]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newcommand</a:t>
            </a:r>
            <a:r>
              <a:rPr lang="en-GB" b="1" dirty="0"/>
              <a:t>{\</a:t>
            </a:r>
            <a:r>
              <a:rPr lang="en-GB" b="1" dirty="0" err="1"/>
              <a:t>intwrt</a:t>
            </a:r>
            <a:r>
              <a:rPr lang="en-GB" b="1" dirty="0"/>
              <a:t>}[2]{\</a:t>
            </a:r>
            <a:r>
              <a:rPr lang="en-GB" b="1" dirty="0" err="1"/>
              <a:t>int</a:t>
            </a:r>
            <a:r>
              <a:rPr lang="en-GB" b="1" dirty="0"/>
              <a:t>_{-\</a:t>
            </a:r>
            <a:r>
              <a:rPr lang="en-GB" b="1" dirty="0" err="1"/>
              <a:t>infty</a:t>
            </a:r>
            <a:r>
              <a:rPr lang="en-GB" b="1" dirty="0"/>
              <a:t>}^{+\</a:t>
            </a:r>
            <a:r>
              <a:rPr lang="en-GB" b="1" dirty="0" err="1"/>
              <a:t>infty</a:t>
            </a:r>
            <a:r>
              <a:rPr lang="en-GB" b="1" dirty="0"/>
              <a:t>} #2 \,d #1}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\[ \</a:t>
            </a:r>
            <a:r>
              <a:rPr lang="en-GB" b="1" dirty="0" err="1"/>
              <a:t>intwrt</a:t>
            </a:r>
            <a:r>
              <a:rPr lang="en-GB" b="1" dirty="0"/>
              <a:t>{y}{f(y)}.\]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082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Theorems, proofs, lemmas, 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/>
              <a:t> \begin{theorem} </a:t>
            </a:r>
            <a:r>
              <a:rPr lang="en-GB" b="1" dirty="0" smtClean="0"/>
              <a:t>…</a:t>
            </a:r>
            <a:r>
              <a:rPr lang="en-GB" b="1" dirty="0"/>
              <a:t> \end{theorem}. 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\begin{lemma</a:t>
            </a:r>
            <a:r>
              <a:rPr lang="en-GB" b="1" dirty="0" smtClean="0"/>
              <a:t>} ... </a:t>
            </a:r>
            <a:r>
              <a:rPr lang="en-GB" b="1" dirty="0"/>
              <a:t>\end{lemma}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\</a:t>
            </a:r>
            <a:r>
              <a:rPr lang="en-GB" b="1" dirty="0"/>
              <a:t>begin{proof</a:t>
            </a:r>
            <a:r>
              <a:rPr lang="en-GB" b="1" dirty="0" smtClean="0"/>
              <a:t>}….\</a:t>
            </a:r>
            <a:r>
              <a:rPr lang="en-GB" b="1" dirty="0" err="1"/>
              <a:t>qed</a:t>
            </a:r>
            <a:r>
              <a:rPr lang="en-GB" b="1" dirty="0"/>
              <a:t> \end{proof</a:t>
            </a:r>
            <a:r>
              <a:rPr lang="en-GB" b="1" dirty="0" smtClean="0"/>
              <a:t>}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 \label{</a:t>
            </a:r>
            <a:r>
              <a:rPr lang="en-US" b="1" i="1" dirty="0"/>
              <a:t>name</a:t>
            </a:r>
            <a:r>
              <a:rPr lang="en-US" b="1" dirty="0"/>
              <a:t>} 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 \ref{</a:t>
            </a:r>
            <a:r>
              <a:rPr lang="en-US" b="1" i="1" dirty="0"/>
              <a:t>name</a:t>
            </a:r>
            <a:r>
              <a:rPr lang="en-US" b="1" dirty="0"/>
              <a:t>}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451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latex and </a:t>
            </a:r>
            <a:r>
              <a:rPr lang="en-US" b="1" dirty="0" smtClean="0"/>
              <a:t>why learn it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it </a:t>
            </a:r>
            <a:r>
              <a:rPr lang="en-US" b="1" dirty="0" smtClean="0"/>
              <a:t>compare</a:t>
            </a:r>
            <a:r>
              <a:rPr lang="en-US" dirty="0" smtClean="0"/>
              <a:t> to word processors.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basic method of </a:t>
            </a:r>
            <a:r>
              <a:rPr lang="en-US" b="1" dirty="0" smtClean="0"/>
              <a:t>producing documents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b="1" dirty="0" smtClean="0"/>
              <a:t>basic commands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to go for more </a:t>
            </a:r>
            <a:r>
              <a:rPr lang="en-US" b="1" dirty="0" smtClean="0"/>
              <a:t>information…</a:t>
            </a:r>
            <a:r>
              <a:rPr lang="en-US" b="1" dirty="0"/>
              <a:t>G</a:t>
            </a:r>
            <a:r>
              <a:rPr lang="en-US" b="1" dirty="0" smtClean="0"/>
              <a:t>oogle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263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Fractions and </a:t>
            </a:r>
            <a:r>
              <a:rPr lang="en-GB" b="1" dirty="0" smtClean="0"/>
              <a:t>Roots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print a fraction we type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\</a:t>
            </a:r>
            <a:r>
              <a:rPr lang="en-GB" b="1" dirty="0" err="1"/>
              <a:t>frac</a:t>
            </a:r>
            <a:r>
              <a:rPr lang="en-GB" b="1" dirty="0"/>
              <a:t>{</a:t>
            </a:r>
            <a:r>
              <a:rPr lang="en-GB" b="1" i="1" dirty="0"/>
              <a:t>numerator</a:t>
            </a:r>
            <a:r>
              <a:rPr lang="en-GB" b="1" dirty="0"/>
              <a:t>}{</a:t>
            </a:r>
            <a:r>
              <a:rPr lang="en-GB" b="1" i="1" dirty="0"/>
              <a:t>denominator</a:t>
            </a:r>
            <a:r>
              <a:rPr lang="en-GB" b="1" dirty="0" smtClean="0"/>
              <a:t>}.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print a square root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sqrt</a:t>
            </a:r>
            <a:r>
              <a:rPr lang="en-GB" b="1" dirty="0"/>
              <a:t>{</a:t>
            </a:r>
            <a:r>
              <a:rPr lang="en-GB" b="1" i="1" dirty="0"/>
              <a:t>expression</a:t>
            </a:r>
            <a:r>
              <a:rPr lang="en-GB" b="1" dirty="0" smtClean="0"/>
              <a:t>}.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print the n-</a:t>
            </a:r>
            <a:r>
              <a:rPr lang="en-US" dirty="0" err="1" smtClean="0"/>
              <a:t>th</a:t>
            </a:r>
            <a:r>
              <a:rPr lang="en-US" dirty="0" smtClean="0"/>
              <a:t> root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</a:t>
            </a:r>
            <a:r>
              <a:rPr lang="en-GB" b="1" dirty="0" err="1"/>
              <a:t>sqrt</a:t>
            </a:r>
            <a:r>
              <a:rPr lang="en-GB" b="1" dirty="0"/>
              <a:t>[n]{</a:t>
            </a:r>
            <a:r>
              <a:rPr lang="en-GB" b="1" i="1" dirty="0"/>
              <a:t>expression</a:t>
            </a:r>
            <a:r>
              <a:rPr lang="en-GB" b="1" dirty="0"/>
              <a:t>}.</a:t>
            </a:r>
          </a:p>
        </p:txBody>
      </p:sp>
    </p:spTree>
    <p:extLst>
      <p:ext uri="{BB962C8B-B14F-4D97-AF65-F5344CB8AC3E}">
        <p14:creationId xmlns:p14="http://schemas.microsoft.com/office/powerpoint/2010/main" val="589860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Brackets and </a:t>
            </a:r>
            <a:r>
              <a:rPr lang="en-GB" b="1" dirty="0" smtClean="0"/>
              <a:t>Norms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(, [ and {, </a:t>
            </a:r>
            <a:r>
              <a:rPr lang="en-US" dirty="0"/>
              <a:t>which are obtained by typing </a:t>
            </a:r>
            <a:r>
              <a:rPr lang="en-US" b="1" dirty="0"/>
              <a:t>(, [ and \{</a:t>
            </a:r>
            <a:r>
              <a:rPr lang="en-US" dirty="0"/>
              <a:t> respectively. 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corresponding right delimiters are of course obtained by typing </a:t>
            </a:r>
            <a:r>
              <a:rPr lang="en-US" b="1" dirty="0"/>
              <a:t>), ] and </a:t>
            </a:r>
            <a:r>
              <a:rPr lang="en-US" b="1" dirty="0" smtClean="0"/>
              <a:t>\}.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In addition </a:t>
            </a:r>
            <a:r>
              <a:rPr lang="en-US" b="1" dirty="0"/>
              <a:t>|</a:t>
            </a:r>
            <a:r>
              <a:rPr lang="en-US" dirty="0"/>
              <a:t> and </a:t>
            </a:r>
            <a:r>
              <a:rPr lang="en-US" b="1" dirty="0"/>
              <a:t>||</a:t>
            </a:r>
            <a:r>
              <a:rPr lang="en-US" dirty="0"/>
              <a:t> are used as both left and right delimiters, and are obtained by typing </a:t>
            </a:r>
            <a:r>
              <a:rPr lang="en-US" b="1" dirty="0"/>
              <a:t>|</a:t>
            </a:r>
            <a:r>
              <a:rPr lang="en-US" dirty="0"/>
              <a:t> and</a:t>
            </a:r>
            <a:r>
              <a:rPr lang="en-US" b="1" dirty="0"/>
              <a:t> \|</a:t>
            </a:r>
            <a:r>
              <a:rPr lang="en-US" dirty="0"/>
              <a:t> respectively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large parentheses is to type</a:t>
            </a:r>
            <a:r>
              <a:rPr lang="en-US" b="1" dirty="0"/>
              <a:t> \left(</a:t>
            </a:r>
            <a:r>
              <a:rPr lang="en-US" dirty="0"/>
              <a:t> for the left parenthesis and </a:t>
            </a:r>
            <a:r>
              <a:rPr lang="en-US" b="1" dirty="0"/>
              <a:t>\right)</a:t>
            </a:r>
            <a:r>
              <a:rPr lang="en-US" dirty="0"/>
              <a:t> for the right parenthesis,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35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Matrices.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Matrices are important for a number of application in engineering.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will probably use </a:t>
            </a:r>
            <a:r>
              <a:rPr lang="en-GB" dirty="0" err="1" smtClean="0"/>
              <a:t>Matlab</a:t>
            </a:r>
            <a:r>
              <a:rPr lang="en-GB" dirty="0" smtClean="0"/>
              <a:t> to do the calculations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But you can use Latex to produce the documentation</a:t>
            </a:r>
            <a:endParaRPr lang="en-GB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://www.maths.tcd.ie/~dwilkins/LaTeXPrimer/Matrices.html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160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to do if you get an error.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PC for John Woodward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should compile the </a:t>
            </a:r>
            <a:r>
              <a:rPr lang="en-US" dirty="0" err="1" smtClean="0"/>
              <a:t>tex</a:t>
            </a:r>
            <a:r>
              <a:rPr lang="en-US" dirty="0" smtClean="0"/>
              <a:t> file every few minutes so you can see immediately if you have made a mistake.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Unfortunately, the error is not always where you think it is. Some detective work may be necessary.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Pay attention to the error messages.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246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Bibtex</a:t>
            </a:r>
            <a:r>
              <a:rPr lang="en-US" b="1" dirty="0" smtClean="0"/>
              <a:t>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 cite a work or paper </a:t>
            </a:r>
            <a:r>
              <a:rPr lang="en-US" b="1" dirty="0" smtClean="0"/>
              <a:t>\cite{Narendra_1990}</a:t>
            </a:r>
          </a:p>
          <a:p>
            <a:pPr marL="0" indent="0">
              <a:buNone/>
            </a:pPr>
            <a:r>
              <a:rPr lang="en-US" dirty="0" smtClean="0"/>
              <a:t>The following two commands go at the end of the </a:t>
            </a:r>
            <a:r>
              <a:rPr lang="en-US" dirty="0" err="1" smtClean="0"/>
              <a:t>docuement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choose a style </a:t>
            </a:r>
            <a:r>
              <a:rPr lang="en-GB" b="1" dirty="0" smtClean="0"/>
              <a:t>\</a:t>
            </a:r>
            <a:r>
              <a:rPr lang="en-GB" b="1" dirty="0" err="1" smtClean="0"/>
              <a:t>bibliographystyle</a:t>
            </a:r>
            <a:r>
              <a:rPr lang="en-GB" b="1" dirty="0" smtClean="0"/>
              <a:t>{plain</a:t>
            </a:r>
            <a:r>
              <a:rPr lang="en-GB" b="1" dirty="0"/>
              <a:t>} 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/>
              <a:t>P</a:t>
            </a:r>
            <a:r>
              <a:rPr lang="en-GB" dirty="0" smtClean="0"/>
              <a:t>ut your references in a separate file </a:t>
            </a:r>
            <a:r>
              <a:rPr lang="en-GB" dirty="0" err="1" smtClean="0"/>
              <a:t>myref.bib</a:t>
            </a:r>
            <a:r>
              <a:rPr lang="en-GB" dirty="0" smtClean="0"/>
              <a:t> </a:t>
            </a:r>
            <a:r>
              <a:rPr lang="en-GB" b="1" dirty="0" smtClean="0"/>
              <a:t>\bibliography{</a:t>
            </a:r>
            <a:r>
              <a:rPr lang="en-GB" b="1" dirty="0" err="1" smtClean="0"/>
              <a:t>myrefs</a:t>
            </a:r>
            <a:r>
              <a:rPr lang="en-GB" b="1" dirty="0"/>
              <a:t>} </a:t>
            </a:r>
            <a:r>
              <a:rPr lang="en-GB" dirty="0" smtClean="0"/>
              <a:t>"</a:t>
            </a:r>
            <a:r>
              <a:rPr lang="en-GB" dirty="0" err="1"/>
              <a:t>myrefs.bib</a:t>
            </a:r>
            <a:r>
              <a:rPr lang="en-GB" dirty="0"/>
              <a:t>" \end{document</a:t>
            </a:r>
            <a:r>
              <a:rPr lang="en-GB" dirty="0" smtClean="0"/>
              <a:t>}</a:t>
            </a:r>
          </a:p>
          <a:p>
            <a:pPr marL="0" indent="0">
              <a:buNone/>
            </a:pPr>
            <a:r>
              <a:rPr lang="en-US" b="1" dirty="0" smtClean="0"/>
              <a:t>See </a:t>
            </a:r>
            <a:r>
              <a:rPr lang="en-GB" dirty="0">
                <a:hlinkClick r:id="rId2"/>
              </a:rPr>
              <a:t>http://amath.colorado.edu/documentation/LaTeX/reference/faq/bibstyles.html</a:t>
            </a:r>
            <a:endParaRPr lang="en-US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937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Bibtex</a:t>
            </a:r>
            <a:r>
              <a:rPr lang="en-US" b="1" dirty="0" smtClean="0"/>
              <a:t>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/>
              <a:t>You need to compile the </a:t>
            </a:r>
            <a:r>
              <a:rPr lang="en-US" dirty="0" err="1"/>
              <a:t>bibtex</a:t>
            </a:r>
            <a:r>
              <a:rPr lang="en-US" dirty="0"/>
              <a:t> file.</a:t>
            </a:r>
          </a:p>
          <a:p>
            <a:pPr fontAlgn="base"/>
            <a:r>
              <a:rPr lang="en-US" dirty="0"/>
              <a:t>Suppose you have </a:t>
            </a:r>
            <a:r>
              <a:rPr lang="en-US" b="1" dirty="0" err="1"/>
              <a:t>article.tex</a:t>
            </a:r>
            <a:r>
              <a:rPr lang="en-US" dirty="0"/>
              <a:t> and </a:t>
            </a:r>
            <a:r>
              <a:rPr lang="en-US" b="1" dirty="0" err="1"/>
              <a:t>article.bib</a:t>
            </a:r>
            <a:r>
              <a:rPr lang="en-US" dirty="0"/>
              <a:t>. You need to run:</a:t>
            </a:r>
          </a:p>
          <a:p>
            <a:pPr fontAlgn="base"/>
            <a:r>
              <a:rPr lang="en-US" b="1" dirty="0"/>
              <a:t>latex </a:t>
            </a:r>
            <a:r>
              <a:rPr lang="en-US" b="1" dirty="0" err="1"/>
              <a:t>article.tex</a:t>
            </a:r>
            <a:r>
              <a:rPr lang="en-US" dirty="0"/>
              <a:t> (this will generate a document with question marks in place of unknown references)</a:t>
            </a:r>
          </a:p>
          <a:p>
            <a:pPr fontAlgn="base"/>
            <a:r>
              <a:rPr lang="en-US" b="1" dirty="0" err="1"/>
              <a:t>bibtex</a:t>
            </a:r>
            <a:r>
              <a:rPr lang="en-US" b="1" dirty="0"/>
              <a:t> article</a:t>
            </a:r>
            <a:r>
              <a:rPr lang="en-US" dirty="0"/>
              <a:t> (this will parse all the .bib files that were included in the article and generate </a:t>
            </a:r>
            <a:r>
              <a:rPr lang="en-US" dirty="0" smtClean="0"/>
              <a:t>meta information </a:t>
            </a:r>
            <a:r>
              <a:rPr lang="en-US" dirty="0"/>
              <a:t>regarding references)</a:t>
            </a:r>
          </a:p>
          <a:p>
            <a:pPr fontAlgn="base"/>
            <a:r>
              <a:rPr lang="en-US" b="1" dirty="0"/>
              <a:t>latex </a:t>
            </a:r>
            <a:r>
              <a:rPr lang="en-US" b="1" dirty="0" err="1"/>
              <a:t>article.tex</a:t>
            </a:r>
            <a:r>
              <a:rPr lang="en-US" dirty="0"/>
              <a:t> (this will generate document with all the references in the correct places)</a:t>
            </a:r>
          </a:p>
          <a:p>
            <a:pPr fontAlgn="base"/>
            <a:r>
              <a:rPr lang="en-US" b="1" dirty="0"/>
              <a:t>latex </a:t>
            </a:r>
            <a:r>
              <a:rPr lang="en-US" b="1" dirty="0" err="1"/>
              <a:t>article.tex</a:t>
            </a:r>
            <a:r>
              <a:rPr lang="en-US" dirty="0"/>
              <a:t> (just in case if adding references broke page numbering somewhere</a:t>
            </a:r>
            <a:r>
              <a:rPr lang="en-US" dirty="0" smtClean="0"/>
              <a:t>)</a:t>
            </a:r>
          </a:p>
          <a:p>
            <a:pPr fontAlgn="base"/>
            <a:r>
              <a:rPr lang="en-US" b="1" u="sng" dirty="0" smtClean="0"/>
              <a:t>Or you could write a script with these commands (see Cygwin lecture)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0949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have been article style today but there are other </a:t>
            </a:r>
            <a:r>
              <a:rPr lang="en-US" smtClean="0"/>
              <a:t>styles </a:t>
            </a:r>
          </a:p>
          <a:p>
            <a:r>
              <a:rPr lang="en-US" dirty="0" smtClean="0"/>
              <a:t>book, </a:t>
            </a:r>
          </a:p>
          <a:p>
            <a:r>
              <a:rPr lang="en-US" dirty="0" smtClean="0"/>
              <a:t>report </a:t>
            </a:r>
          </a:p>
          <a:p>
            <a:r>
              <a:rPr lang="en-US" dirty="0" smtClean="0"/>
              <a:t>letter</a:t>
            </a:r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://www.latextemplates.com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2661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to find out more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Google latex with different combinations (see the earlier lecture on Google). </a:t>
            </a:r>
          </a:p>
          <a:p>
            <a:r>
              <a:rPr lang="en-GB" dirty="0">
                <a:hlinkClick r:id="rId2"/>
              </a:rPr>
              <a:t>http://www.latexeditor.org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en-GB" dirty="0"/>
              <a:t>www.</a:t>
            </a:r>
            <a:r>
              <a:rPr lang="en-GB" b="1" dirty="0"/>
              <a:t>winedt</a:t>
            </a:r>
            <a:r>
              <a:rPr lang="en-GB" dirty="0"/>
              <a:t>.com/ </a:t>
            </a:r>
            <a:endParaRPr lang="en-GB" dirty="0" smtClean="0"/>
          </a:p>
          <a:p>
            <a:r>
              <a:rPr lang="en-GB" b="1"/>
              <a:t>miktex</a:t>
            </a:r>
            <a:r>
              <a:rPr lang="en-GB"/>
              <a:t>.org/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46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weblinks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>
              <a:hlinkClick r:id="rId2"/>
            </a:endParaRPr>
          </a:p>
          <a:p>
            <a:r>
              <a:rPr lang="en-GB" dirty="0">
                <a:hlinkClick r:id="rId3"/>
              </a:rPr>
              <a:t>http://www.maths.tcd.ie/~dwilkins/LaTeXPrimer/</a:t>
            </a:r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http://tobi.oetiker.ch/lshort/lshort.pdf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http://en.wikibooks.org/wiki/LaTeX/Introduction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http://www.miktex.org/</a:t>
            </a:r>
            <a:endParaRPr lang="en-GB" dirty="0" smtClean="0"/>
          </a:p>
          <a:p>
            <a:r>
              <a:rPr lang="en-GB" dirty="0">
                <a:hlinkClick r:id="rId6"/>
              </a:rPr>
              <a:t>http://</a:t>
            </a:r>
            <a:r>
              <a:rPr lang="en-GB" dirty="0" smtClean="0">
                <a:hlinkClick r:id="rId6"/>
              </a:rPr>
              <a:t>www.tex.ac.uk/cgi-bin/texfaq2html?label=verbfile</a:t>
            </a:r>
            <a:endParaRPr lang="en-GB" dirty="0" smtClean="0"/>
          </a:p>
          <a:p>
            <a:r>
              <a:rPr lang="en-GB" dirty="0">
                <a:hlinkClick r:id="rId7"/>
              </a:rPr>
              <a:t>http://www-h.eng.cam.ac.uk/help/tpl/textprocessing/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623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NASA and Love letters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NASA uses latex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hlinkClick r:id="rId2"/>
              </a:rPr>
              <a:t>http://www.giss.nasa.gov/tools/latex/ltx-2.html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Next time you write a love letter to your girl/boy friend – Don’t handwrite it – don’t use word – use latex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68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Have you ever….?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Saved a word file at university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Then taken it home and opened it on a different computer, </a:t>
            </a:r>
            <a:r>
              <a:rPr lang="en-US" b="1" dirty="0" smtClean="0"/>
              <a:t>only to find all of the formatting is different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Latex is platform independent. You can give a </a:t>
            </a:r>
            <a:r>
              <a:rPr lang="en-US" dirty="0" err="1" smtClean="0"/>
              <a:t>tex</a:t>
            </a:r>
            <a:r>
              <a:rPr lang="en-US" dirty="0" smtClean="0"/>
              <a:t> file to someone to run on any computer.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Latex is for scientific/technical documents.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66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latex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b="1" dirty="0" smtClean="0"/>
              <a:t>document preparation package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with notepad (</a:t>
            </a:r>
            <a:r>
              <a:rPr lang="en-US" b="1" dirty="0" smtClean="0"/>
              <a:t>a text editor</a:t>
            </a:r>
            <a:r>
              <a:rPr lang="en-US" dirty="0" smtClean="0"/>
              <a:t>), Microsoft word (</a:t>
            </a:r>
            <a:r>
              <a:rPr lang="en-US" b="1" dirty="0" smtClean="0"/>
              <a:t>a word processor</a:t>
            </a:r>
            <a:r>
              <a:rPr lang="en-US" dirty="0" smtClean="0"/>
              <a:t>) and e.g. eclipse (</a:t>
            </a:r>
            <a:r>
              <a:rPr lang="en-US" b="1" dirty="0" smtClean="0"/>
              <a:t>a programming environment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a </a:t>
            </a:r>
            <a:r>
              <a:rPr lang="en-US" b="1" dirty="0" smtClean="0"/>
              <a:t>mark up </a:t>
            </a:r>
            <a:r>
              <a:rPr lang="en-US" dirty="0" smtClean="0"/>
              <a:t>language (like html)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Internet Explorer go to View Source and you can see the code for a webpage.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hlinkClick r:id="rId2"/>
              </a:rPr>
              <a:t>http://scottmcpeak.com/latex/whatislatex.html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99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learn latex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Latex is </a:t>
            </a:r>
            <a:r>
              <a:rPr lang="en-US" b="1" dirty="0" smtClean="0"/>
              <a:t>harder</a:t>
            </a:r>
            <a:r>
              <a:rPr lang="en-US" dirty="0" smtClean="0"/>
              <a:t> to learn that Microsoft word - initially.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longer term you will see the </a:t>
            </a:r>
            <a:r>
              <a:rPr lang="en-US" b="1" dirty="0" smtClean="0"/>
              <a:t>benefits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be around for </a:t>
            </a:r>
            <a:r>
              <a:rPr lang="en-US" b="1" dirty="0" smtClean="0"/>
              <a:t>years</a:t>
            </a:r>
            <a:r>
              <a:rPr lang="en-US" dirty="0" smtClean="0"/>
              <a:t> (and has been).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produces </a:t>
            </a:r>
            <a:r>
              <a:rPr lang="en-US" b="1" dirty="0" smtClean="0"/>
              <a:t>more professional </a:t>
            </a:r>
            <a:r>
              <a:rPr lang="en-US" dirty="0" smtClean="0"/>
              <a:t>results compared to WYSIWYG (what you see is what you get) type word processing packages.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a strong community of </a:t>
            </a:r>
            <a:r>
              <a:rPr lang="en-US" b="1" dirty="0" smtClean="0"/>
              <a:t>users on the internet </a:t>
            </a:r>
            <a:r>
              <a:rPr lang="en-US" dirty="0" smtClean="0"/>
              <a:t>(user groups, forums e.g. </a:t>
            </a:r>
            <a:r>
              <a:rPr lang="en-GB" dirty="0" smtClean="0">
                <a:hlinkClick r:id="rId2"/>
              </a:rPr>
              <a:t>http://latex-community.org/</a:t>
            </a:r>
            <a:r>
              <a:rPr lang="en-US" dirty="0" smtClean="0"/>
              <a:t>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Publishing is often </a:t>
            </a:r>
            <a:r>
              <a:rPr lang="en-US" b="1" dirty="0" smtClean="0"/>
              <a:t>encouraged in latex </a:t>
            </a:r>
            <a:r>
              <a:rPr lang="en-US" dirty="0" smtClean="0"/>
              <a:t>(rather than MS word).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Lots of good </a:t>
            </a:r>
            <a:r>
              <a:rPr lang="en-US" b="1" dirty="0" smtClean="0"/>
              <a:t>tutorials on-line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37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Comparison Word </a:t>
            </a:r>
            <a:r>
              <a:rPr lang="en-US" b="1" dirty="0" err="1" smtClean="0"/>
              <a:t>vs</a:t>
            </a:r>
            <a:r>
              <a:rPr lang="en-US" b="1" dirty="0" smtClean="0"/>
              <a:t> Latex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MS word is a </a:t>
            </a:r>
            <a:r>
              <a:rPr lang="en-US" b="1" dirty="0" smtClean="0"/>
              <a:t>single file </a:t>
            </a:r>
            <a:r>
              <a:rPr lang="en-US" dirty="0" smtClean="0"/>
              <a:t>e.g. CV.doc.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Wysiwyg</a:t>
            </a:r>
            <a:r>
              <a:rPr lang="en-US" dirty="0" smtClean="0"/>
              <a:t> (what you see is what you get)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Latex uses (at least) </a:t>
            </a:r>
            <a:r>
              <a:rPr lang="en-US" b="1" dirty="0" smtClean="0"/>
              <a:t>two files</a:t>
            </a:r>
            <a:r>
              <a:rPr lang="en-US" dirty="0" smtClean="0"/>
              <a:t>, a source file (input) and a target file (output).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CV.tex</a:t>
            </a:r>
            <a:r>
              <a:rPr lang="en-US" dirty="0" smtClean="0"/>
              <a:t> and CV.pdf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Word, you highlight text with a mouse and make it bold/underlined/change font size…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Latex, you surround the text with a command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b="1" dirty="0" smtClean="0"/>
              <a:t>\</a:t>
            </a:r>
            <a:r>
              <a:rPr lang="en-US" b="1" dirty="0" err="1" smtClean="0"/>
              <a:t>emph</a:t>
            </a:r>
            <a:r>
              <a:rPr lang="en-US" b="1" dirty="0" smtClean="0"/>
              <a:t>{John} </a:t>
            </a:r>
            <a:r>
              <a:rPr lang="en-US" dirty="0" smtClean="0"/>
              <a:t>emphasizes the word “John”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hlinkClick r:id="rId2"/>
              </a:rPr>
              <a:t>http://openwetware.org/wiki/Word_vs._LaTeX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55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Command line or Icons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can be run from the command line.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Basic commands are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l</a:t>
            </a:r>
            <a:r>
              <a:rPr lang="en-US" b="1" dirty="0" smtClean="0"/>
              <a:t>atex </a:t>
            </a:r>
            <a:r>
              <a:rPr lang="en-US" b="1" dirty="0" err="1" smtClean="0"/>
              <a:t>file.tex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/>
              <a:t>b</a:t>
            </a:r>
            <a:r>
              <a:rPr lang="en-US" b="1" dirty="0" err="1" smtClean="0"/>
              <a:t>ibtex</a:t>
            </a:r>
            <a:r>
              <a:rPr lang="en-US" b="1" dirty="0" smtClean="0"/>
              <a:t> </a:t>
            </a:r>
            <a:r>
              <a:rPr lang="en-US" b="1" dirty="0" err="1" smtClean="0"/>
              <a:t>file.tex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/>
              <a:t>p</a:t>
            </a:r>
            <a:r>
              <a:rPr lang="en-US" b="1" dirty="0" err="1" smtClean="0"/>
              <a:t>dflatex</a:t>
            </a:r>
            <a:r>
              <a:rPr lang="en-US" b="1" dirty="0" smtClean="0"/>
              <a:t> </a:t>
            </a:r>
            <a:r>
              <a:rPr lang="en-US" b="1" dirty="0" err="1" smtClean="0"/>
              <a:t>file.tex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can also be run via software (e.g. </a:t>
            </a:r>
            <a:r>
              <a:rPr lang="en-GB" dirty="0" smtClean="0">
                <a:hlinkClick r:id="rId2"/>
              </a:rPr>
              <a:t>http://www.winedt.com/</a:t>
            </a:r>
            <a:r>
              <a:rPr lang="en-US" dirty="0" smtClean="0"/>
              <a:t>), many of which are freely available.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24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Special Characters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Most characters on the keyboard, have their usual </a:t>
            </a:r>
            <a:r>
              <a:rPr lang="en-GB" dirty="0" smtClean="0"/>
              <a:t>meaning “abc123”.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However the </a:t>
            </a:r>
            <a:r>
              <a:rPr lang="en-GB" dirty="0" smtClean="0"/>
              <a:t>characters \ </a:t>
            </a:r>
            <a:r>
              <a:rPr lang="en-GB" dirty="0"/>
              <a:t>{ } $ ^ _ % ~ # </a:t>
            </a:r>
            <a:r>
              <a:rPr lang="en-GB" dirty="0" smtClean="0"/>
              <a:t>&amp; are </a:t>
            </a:r>
            <a:r>
              <a:rPr lang="en-GB" dirty="0"/>
              <a:t>used for special purposes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\# \$ \% \&amp; \_ \{ </a:t>
            </a:r>
            <a:r>
              <a:rPr lang="en-GB" b="1" dirty="0" smtClean="0"/>
              <a:t>\}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 \, ^ and ~ cannot be produced simply by preceding them with a backslash. They can however be produced using \char92 (in the </a:t>
            </a:r>
            <a:r>
              <a:rPr lang="en-US" b="1" dirty="0"/>
              <a:t>\</a:t>
            </a:r>
            <a:r>
              <a:rPr lang="en-US" b="1" dirty="0" err="1"/>
              <a:t>texttt</a:t>
            </a:r>
            <a:r>
              <a:rPr lang="en-US" dirty="0"/>
              <a:t> font only), \char94 and \char126 respectively.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96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Comments %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skip or ignore a line by placing % in front</a:t>
            </a:r>
          </a:p>
          <a:p>
            <a:pPr marL="0" indent="0">
              <a:buNone/>
            </a:pPr>
            <a:r>
              <a:rPr lang="en-US" b="1" dirty="0" smtClean="0"/>
              <a:t>% this line is not printed </a:t>
            </a:r>
          </a:p>
          <a:p>
            <a:pPr marL="0" indent="0">
              <a:buNone/>
            </a:pPr>
            <a:r>
              <a:rPr lang="en-US" b="1" dirty="0" smtClean="0"/>
              <a:t>This line will be printed</a:t>
            </a:r>
          </a:p>
          <a:p>
            <a:r>
              <a:rPr lang="en-US" dirty="0" smtClean="0"/>
              <a:t>Unfortunately there is no way to comment multiple lines except by doing it individually. </a:t>
            </a:r>
          </a:p>
          <a:p>
            <a:pPr marL="0" indent="0">
              <a:buNone/>
            </a:pPr>
            <a:r>
              <a:rPr lang="en-US" b="1" dirty="0" smtClean="0"/>
              <a:t>% line 1 is ignored</a:t>
            </a:r>
          </a:p>
          <a:p>
            <a:pPr marL="0" indent="0">
              <a:buNone/>
            </a:pPr>
            <a:r>
              <a:rPr lang="en-US" b="1" dirty="0" smtClean="0"/>
              <a:t>% line 2 is ignored</a:t>
            </a:r>
          </a:p>
          <a:p>
            <a:r>
              <a:rPr lang="en-US" dirty="0" smtClean="0"/>
              <a:t>However many graphical editors do allow this.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45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5973</TotalTime>
  <Words>1118</Words>
  <Application>Microsoft Office PowerPoint</Application>
  <PresentationFormat>On-screen Show (4:3)</PresentationFormat>
  <Paragraphs>180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Latex A document preparation system</vt:lpstr>
      <vt:lpstr>Outline</vt:lpstr>
      <vt:lpstr>Have you ever….?</vt:lpstr>
      <vt:lpstr>What is latex</vt:lpstr>
      <vt:lpstr>Why learn latex</vt:lpstr>
      <vt:lpstr>Comparison Word vs Latex</vt:lpstr>
      <vt:lpstr>Command line or Icons </vt:lpstr>
      <vt:lpstr>Special Characters</vt:lpstr>
      <vt:lpstr>Comments %</vt:lpstr>
      <vt:lpstr>control sequences. </vt:lpstr>
      <vt:lpstr>mathematics mode</vt:lpstr>
      <vt:lpstr>Greek letters and math symbols</vt:lpstr>
      <vt:lpstr>Work through the following (eg. 2)</vt:lpstr>
      <vt:lpstr>Producing White Space in LaTeX</vt:lpstr>
      <vt:lpstr>List environments</vt:lpstr>
      <vt:lpstr>Tables</vt:lpstr>
      <vt:lpstr>Accents</vt:lpstr>
      <vt:lpstr>Define Your own commands.</vt:lpstr>
      <vt:lpstr>Theorems, proofs, lemmas, …</vt:lpstr>
      <vt:lpstr>Fractions and Roots</vt:lpstr>
      <vt:lpstr>Brackets and Norms</vt:lpstr>
      <vt:lpstr>Matrices.</vt:lpstr>
      <vt:lpstr>What to do if you get an error. </vt:lpstr>
      <vt:lpstr>Bibtex 1</vt:lpstr>
      <vt:lpstr>Bibtex 2</vt:lpstr>
      <vt:lpstr>Document classes</vt:lpstr>
      <vt:lpstr>Where to find out more</vt:lpstr>
      <vt:lpstr>weblinks</vt:lpstr>
      <vt:lpstr>NASA and Love letters</vt:lpstr>
    </vt:vector>
  </TitlesOfParts>
  <Company>The University of Nottingham Ningbo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Latex</dc:title>
  <dc:creator>Information Services</dc:creator>
  <cp:lastModifiedBy>John R Woodward</cp:lastModifiedBy>
  <cp:revision>60</cp:revision>
  <cp:lastPrinted>2012-09-25T02:49:22Z</cp:lastPrinted>
  <dcterms:created xsi:type="dcterms:W3CDTF">2012-09-07T23:05:55Z</dcterms:created>
  <dcterms:modified xsi:type="dcterms:W3CDTF">2014-02-10T09:56:48Z</dcterms:modified>
</cp:coreProperties>
</file>