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7" r:id="rId3"/>
    <p:sldId id="268" r:id="rId4"/>
    <p:sldId id="273" r:id="rId5"/>
    <p:sldId id="276" r:id="rId6"/>
    <p:sldId id="259" r:id="rId7"/>
    <p:sldId id="257" r:id="rId8"/>
    <p:sldId id="270" r:id="rId9"/>
    <p:sldId id="258" r:id="rId10"/>
    <p:sldId id="283" r:id="rId11"/>
    <p:sldId id="284" r:id="rId12"/>
    <p:sldId id="260" r:id="rId13"/>
    <p:sldId id="264" r:id="rId14"/>
    <p:sldId id="265" r:id="rId15"/>
    <p:sldId id="282" r:id="rId16"/>
    <p:sldId id="278" r:id="rId17"/>
    <p:sldId id="279" r:id="rId18"/>
    <p:sldId id="280" r:id="rId19"/>
    <p:sldId id="281" r:id="rId20"/>
    <p:sldId id="263" r:id="rId21"/>
    <p:sldId id="285" r:id="rId22"/>
    <p:sldId id="266" r:id="rId2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E750D-9813-472C-B249-377D563A0E48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79D26-4DA1-44A6-AF81-6DF31DEEF2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02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57277-632B-40C9-BBF5-D27FFA359498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EDC8-9137-46CD-B362-3712F61E6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38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3000F-5882-4879-AD32-A09DD9D9F02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06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9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3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6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3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4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57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4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7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5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5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27185-AB06-4FC8-A367-7F084E5D340B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9165-8F14-47C9-BBCB-67E567B6FF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82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Woodward@cs.stir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Using Genetic Programming to Learn</a:t>
            </a:r>
            <a:br>
              <a:rPr lang="en-GB" b="1" dirty="0"/>
            </a:br>
            <a:r>
              <a:rPr lang="en-GB" b="1" dirty="0"/>
              <a:t>Probability Distributions as </a:t>
            </a:r>
            <a:r>
              <a:rPr lang="en-GB" b="1" dirty="0" smtClean="0"/>
              <a:t>Mutation Operators with Evolutionary Programming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Libin Hong, John Woodward, Ender </a:t>
            </a:r>
            <a:r>
              <a:rPr lang="en-GB" dirty="0" err="1" smtClean="0"/>
              <a:t>Ozcan</a:t>
            </a:r>
            <a:r>
              <a:rPr lang="en-GB" dirty="0" smtClean="0"/>
              <a:t>, Jingpeng Li</a:t>
            </a:r>
          </a:p>
          <a:p>
            <a:r>
              <a:rPr lang="en-GB" dirty="0" smtClean="0"/>
              <a:t>The university of Nottingham</a:t>
            </a:r>
            <a:endParaRPr lang="en-GB" dirty="0"/>
          </a:p>
          <a:p>
            <a:r>
              <a:rPr lang="en-GB" dirty="0" smtClean="0">
                <a:hlinkClick r:id="rId2"/>
              </a:rPr>
              <a:t>John.Woodward@cs.stir.ac.uk</a:t>
            </a:r>
            <a:endParaRPr lang="en-GB" dirty="0" smtClean="0"/>
          </a:p>
          <a:p>
            <a:r>
              <a:rPr lang="en-GB" dirty="0" smtClean="0"/>
              <a:t>The University of Stirling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23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651571" y="2039814"/>
            <a:ext cx="4298557" cy="1447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24400" y="3886199"/>
            <a:ext cx="4298557" cy="1447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 and Base Learning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2983"/>
            <a:ext cx="4343400" cy="4504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base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level we are learning about a </a:t>
            </a:r>
            <a:r>
              <a:rPr lang="en-US" b="1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function. </a:t>
            </a:r>
          </a:p>
          <a:p>
            <a:r>
              <a:rPr lang="en-US" dirty="0" smtClean="0"/>
              <a:t>At the </a:t>
            </a:r>
            <a:r>
              <a:rPr lang="en-US" b="1" dirty="0" smtClean="0">
                <a:solidFill>
                  <a:srgbClr val="00B050"/>
                </a:solidFill>
              </a:rPr>
              <a:t>meta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level we are learning about the problem </a:t>
            </a:r>
            <a:r>
              <a:rPr lang="en-US" b="1" dirty="0" smtClean="0">
                <a:solidFill>
                  <a:srgbClr val="00B050"/>
                </a:solidFill>
              </a:rPr>
              <a:t>class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are just doing </a:t>
            </a:r>
            <a:r>
              <a:rPr lang="en-US" b="1" dirty="0" smtClean="0"/>
              <a:t>“generate and test” </a:t>
            </a:r>
            <a:r>
              <a:rPr lang="en-US" dirty="0" smtClean="0"/>
              <a:t>at a higher level</a:t>
            </a:r>
          </a:p>
          <a:p>
            <a:r>
              <a:rPr lang="en-US" dirty="0" smtClean="0"/>
              <a:t>What is being passed with each </a:t>
            </a:r>
            <a:r>
              <a:rPr lang="en-US" b="1" dirty="0" smtClean="0"/>
              <a:t>blue arrow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Conventional</a:t>
            </a:r>
            <a:r>
              <a:rPr lang="en-US" dirty="0" smtClean="0"/>
              <a:t> EP 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00400" y="4684543"/>
            <a:ext cx="1540412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901418" y="2268415"/>
            <a:ext cx="3813518" cy="2797128"/>
            <a:chOff x="4901418" y="3419621"/>
            <a:chExt cx="3813518" cy="2797128"/>
          </a:xfrm>
        </p:grpSpPr>
        <p:sp>
          <p:nvSpPr>
            <p:cNvPr id="7" name="Down Arrow 6"/>
            <p:cNvSpPr/>
            <p:nvPr/>
          </p:nvSpPr>
          <p:spPr>
            <a:xfrm>
              <a:off x="7838636" y="4410221"/>
              <a:ext cx="381000" cy="8159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901418" y="5226149"/>
              <a:ext cx="3800036" cy="990600"/>
              <a:chOff x="4901418" y="5226149"/>
              <a:chExt cx="3800036" cy="990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329854" y="5226149"/>
                <a:ext cx="1371600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EP</a:t>
                </a:r>
                <a:endParaRPr lang="en-GB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901418" y="5226149"/>
                <a:ext cx="1385081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Function to optimize</a:t>
                </a:r>
                <a:endParaRPr lang="en-GB" dirty="0"/>
              </a:p>
            </p:txBody>
          </p:sp>
          <p:sp>
            <p:nvSpPr>
              <p:cNvPr id="8" name="Down Arrow 7"/>
              <p:cNvSpPr/>
              <p:nvPr/>
            </p:nvSpPr>
            <p:spPr>
              <a:xfrm rot="5400000">
                <a:off x="6610350" y="5412838"/>
                <a:ext cx="381000" cy="10287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Down Arrow 8"/>
              <p:cNvSpPr/>
              <p:nvPr/>
            </p:nvSpPr>
            <p:spPr>
              <a:xfrm rot="16200000">
                <a:off x="6617677" y="5024511"/>
                <a:ext cx="381000" cy="104335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Down Arrow 9"/>
            <p:cNvSpPr/>
            <p:nvPr/>
          </p:nvSpPr>
          <p:spPr>
            <a:xfrm>
              <a:off x="5403457" y="4419661"/>
              <a:ext cx="381000" cy="8064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914900" y="3419621"/>
              <a:ext cx="3800036" cy="990600"/>
              <a:chOff x="4901418" y="5226149"/>
              <a:chExt cx="3800036" cy="990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29854" y="5226149"/>
                <a:ext cx="1371600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Probability</a:t>
                </a:r>
              </a:p>
              <a:p>
                <a:pPr algn="ctr"/>
                <a:r>
                  <a:rPr lang="en-US" dirty="0" smtClean="0"/>
                  <a:t>Distribution</a:t>
                </a:r>
              </a:p>
              <a:p>
                <a:pPr algn="ctr"/>
                <a:r>
                  <a:rPr lang="en-US" dirty="0" smtClean="0"/>
                  <a:t>Generator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01418" y="5226149"/>
                <a:ext cx="1385081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Function class</a:t>
                </a:r>
                <a:endParaRPr lang="en-GB" dirty="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5982580" y="5470975"/>
            <a:ext cx="163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base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level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989908" y="1371600"/>
            <a:ext cx="172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M</a:t>
            </a:r>
            <a:r>
              <a:rPr lang="en-US" sz="2800" dirty="0" smtClean="0">
                <a:solidFill>
                  <a:srgbClr val="00B050"/>
                </a:solidFill>
              </a:rPr>
              <a:t>eta</a:t>
            </a:r>
            <a:r>
              <a:rPr lang="en-US" sz="2800" dirty="0" smtClean="0"/>
              <a:t> level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45" y="375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Compare Signatures (Input-Output)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74033"/>
            <a:ext cx="4038600" cy="4525963"/>
          </a:xfrm>
          <a:ln cmpd="sng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Evolutionary Programming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^n</a:t>
            </a:r>
            <a:r>
              <a:rPr lang="en-US" dirty="0" smtClean="0">
                <a:solidFill>
                  <a:srgbClr val="FF0000"/>
                </a:solidFill>
              </a:rPr>
              <a:t> -&gt; R) -&gt;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^n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Input</a:t>
            </a:r>
            <a:r>
              <a:rPr lang="en-US" dirty="0" smtClean="0"/>
              <a:t> is a function mapping real-valued vectors of length n to a real-value. </a:t>
            </a:r>
          </a:p>
          <a:p>
            <a:pPr marL="0" indent="0">
              <a:buNone/>
            </a:pPr>
            <a:r>
              <a:rPr lang="en-US" b="1" dirty="0" smtClean="0"/>
              <a:t>Output</a:t>
            </a:r>
            <a:r>
              <a:rPr lang="en-US" dirty="0" smtClean="0"/>
              <a:t> is a (near optimal) </a:t>
            </a:r>
            <a:r>
              <a:rPr lang="en-US" dirty="0"/>
              <a:t>real-valued vector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(i.e. the </a:t>
            </a:r>
            <a:r>
              <a:rPr lang="en-US" u="sng" dirty="0" smtClean="0"/>
              <a:t>solution</a:t>
            </a:r>
            <a:r>
              <a:rPr lang="en-US" dirty="0" smtClean="0"/>
              <a:t> to the problem </a:t>
            </a:r>
            <a:r>
              <a:rPr lang="en-US" u="sng" dirty="0" smtClean="0"/>
              <a:t>instance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67200" y="993107"/>
            <a:ext cx="4800600" cy="4525963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/>
              <a:t>Evolutionary </a:t>
            </a:r>
            <a:r>
              <a:rPr lang="en-US" u="sng" dirty="0" smtClean="0"/>
              <a:t>Programming</a:t>
            </a:r>
            <a:endParaRPr lang="en-US" u="sng" dirty="0"/>
          </a:p>
          <a:p>
            <a:pPr marL="0" indent="0">
              <a:buNone/>
            </a:pPr>
            <a:r>
              <a:rPr lang="en-US" u="sng" dirty="0"/>
              <a:t>D</a:t>
            </a:r>
            <a:r>
              <a:rPr lang="en-US" u="sng" dirty="0" smtClean="0"/>
              <a:t>esigner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[(</a:t>
            </a:r>
            <a:r>
              <a:rPr lang="en-US" dirty="0" err="1">
                <a:solidFill>
                  <a:srgbClr val="00B050"/>
                </a:solidFill>
              </a:rPr>
              <a:t>R</a:t>
            </a:r>
            <a:r>
              <a:rPr lang="en-US" dirty="0" err="1" smtClean="0">
                <a:solidFill>
                  <a:srgbClr val="00B050"/>
                </a:solidFill>
              </a:rPr>
              <a:t>^n</a:t>
            </a:r>
            <a:r>
              <a:rPr lang="en-US" dirty="0" smtClean="0">
                <a:solidFill>
                  <a:srgbClr val="00B050"/>
                </a:solidFill>
              </a:rPr>
              <a:t> -&gt; R)] -&gt;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((</a:t>
            </a:r>
            <a:r>
              <a:rPr lang="en-US" dirty="0" err="1">
                <a:solidFill>
                  <a:srgbClr val="00B050"/>
                </a:solidFill>
              </a:rPr>
              <a:t>R</a:t>
            </a:r>
            <a:r>
              <a:rPr lang="en-US" dirty="0" err="1" smtClean="0">
                <a:solidFill>
                  <a:srgbClr val="00B050"/>
                </a:solidFill>
              </a:rPr>
              <a:t>^n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-&gt; R) -&gt; </a:t>
            </a:r>
            <a:r>
              <a:rPr lang="en-US" dirty="0" err="1">
                <a:solidFill>
                  <a:srgbClr val="00B050"/>
                </a:solidFill>
              </a:rPr>
              <a:t>R</a:t>
            </a:r>
            <a:r>
              <a:rPr lang="en-US" dirty="0" err="1" smtClean="0">
                <a:solidFill>
                  <a:srgbClr val="00B050"/>
                </a:solidFill>
              </a:rPr>
              <a:t>^n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Input</a:t>
            </a:r>
            <a:r>
              <a:rPr lang="en-US" dirty="0" smtClean="0"/>
              <a:t> is a </a:t>
            </a:r>
            <a:r>
              <a:rPr lang="en-US" i="1" dirty="0" smtClean="0"/>
              <a:t>list of</a:t>
            </a:r>
            <a:r>
              <a:rPr lang="en-US" dirty="0" smtClean="0"/>
              <a:t> functions mapping </a:t>
            </a:r>
            <a:r>
              <a:rPr lang="en-US" dirty="0"/>
              <a:t>real-valued vectors </a:t>
            </a:r>
            <a:r>
              <a:rPr lang="en-US" dirty="0" smtClean="0"/>
              <a:t>of length n to a real-value (i.e. sample problem instances from the problem class). </a:t>
            </a:r>
          </a:p>
          <a:p>
            <a:pPr marL="0" indent="0">
              <a:buNone/>
            </a:pPr>
            <a:r>
              <a:rPr lang="en-US" b="1" dirty="0" smtClean="0"/>
              <a:t>Output</a:t>
            </a:r>
            <a:r>
              <a:rPr lang="en-US" dirty="0" smtClean="0"/>
              <a:t> is a (near optimal) </a:t>
            </a:r>
            <a:r>
              <a:rPr lang="en-US" dirty="0" smtClean="0"/>
              <a:t>(mutation operator for) Evolutionary </a:t>
            </a:r>
            <a:r>
              <a:rPr lang="en-US" dirty="0" smtClean="0"/>
              <a:t>Programming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(i.e. the </a:t>
            </a:r>
            <a:r>
              <a:rPr lang="en-US" u="sng" dirty="0" smtClean="0"/>
              <a:t>solution</a:t>
            </a:r>
            <a:r>
              <a:rPr lang="en-US" dirty="0" smtClean="0"/>
              <a:t> </a:t>
            </a:r>
            <a:r>
              <a:rPr lang="en-US" u="sng" dirty="0" smtClean="0"/>
              <a:t>method</a:t>
            </a:r>
            <a:r>
              <a:rPr lang="en-US" dirty="0" smtClean="0"/>
              <a:t> to the problem </a:t>
            </a:r>
            <a:r>
              <a:rPr lang="en-US" u="sng" dirty="0" smtClean="0"/>
              <a:t>class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11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486400"/>
            <a:ext cx="906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We are </a:t>
            </a:r>
            <a:r>
              <a:rPr lang="en-US" sz="2800" b="1" dirty="0" smtClean="0"/>
              <a:t>raising the level of generality </a:t>
            </a:r>
            <a:r>
              <a:rPr lang="en-US" sz="2800" dirty="0" smtClean="0"/>
              <a:t>at which we operate.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Give a man a fish </a:t>
            </a:r>
            <a:r>
              <a:rPr lang="en-US" sz="2800" dirty="0" smtClean="0"/>
              <a:t>and he will eat for a day, </a:t>
            </a:r>
            <a:r>
              <a:rPr lang="en-US" sz="2800" dirty="0" smtClean="0">
                <a:solidFill>
                  <a:srgbClr val="00B050"/>
                </a:solidFill>
              </a:rPr>
              <a:t>teach a man to fish </a:t>
            </a:r>
            <a:r>
              <a:rPr lang="en-US" sz="2800" dirty="0" smtClean="0"/>
              <a:t>and…</a:t>
            </a:r>
          </a:p>
          <a:p>
            <a:r>
              <a:rPr lang="en-US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895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Genetic Programming to Generate Probability Distributions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7811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GP </a:t>
            </a:r>
            <a:r>
              <a:rPr lang="en-GB" sz="2800" b="1" dirty="0"/>
              <a:t>Function Set </a:t>
            </a:r>
            <a:r>
              <a:rPr lang="en-GB" sz="2800" dirty="0"/>
              <a:t>{+, -, *, %}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GP </a:t>
            </a:r>
            <a:r>
              <a:rPr lang="en-GB" sz="2800" b="1" dirty="0"/>
              <a:t>Terminal Set </a:t>
            </a:r>
            <a:r>
              <a:rPr lang="en-GB" sz="2800" dirty="0"/>
              <a:t>{N(0, random)}</a:t>
            </a:r>
          </a:p>
          <a:p>
            <a:pPr marL="0" indent="0">
              <a:buNone/>
            </a:pPr>
            <a:r>
              <a:rPr lang="en-GB" sz="2800" dirty="0" smtClean="0"/>
              <a:t>N(0,1) is a normal distribution. 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B050"/>
                </a:solidFill>
              </a:rPr>
              <a:t>For example a Cauchy distribution is generated by </a:t>
            </a:r>
            <a:r>
              <a:rPr lang="en-GB" sz="2800" b="1" dirty="0">
                <a:solidFill>
                  <a:srgbClr val="00B050"/>
                </a:solidFill>
              </a:rPr>
              <a:t>N(0,1</a:t>
            </a:r>
            <a:r>
              <a:rPr lang="en-GB" sz="2800" b="1" dirty="0" smtClean="0">
                <a:solidFill>
                  <a:srgbClr val="00B050"/>
                </a:solidFill>
              </a:rPr>
              <a:t>)%N(0,1).</a:t>
            </a:r>
          </a:p>
          <a:p>
            <a:pPr marL="0" indent="0">
              <a:buNone/>
            </a:pPr>
            <a:r>
              <a:rPr lang="en-GB" sz="2800" dirty="0" smtClean="0"/>
              <a:t>Hence </a:t>
            </a:r>
            <a:r>
              <a:rPr lang="en-GB" sz="2800" b="1" dirty="0" smtClean="0"/>
              <a:t>the search space of probability distributions </a:t>
            </a:r>
            <a:r>
              <a:rPr lang="en-GB" sz="2800" dirty="0" smtClean="0"/>
              <a:t>contains </a:t>
            </a:r>
            <a:r>
              <a:rPr lang="en-GB" sz="2800" dirty="0" smtClean="0"/>
              <a:t>the two existing probability distributions used in </a:t>
            </a:r>
            <a:r>
              <a:rPr lang="en-GB" sz="2800" dirty="0" smtClean="0"/>
              <a:t>EP but also </a:t>
            </a:r>
            <a:r>
              <a:rPr lang="en-GB" sz="2800" b="1" dirty="0" smtClean="0">
                <a:solidFill>
                  <a:srgbClr val="00B050"/>
                </a:solidFill>
              </a:rPr>
              <a:t>novel probability distributions</a:t>
            </a:r>
            <a:r>
              <a:rPr lang="en-GB" sz="2800" dirty="0" smtClean="0"/>
              <a:t>. </a:t>
            </a:r>
            <a:endParaRPr lang="en-GB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372200" y="2996952"/>
            <a:ext cx="201622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638852" y="2399175"/>
            <a:ext cx="98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CAUCHY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1332" y="2391535"/>
            <a:ext cx="118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GAUSSIAN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6785822" y="2760867"/>
            <a:ext cx="234450" cy="1100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 flipH="1">
            <a:off x="7638852" y="2768507"/>
            <a:ext cx="490295" cy="1020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8182" y="5157192"/>
            <a:ext cx="1674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NOVEL 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PROBABILITY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DISTRIBUTIONS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17" name="Straight Arrow Connector 16"/>
          <p:cNvCxnSpPr>
            <a:stCxn id="16" idx="0"/>
          </p:cNvCxnSpPr>
          <p:nvPr/>
        </p:nvCxnSpPr>
        <p:spPr>
          <a:xfrm flipH="1" flipV="1">
            <a:off x="7172675" y="4149080"/>
            <a:ext cx="24291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44549" y="1443797"/>
            <a:ext cx="1674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SPACE OF </a:t>
            </a:r>
          </a:p>
          <a:p>
            <a:r>
              <a:rPr lang="en-GB" b="1" dirty="0" smtClean="0"/>
              <a:t>PROBABILITY</a:t>
            </a:r>
          </a:p>
          <a:p>
            <a:r>
              <a:rPr lang="en-GB" b="1" dirty="0" smtClean="0"/>
              <a:t>DISTRIBUTIONS</a:t>
            </a:r>
            <a:endParaRPr lang="en-GB" b="1" dirty="0"/>
          </a:p>
        </p:txBody>
      </p:sp>
      <p:sp>
        <p:nvSpPr>
          <p:cNvPr id="21" name="Down Arrow 20"/>
          <p:cNvSpPr/>
          <p:nvPr/>
        </p:nvSpPr>
        <p:spPr>
          <a:xfrm>
            <a:off x="7415591" y="2399175"/>
            <a:ext cx="223261" cy="597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81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/>
              <a:t>Ten Function Classes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98" y="1628800"/>
            <a:ext cx="9271675" cy="4680520"/>
          </a:xfrm>
        </p:spPr>
      </p:pic>
    </p:spTree>
    <p:extLst>
      <p:ext uri="{BB962C8B-B14F-4D97-AF65-F5344CB8AC3E}">
        <p14:creationId xmlns:p14="http://schemas.microsoft.com/office/powerpoint/2010/main" val="1329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/>
              <a:t>Parameter Settings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572164" cy="3888432"/>
          </a:xfrm>
        </p:spPr>
      </p:pic>
      <p:sp>
        <p:nvSpPr>
          <p:cNvPr id="3" name="TextBox 2"/>
          <p:cNvSpPr txBox="1"/>
          <p:nvPr/>
        </p:nvSpPr>
        <p:spPr>
          <a:xfrm>
            <a:off x="827584" y="4797152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Generation and population sizes are low, </a:t>
            </a:r>
          </a:p>
          <a:p>
            <a:r>
              <a:rPr lang="en-GB" sz="2800" dirty="0" smtClean="0"/>
              <a:t>but we have effectively seeded (or can be easily found) the population with </a:t>
            </a:r>
            <a:r>
              <a:rPr lang="en-GB" sz="2800" dirty="0" smtClean="0"/>
              <a:t>good</a:t>
            </a:r>
            <a:endParaRPr lang="en-GB" sz="2800" dirty="0" smtClean="0"/>
          </a:p>
          <a:p>
            <a:r>
              <a:rPr lang="en-GB" sz="2800" dirty="0" smtClean="0"/>
              <a:t>probability </a:t>
            </a:r>
            <a:r>
              <a:rPr lang="en-GB" sz="2800" dirty="0" smtClean="0"/>
              <a:t>distributions.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91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Evolved Probability Distributions 1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3934"/>
            <a:ext cx="8229600" cy="4498494"/>
          </a:xfrm>
        </p:spPr>
      </p:pic>
    </p:spTree>
    <p:extLst>
      <p:ext uri="{BB962C8B-B14F-4D97-AF65-F5344CB8AC3E}">
        <p14:creationId xmlns:p14="http://schemas.microsoft.com/office/powerpoint/2010/main" val="491441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Evolved Probability Distributions </a:t>
            </a:r>
            <a:r>
              <a:rPr lang="en-GB" b="1" dirty="0" smtClean="0"/>
              <a:t>2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9517"/>
            <a:ext cx="8229600" cy="4287328"/>
          </a:xfrm>
        </p:spPr>
      </p:pic>
    </p:spTree>
    <p:extLst>
      <p:ext uri="{BB962C8B-B14F-4D97-AF65-F5344CB8AC3E}">
        <p14:creationId xmlns:p14="http://schemas.microsoft.com/office/powerpoint/2010/main" val="1327979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Means and Standard Deviations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8711895" cy="4032448"/>
          </a:xfrm>
        </p:spPr>
      </p:pic>
      <p:sp>
        <p:nvSpPr>
          <p:cNvPr id="3" name="TextBox 2"/>
          <p:cNvSpPr txBox="1"/>
          <p:nvPr/>
        </p:nvSpPr>
        <p:spPr>
          <a:xfrm>
            <a:off x="395536" y="1340767"/>
            <a:ext cx="75564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These results are good for two reasons. </a:t>
            </a:r>
          </a:p>
          <a:p>
            <a:pPr marL="342900" indent="-342900">
              <a:buAutoNum type="arabicPeriod"/>
            </a:pPr>
            <a:r>
              <a:rPr lang="en-GB" sz="2800" b="1" dirty="0" smtClean="0">
                <a:solidFill>
                  <a:srgbClr val="00B050"/>
                </a:solidFill>
              </a:rPr>
              <a:t>starting</a:t>
            </a:r>
            <a:r>
              <a:rPr lang="en-GB" sz="2800" dirty="0" smtClean="0"/>
              <a:t> with a manually designed distributions. 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evolving distributions </a:t>
            </a:r>
            <a:r>
              <a:rPr lang="en-GB" sz="2800" b="1" dirty="0" smtClean="0">
                <a:solidFill>
                  <a:srgbClr val="00B050"/>
                </a:solidFill>
              </a:rPr>
              <a:t>for each function class</a:t>
            </a:r>
            <a:r>
              <a:rPr lang="en-GB" sz="2800" dirty="0" smtClean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86588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T-tests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444068"/>
            <a:ext cx="8399585" cy="4865252"/>
          </a:xfrm>
        </p:spPr>
      </p:pic>
    </p:spTree>
    <p:extLst>
      <p:ext uri="{BB962C8B-B14F-4D97-AF65-F5344CB8AC3E}">
        <p14:creationId xmlns:p14="http://schemas.microsoft.com/office/powerpoint/2010/main" val="2732639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Evolved Probability Distributions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" y="1412776"/>
            <a:ext cx="8962616" cy="4896544"/>
          </a:xfrm>
        </p:spPr>
      </p:pic>
    </p:spTree>
    <p:extLst>
      <p:ext uri="{BB962C8B-B14F-4D97-AF65-F5344CB8AC3E}">
        <p14:creationId xmlns:p14="http://schemas.microsoft.com/office/powerpoint/2010/main" val="418990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/>
              <a:t>Summary of Abstract In Nutshell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5749636" cy="554461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Evolutionary programing </a:t>
            </a:r>
            <a:r>
              <a:rPr lang="en-GB" dirty="0" smtClean="0"/>
              <a:t>optimizes functions by evolving a population of real-valued vectors (genotype).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Variation</a:t>
            </a:r>
            <a:r>
              <a:rPr lang="en-GB" dirty="0" smtClean="0"/>
              <a:t> has been provided (manually) by </a:t>
            </a:r>
            <a:r>
              <a:rPr lang="en-GB" b="1" dirty="0" smtClean="0"/>
              <a:t>probability distributions</a:t>
            </a:r>
            <a:r>
              <a:rPr lang="en-GB" dirty="0" smtClean="0"/>
              <a:t> (</a:t>
            </a:r>
            <a:r>
              <a:rPr lang="en-GB" b="1" dirty="0" smtClean="0">
                <a:solidFill>
                  <a:srgbClr val="FF0000"/>
                </a:solidFill>
              </a:rPr>
              <a:t>Gaussian, Cauchy, Levy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are </a:t>
            </a:r>
            <a:r>
              <a:rPr lang="en-GB" b="1" dirty="0" smtClean="0">
                <a:solidFill>
                  <a:srgbClr val="00B050"/>
                </a:solidFill>
              </a:rPr>
              <a:t>automatically generating </a:t>
            </a:r>
            <a:r>
              <a:rPr lang="en-GB" dirty="0" smtClean="0"/>
              <a:t>probability distributions (using genetic programming).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Not from scratch</a:t>
            </a:r>
            <a:r>
              <a:rPr lang="en-GB" dirty="0" smtClean="0"/>
              <a:t>, but from already well known distributions (</a:t>
            </a:r>
            <a:r>
              <a:rPr lang="en-GB" b="1" dirty="0" smtClean="0">
                <a:solidFill>
                  <a:srgbClr val="FF0000"/>
                </a:solidFill>
              </a:rPr>
              <a:t>Gaussian, Cauchy, Levy</a:t>
            </a:r>
            <a:r>
              <a:rPr lang="en-GB" dirty="0" smtClean="0"/>
              <a:t>). We are “</a:t>
            </a:r>
            <a:r>
              <a:rPr lang="en-GB" b="1" dirty="0" smtClean="0"/>
              <a:t>genetically improving probability distributions</a:t>
            </a:r>
            <a:r>
              <a:rPr lang="en-GB" dirty="0" smtClean="0"/>
              <a:t>”.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are evolving mutation operators </a:t>
            </a:r>
            <a:r>
              <a:rPr lang="en-GB" b="1" dirty="0" smtClean="0">
                <a:solidFill>
                  <a:srgbClr val="00B050"/>
                </a:solidFill>
              </a:rPr>
              <a:t>for a problem class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(a probability distributions over functions). 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509" y="2564904"/>
            <a:ext cx="346621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34139" y="1197938"/>
            <a:ext cx="28264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Genotype is</a:t>
            </a:r>
          </a:p>
          <a:p>
            <a:r>
              <a:rPr lang="en-GB" sz="2800" dirty="0" smtClean="0"/>
              <a:t>(1.3,...,4.5,…,8.7) </a:t>
            </a:r>
          </a:p>
          <a:p>
            <a:r>
              <a:rPr lang="en-GB" sz="2800" dirty="0" smtClean="0"/>
              <a:t>Before mutation 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26628" y="5099426"/>
            <a:ext cx="27366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Genotype is</a:t>
            </a:r>
          </a:p>
          <a:p>
            <a:r>
              <a:rPr lang="en-GB" sz="2800" dirty="0" smtClean="0"/>
              <a:t>(1.2,...,4.4,…,8.6) </a:t>
            </a:r>
          </a:p>
          <a:p>
            <a:r>
              <a:rPr lang="en-GB" sz="2800" dirty="0" smtClean="0"/>
              <a:t>After mutation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833522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Differences</a:t>
            </a:r>
            <a:r>
              <a:rPr lang="en-GB" b="1" dirty="0" smtClean="0"/>
              <a:t> with </a:t>
            </a:r>
            <a:r>
              <a:rPr lang="en-GB" b="1" dirty="0" smtClean="0">
                <a:solidFill>
                  <a:srgbClr val="FF0000"/>
                </a:solidFill>
              </a:rPr>
              <a:t>Standard</a:t>
            </a:r>
            <a:r>
              <a:rPr lang="en-GB" b="1" dirty="0" smtClean="0"/>
              <a:t> Genetic Programming and Function Optimization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final solution is </a:t>
            </a:r>
            <a:r>
              <a:rPr lang="en-GB" dirty="0" smtClean="0">
                <a:solidFill>
                  <a:srgbClr val="00B050"/>
                </a:solidFill>
              </a:rPr>
              <a:t>part man-made </a:t>
            </a:r>
            <a:r>
              <a:rPr lang="en-GB" dirty="0" smtClean="0"/>
              <a:t>(the Evolutionary Programming framework) and </a:t>
            </a:r>
            <a:r>
              <a:rPr lang="en-GB" dirty="0" smtClean="0">
                <a:solidFill>
                  <a:srgbClr val="00B050"/>
                </a:solidFill>
              </a:rPr>
              <a:t>part machine-made </a:t>
            </a:r>
            <a:r>
              <a:rPr lang="en-GB" dirty="0" smtClean="0"/>
              <a:t>(the probability distributions).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(effectively) </a:t>
            </a:r>
            <a:r>
              <a:rPr lang="en-GB" dirty="0" smtClean="0">
                <a:solidFill>
                  <a:srgbClr val="00B050"/>
                </a:solidFill>
              </a:rPr>
              <a:t>seed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the initial population  </a:t>
            </a:r>
            <a:r>
              <a:rPr lang="en-GB" dirty="0" smtClean="0"/>
              <a:t>with </a:t>
            </a:r>
            <a:r>
              <a:rPr lang="en-GB" dirty="0" smtClean="0">
                <a:solidFill>
                  <a:srgbClr val="00B050"/>
                </a:solidFill>
              </a:rPr>
              <a:t>already known good solutions </a:t>
            </a:r>
            <a:r>
              <a:rPr lang="en-GB" dirty="0" smtClean="0"/>
              <a:t>(Gaussian and Cauchy). </a:t>
            </a:r>
            <a:r>
              <a:rPr lang="en-GB" dirty="0" smtClean="0">
                <a:solidFill>
                  <a:srgbClr val="FF0000"/>
                </a:solidFill>
              </a:rPr>
              <a:t>Don’t evolve from scratch</a:t>
            </a:r>
            <a:r>
              <a:rPr lang="en-GB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train to </a:t>
            </a:r>
            <a:r>
              <a:rPr lang="en-GB" dirty="0" smtClean="0">
                <a:solidFill>
                  <a:srgbClr val="00B050"/>
                </a:solidFill>
              </a:rPr>
              <a:t>generalize across specific problem classes</a:t>
            </a:r>
            <a:r>
              <a:rPr lang="en-GB" dirty="0" smtClean="0"/>
              <a:t>, therefore we </a:t>
            </a:r>
            <a:r>
              <a:rPr lang="en-GB" dirty="0" smtClean="0">
                <a:solidFill>
                  <a:srgbClr val="FF0000"/>
                </a:solidFill>
              </a:rPr>
              <a:t>do not test on single instances</a:t>
            </a:r>
            <a:r>
              <a:rPr lang="en-GB" dirty="0" smtClean="0"/>
              <a:t> but </a:t>
            </a:r>
            <a:r>
              <a:rPr lang="en-GB" dirty="0" smtClean="0">
                <a:solidFill>
                  <a:srgbClr val="00B050"/>
                </a:solidFill>
              </a:rPr>
              <a:t>many instances from a problem class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209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Further 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Compare with other algorithms (EP with </a:t>
            </a:r>
            <a:r>
              <a:rPr lang="en-GB" b="1" dirty="0" smtClean="0"/>
              <a:t>Levy</a:t>
            </a:r>
            <a:r>
              <a:rPr lang="en-GB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Only “</a:t>
            </a:r>
            <a:r>
              <a:rPr lang="en-GB" b="1" dirty="0" smtClean="0"/>
              <a:t>single humped</a:t>
            </a:r>
            <a:r>
              <a:rPr lang="en-GB" dirty="0" smtClean="0"/>
              <a:t>” probability distributions can be expressed in this framework Consider running GP for longer and stopping automatically (rather than pre-determined)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not have a </a:t>
            </a:r>
            <a:r>
              <a:rPr lang="en-GB" b="1" dirty="0" smtClean="0"/>
              <a:t>single sigma </a:t>
            </a:r>
            <a:r>
              <a:rPr lang="en-GB" dirty="0" smtClean="0"/>
              <a:t>for each automatically designed probability distribution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b="1" dirty="0" smtClean="0">
                <a:solidFill>
                  <a:srgbClr val="00B050"/>
                </a:solidFill>
              </a:rPr>
              <a:t>current framework was sufficient </a:t>
            </a:r>
            <a:r>
              <a:rPr lang="en-GB" dirty="0" smtClean="0"/>
              <a:t>to beat the two algorithms we compared against (Gaussian and Cauchy)</a:t>
            </a:r>
          </a:p>
        </p:txBody>
      </p:sp>
    </p:spTree>
    <p:extLst>
      <p:ext uri="{BB962C8B-B14F-4D97-AF65-F5344CB8AC3E}">
        <p14:creationId xmlns:p14="http://schemas.microsoft.com/office/powerpoint/2010/main" val="293190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 &amp; 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We are not proposing a new probability distribution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00B050"/>
                </a:solidFill>
              </a:rPr>
              <a:t>We are proposing a method to generate new probability distributions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We are </a:t>
            </a:r>
            <a:r>
              <a:rPr lang="en-GB" dirty="0" smtClean="0">
                <a:solidFill>
                  <a:srgbClr val="FF0000"/>
                </a:solidFill>
              </a:rPr>
              <a:t>not comparing algorithms on benchmark instances</a:t>
            </a:r>
            <a:r>
              <a:rPr lang="en-GB" dirty="0" smtClean="0"/>
              <a:t> (functions). We are </a:t>
            </a:r>
            <a:r>
              <a:rPr lang="en-GB" dirty="0" smtClean="0">
                <a:solidFill>
                  <a:srgbClr val="00B050"/>
                </a:solidFill>
              </a:rPr>
              <a:t>comparing algorithms on distributions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are using an off-the-shelf method (Genetic Programming) to generate tailor-made solution methods to problem classes.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86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Outline of Talk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Concept (Automatic </a:t>
            </a:r>
            <a:r>
              <a:rPr lang="en-GB" dirty="0" smtClean="0"/>
              <a:t>vs. Manual Design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Benchmarking </a:t>
            </a:r>
            <a:r>
              <a:rPr lang="en-GB" b="1" dirty="0" smtClean="0">
                <a:solidFill>
                  <a:srgbClr val="FF0000"/>
                </a:solidFill>
              </a:rPr>
              <a:t>Function </a:t>
            </a:r>
            <a:r>
              <a:rPr lang="en-GB" b="1" dirty="0" smtClean="0">
                <a:solidFill>
                  <a:srgbClr val="FF0000"/>
                </a:solidFill>
              </a:rPr>
              <a:t>Instances,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Function Classes</a:t>
            </a:r>
            <a:r>
              <a:rPr lang="en-GB" b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Function </a:t>
            </a:r>
            <a:r>
              <a:rPr lang="en-GB" dirty="0" smtClean="0"/>
              <a:t>Optimization by Evolutionary Programming </a:t>
            </a:r>
            <a:r>
              <a:rPr lang="en-GB" b="1" dirty="0" smtClean="0"/>
              <a:t>(</a:t>
            </a:r>
            <a:r>
              <a:rPr lang="en-GB" b="1" dirty="0" smtClean="0">
                <a:solidFill>
                  <a:srgbClr val="00B050"/>
                </a:solidFill>
              </a:rPr>
              <a:t>Gaussian/Cauchy mutation</a:t>
            </a:r>
            <a:r>
              <a:rPr lang="en-GB" b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Genetic Programming to design distributions</a:t>
            </a:r>
            <a:r>
              <a:rPr lang="en-GB" b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Experimental Results</a:t>
            </a:r>
            <a:r>
              <a:rPr lang="en-GB" b="1" dirty="0" smtClean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52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99" y="251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Optimization &amp; Benchmark Functions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56992"/>
            <a:ext cx="8229600" cy="30097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A set of 23 benchmark functions is typically used in the literature. 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Minimization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We use the first 10 but as </a:t>
            </a:r>
            <a:r>
              <a:rPr lang="en-GB" b="1" dirty="0" smtClean="0">
                <a:solidFill>
                  <a:srgbClr val="00B050"/>
                </a:solidFill>
              </a:rPr>
              <a:t>problem classes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68" y="1847969"/>
            <a:ext cx="3448532" cy="56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/>
              <a:t>Function Class 1 (of 10)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6166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Machine learning needs to generalize.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generalize to function classes.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 = x ^ 2 (</a:t>
            </a:r>
            <a:r>
              <a:rPr lang="en-GB" b="1" dirty="0" smtClean="0">
                <a:solidFill>
                  <a:srgbClr val="FF0000"/>
                </a:solidFill>
              </a:rPr>
              <a:t>a function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 = a x ^ 2 (parameterised function)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 = a x ^ 2, a ~[1,2] (</a:t>
            </a:r>
            <a:r>
              <a:rPr lang="en-GB" b="1" dirty="0" smtClean="0">
                <a:solidFill>
                  <a:srgbClr val="00B050"/>
                </a:solidFill>
              </a:rPr>
              <a:t>function class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We do this for all 10 (23) functions.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Function classes are naturally occurring in domains (not forced for the sake of this paper).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The probability distribution we evolve fits the problem class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26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Probability Distributions for Evolutionary Programming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1. Function optimization by Evolutionary Programming.</a:t>
            </a:r>
          </a:p>
          <a:p>
            <a:pPr marL="0" indent="0">
              <a:buNone/>
            </a:pPr>
            <a:r>
              <a:rPr lang="en-GB" dirty="0" smtClean="0"/>
              <a:t>2. A population of real-valued vectors is  varied “</a:t>
            </a:r>
            <a:r>
              <a:rPr lang="en-GB" b="1" dirty="0" smtClean="0"/>
              <a:t>mutated</a:t>
            </a:r>
            <a:r>
              <a:rPr lang="en-GB" dirty="0" smtClean="0"/>
              <a:t>” (perturbed) to generate new vectors which undergo evolutionary competition.</a:t>
            </a:r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b="1" dirty="0" smtClean="0"/>
              <a:t>Mutation</a:t>
            </a:r>
            <a:r>
              <a:rPr lang="en-GB" dirty="0" smtClean="0"/>
              <a:t> is typically provided by </a:t>
            </a:r>
            <a:r>
              <a:rPr lang="en-GB" b="1" dirty="0" smtClean="0">
                <a:solidFill>
                  <a:srgbClr val="FF0000"/>
                </a:solidFill>
              </a:rPr>
              <a:t>Gaussian and Cauchy </a:t>
            </a:r>
            <a:r>
              <a:rPr lang="en-GB" dirty="0" smtClean="0"/>
              <a:t>probability distributions.</a:t>
            </a:r>
          </a:p>
          <a:p>
            <a:pPr marL="0" indent="0">
              <a:buNone/>
            </a:pPr>
            <a:r>
              <a:rPr lang="en-GB" dirty="0" smtClean="0"/>
              <a:t>4. Can </a:t>
            </a:r>
            <a:r>
              <a:rPr lang="en-GB" b="1" dirty="0" smtClean="0">
                <a:solidFill>
                  <a:srgbClr val="00B050"/>
                </a:solidFill>
              </a:rPr>
              <a:t>probability distributions be automatically generated </a:t>
            </a:r>
            <a:r>
              <a:rPr lang="en-GB" dirty="0" smtClean="0"/>
              <a:t>which outperform the human nominated probability distributions?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58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/>
              <a:t>Gaussian and Cauchy Distributions</a:t>
            </a:r>
            <a:endParaRPr lang="en-GB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399593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4680520" cy="5400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Gaussian</a:t>
            </a:r>
            <a:r>
              <a:rPr lang="en-GB" b="1" dirty="0" smtClean="0"/>
              <a:t> </a:t>
            </a:r>
            <a:r>
              <a:rPr lang="en-GB" dirty="0" smtClean="0"/>
              <a:t>distribution is used to model noise.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b="1" dirty="0">
                <a:solidFill>
                  <a:srgbClr val="FF0000"/>
                </a:solidFill>
              </a:rPr>
              <a:t>C</a:t>
            </a:r>
            <a:r>
              <a:rPr lang="en-GB" b="1" dirty="0" smtClean="0">
                <a:solidFill>
                  <a:srgbClr val="FF0000"/>
                </a:solidFill>
              </a:rPr>
              <a:t>auchy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distribution is generated by one Gaussian divided by another Gaussian.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Cauchy (</a:t>
            </a:r>
            <a:r>
              <a:rPr lang="en-GB" b="1" dirty="0" smtClean="0">
                <a:solidFill>
                  <a:srgbClr val="00B050"/>
                </a:solidFill>
              </a:rPr>
              <a:t>large jumps</a:t>
            </a:r>
            <a:r>
              <a:rPr lang="en-GB" dirty="0" smtClean="0"/>
              <a:t>) good at start of search.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Gaussian (</a:t>
            </a:r>
            <a:r>
              <a:rPr lang="en-GB" b="1" dirty="0" smtClean="0">
                <a:solidFill>
                  <a:srgbClr val="00B050"/>
                </a:solidFill>
              </a:rPr>
              <a:t>smaller jumps</a:t>
            </a:r>
            <a:r>
              <a:rPr lang="en-GB" dirty="0" smtClean="0"/>
              <a:t>) good at end of search.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663560" y="4437112"/>
            <a:ext cx="98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CAUCHY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132856"/>
            <a:ext cx="118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GAUSSIAN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6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/>
              <a:t>(Fast) Evolutionary Programming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068578"/>
            <a:ext cx="3203618" cy="551823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4" y="1844824"/>
            <a:ext cx="4824536" cy="92599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3054033"/>
            <a:ext cx="5306585" cy="38039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EP</a:t>
            </a:r>
            <a:r>
              <a:rPr lang="en-GB" dirty="0" smtClean="0"/>
              <a:t> mutates with a </a:t>
            </a:r>
            <a:r>
              <a:rPr lang="en-GB" b="1" dirty="0" smtClean="0">
                <a:solidFill>
                  <a:srgbClr val="FF0000"/>
                </a:solidFill>
              </a:rPr>
              <a:t>Gaussian</a:t>
            </a:r>
            <a:r>
              <a:rPr lang="en-GB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Fast EP </a:t>
            </a:r>
            <a:r>
              <a:rPr lang="en-GB" dirty="0" smtClean="0"/>
              <a:t>mutates with a </a:t>
            </a:r>
            <a:r>
              <a:rPr lang="en-GB" b="1" dirty="0" smtClean="0">
                <a:solidFill>
                  <a:srgbClr val="FF0000"/>
                </a:solidFill>
              </a:rPr>
              <a:t>Cauchy</a:t>
            </a:r>
            <a:r>
              <a:rPr lang="en-GB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b="1" dirty="0" smtClean="0">
                <a:solidFill>
                  <a:srgbClr val="00B050"/>
                </a:solidFill>
              </a:rPr>
              <a:t>generalization</a:t>
            </a:r>
            <a:r>
              <a:rPr lang="en-GB" dirty="0" smtClean="0"/>
              <a:t> is mutate with a </a:t>
            </a:r>
            <a:r>
              <a:rPr lang="en-GB" b="1" dirty="0" smtClean="0">
                <a:solidFill>
                  <a:srgbClr val="00B050"/>
                </a:solidFill>
              </a:rPr>
              <a:t>distribution D </a:t>
            </a:r>
            <a:r>
              <a:rPr lang="en-GB" dirty="0" smtClean="0"/>
              <a:t>(generated with genetic programming)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9213" y="1013827"/>
            <a:ext cx="4508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Heart of algorithm is mutation</a:t>
            </a:r>
          </a:p>
          <a:p>
            <a:r>
              <a:rPr lang="en-GB" sz="2400" dirty="0" smtClean="0">
                <a:solidFill>
                  <a:srgbClr val="00B050"/>
                </a:solidFill>
              </a:rPr>
              <a:t>SO LETS AUTOMATICALLY DESIGN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1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The 2 Dimensional </a:t>
            </a:r>
            <a:r>
              <a:rPr lang="en-GB" b="1" dirty="0"/>
              <a:t>V</a:t>
            </a:r>
            <a:r>
              <a:rPr lang="en-GB" b="1" dirty="0" smtClean="0"/>
              <a:t>ersion of f8</a:t>
            </a:r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09" y="2253755"/>
            <a:ext cx="7580159" cy="460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53102" y="1268760"/>
            <a:ext cx="70662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Which is the best mutation operator,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Gaussian or </a:t>
            </a:r>
            <a:r>
              <a:rPr lang="en-GB" sz="3200" b="1" dirty="0" smtClean="0">
                <a:solidFill>
                  <a:srgbClr val="FF0000"/>
                </a:solidFill>
              </a:rPr>
              <a:t>Cauchy distribution</a:t>
            </a:r>
            <a:r>
              <a:rPr lang="en-GB" sz="3200" dirty="0" smtClean="0">
                <a:solidFill>
                  <a:srgbClr val="FF0000"/>
                </a:solidFill>
              </a:rPr>
              <a:t>?</a:t>
            </a:r>
            <a:r>
              <a:rPr lang="en-GB" sz="3200" dirty="0" smtClean="0"/>
              <a:t> </a:t>
            </a:r>
            <a:endParaRPr lang="en-GB" sz="3200" dirty="0" smtClean="0"/>
          </a:p>
          <a:p>
            <a:r>
              <a:rPr lang="en-GB" sz="3200" b="1" dirty="0" smtClean="0">
                <a:solidFill>
                  <a:srgbClr val="00B050"/>
                </a:solidFill>
              </a:rPr>
              <a:t>Lets design </a:t>
            </a:r>
            <a:r>
              <a:rPr lang="en-GB" sz="3200" b="1" dirty="0" smtClean="0">
                <a:solidFill>
                  <a:srgbClr val="00B050"/>
                </a:solidFill>
              </a:rPr>
              <a:t>a distribution automatically</a:t>
            </a:r>
            <a:r>
              <a:rPr lang="en-GB" sz="3200" b="1" dirty="0" smtClean="0">
                <a:solidFill>
                  <a:srgbClr val="00B05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7913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1033</Words>
  <Application>Microsoft Office PowerPoint</Application>
  <PresentationFormat>On-screen Show (4:3)</PresentationFormat>
  <Paragraphs>130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Using Genetic Programming to Learn Probability Distributions as Mutation Operators with Evolutionary Programming</vt:lpstr>
      <vt:lpstr>Summary of Abstract In Nutshell</vt:lpstr>
      <vt:lpstr>Outline of Talk</vt:lpstr>
      <vt:lpstr>Optimization &amp; Benchmark Functions</vt:lpstr>
      <vt:lpstr>Function Class 1 (of 10)</vt:lpstr>
      <vt:lpstr>Probability Distributions for Evolutionary Programming</vt:lpstr>
      <vt:lpstr>Gaussian and Cauchy Distributions</vt:lpstr>
      <vt:lpstr>(Fast) Evolutionary Programming</vt:lpstr>
      <vt:lpstr>The 2 Dimensional Version of f8</vt:lpstr>
      <vt:lpstr>Meta and Base Learning</vt:lpstr>
      <vt:lpstr>Compare Signatures (Input-Output)</vt:lpstr>
      <vt:lpstr>Genetic Programming to Generate Probability Distributions</vt:lpstr>
      <vt:lpstr>Ten Function Classes</vt:lpstr>
      <vt:lpstr>Parameter Settings</vt:lpstr>
      <vt:lpstr>Evolved Probability Distributions 1</vt:lpstr>
      <vt:lpstr>Evolved Probability Distributions 2</vt:lpstr>
      <vt:lpstr>Means and Standard Deviations</vt:lpstr>
      <vt:lpstr>T-tests</vt:lpstr>
      <vt:lpstr>Evolved Probability Distributions</vt:lpstr>
      <vt:lpstr>Differences with Standard Genetic Programming and Function Optimization</vt:lpstr>
      <vt:lpstr>Further Work</vt:lpstr>
      <vt:lpstr>Summary &amp;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 Woodward</dc:creator>
  <cp:lastModifiedBy>John R Woodward</cp:lastModifiedBy>
  <cp:revision>23</cp:revision>
  <cp:lastPrinted>2013-03-27T13:11:29Z</cp:lastPrinted>
  <dcterms:created xsi:type="dcterms:W3CDTF">2013-03-06T13:42:31Z</dcterms:created>
  <dcterms:modified xsi:type="dcterms:W3CDTF">2013-03-27T13:11:59Z</dcterms:modified>
</cp:coreProperties>
</file>