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350" r:id="rId2"/>
    <p:sldId id="281" r:id="rId3"/>
    <p:sldId id="285" r:id="rId4"/>
    <p:sldId id="337" r:id="rId5"/>
    <p:sldId id="272" r:id="rId6"/>
    <p:sldId id="331" r:id="rId7"/>
    <p:sldId id="284" r:id="rId8"/>
    <p:sldId id="296" r:id="rId9"/>
    <p:sldId id="298" r:id="rId10"/>
    <p:sldId id="297" r:id="rId11"/>
    <p:sldId id="332" r:id="rId12"/>
    <p:sldId id="292" r:id="rId13"/>
    <p:sldId id="312" r:id="rId14"/>
    <p:sldId id="313" r:id="rId15"/>
    <p:sldId id="333" r:id="rId16"/>
    <p:sldId id="317" r:id="rId17"/>
    <p:sldId id="287" r:id="rId18"/>
    <p:sldId id="299" r:id="rId19"/>
    <p:sldId id="301" r:id="rId20"/>
    <p:sldId id="300" r:id="rId21"/>
    <p:sldId id="334" r:id="rId22"/>
    <p:sldId id="294" r:id="rId23"/>
    <p:sldId id="314" r:id="rId24"/>
    <p:sldId id="315" r:id="rId25"/>
    <p:sldId id="316" r:id="rId26"/>
    <p:sldId id="336" r:id="rId27"/>
    <p:sldId id="289" r:id="rId28"/>
    <p:sldId id="302" r:id="rId29"/>
    <p:sldId id="303" r:id="rId30"/>
    <p:sldId id="304" r:id="rId31"/>
    <p:sldId id="335" r:id="rId32"/>
    <p:sldId id="293" r:id="rId33"/>
    <p:sldId id="318" r:id="rId34"/>
    <p:sldId id="319" r:id="rId35"/>
    <p:sldId id="320" r:id="rId36"/>
    <p:sldId id="288" r:id="rId37"/>
    <p:sldId id="305" r:id="rId38"/>
    <p:sldId id="306" r:id="rId39"/>
    <p:sldId id="307" r:id="rId40"/>
    <p:sldId id="308" r:id="rId41"/>
    <p:sldId id="338" r:id="rId42"/>
    <p:sldId id="342" r:id="rId43"/>
    <p:sldId id="343" r:id="rId44"/>
    <p:sldId id="290" r:id="rId45"/>
    <p:sldId id="309" r:id="rId46"/>
    <p:sldId id="310" r:id="rId47"/>
    <p:sldId id="344" r:id="rId48"/>
    <p:sldId id="325" r:id="rId49"/>
    <p:sldId id="326" r:id="rId50"/>
    <p:sldId id="327" r:id="rId51"/>
    <p:sldId id="341" r:id="rId52"/>
    <p:sldId id="329" r:id="rId53"/>
    <p:sldId id="328" r:id="rId54"/>
    <p:sldId id="349" r:id="rId55"/>
    <p:sldId id="295" r:id="rId56"/>
    <p:sldId id="321" r:id="rId57"/>
    <p:sldId id="323" r:id="rId58"/>
    <p:sldId id="340" r:id="rId59"/>
    <p:sldId id="345" r:id="rId60"/>
    <p:sldId id="339" r:id="rId61"/>
    <p:sldId id="346" r:id="rId62"/>
    <p:sldId id="347" r:id="rId63"/>
    <p:sldId id="348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1" autoAdjust="0"/>
    <p:restoredTop sz="94699" autoAdjust="0"/>
  </p:normalViewPr>
  <p:slideViewPr>
    <p:cSldViewPr snapToObjects="1">
      <p:cViewPr varScale="1">
        <p:scale>
          <a:sx n="98" d="100"/>
          <a:sy n="98" d="100"/>
        </p:scale>
        <p:origin x="12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4888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DBABD3-52CE-254A-B91D-3A31F6EE2162}"/>
              </a:ext>
            </a:extLst>
          </p:cNvPr>
          <p:cNvGrpSpPr/>
          <p:nvPr userDrawn="1"/>
        </p:nvGrpSpPr>
        <p:grpSpPr>
          <a:xfrm>
            <a:off x="827584" y="620688"/>
            <a:ext cx="7343245" cy="592065"/>
            <a:chOff x="4367808" y="5949280"/>
            <a:chExt cx="7343245" cy="5920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81ABB6-50BB-DD42-8005-B90FC02E6E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92344" y="6021288"/>
              <a:ext cx="2518709" cy="5200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F7C52B-0CCB-6547-B7D6-32E174280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5949280"/>
              <a:ext cx="2088232" cy="5425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AC72BF-D831-CD4C-8B61-A932F5408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367808" y="5949280"/>
              <a:ext cx="2073830" cy="57606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87DF5-90D5-844D-8D72-5C3DD9E7E8B2}"/>
              </a:ext>
            </a:extLst>
          </p:cNvPr>
          <p:cNvSpPr/>
          <p:nvPr userDrawn="1"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44A1C9-C92B-F848-8D31-E1C08DC13B74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A956FC-2E6B-C74B-8A8D-3DB5673D7D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ABE99-0BDE-5941-B4E6-14861CBEAAA8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16AE5F-F058-F34C-9DF0-3B1037EF10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37065A-E1B3-1A45-874C-87041C60566B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F69AB4-CFA1-534E-AE62-4D94F23FF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510F-52C1-AB47-BBA6-D2111B86083B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1BD1CC-9C8A-2A4A-8613-3A30236442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A56B06-191D-934B-A698-6E53FC392F1C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5DA485-8403-BD48-B98D-A00EDF687C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196752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181200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196752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81200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8365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8365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CBBDB4-9A72-164C-9C65-777088F9BE5D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1910E6-5845-C84C-8544-55A2045F00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4416C-F869-4B4F-A003-77BECD22E127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7ADC24-DD3A-2B4A-8063-73B79842D3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C52B7D-B0FE-1A42-820D-A7F724A0CE60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92D03B-DCC5-6249-91DC-9F3DB5B41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CC072B-5094-5A46-B2FA-C2D3461E8FD4}" type="datetime1">
              <a:rPr lang="en-US" smtClean="0"/>
              <a:pPr>
                <a:defRPr/>
              </a:pPr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00575B-930A-0649-A3B9-83AC45DD9C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6200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12776"/>
            <a:ext cx="7543800" cy="453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DBD2-154C-6A49-8AEF-4A55EF80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816D-F217-EF4A-98BF-FB2A09E8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paper sheet</a:t>
            </a:r>
          </a:p>
          <a:p>
            <a:endParaRPr lang="en-GB" dirty="0"/>
          </a:p>
          <a:p>
            <a:r>
              <a:rPr lang="en-GB" dirty="0"/>
              <a:t>Create a directory using your </a:t>
            </a:r>
            <a:r>
              <a:rPr lang="en-GB" b="1" u="sng" dirty="0"/>
              <a:t>full name</a:t>
            </a:r>
            <a:r>
              <a:rPr lang="en-GB" dirty="0"/>
              <a:t> in documents</a:t>
            </a:r>
          </a:p>
          <a:p>
            <a:r>
              <a:rPr lang="en-GB" dirty="0"/>
              <a:t>In the directory, use </a:t>
            </a:r>
            <a:r>
              <a:rPr lang="en-GB" b="1" u="sng" dirty="0"/>
              <a:t>notepad</a:t>
            </a:r>
            <a:r>
              <a:rPr lang="en-GB" dirty="0"/>
              <a:t> to create a file with extension .</a:t>
            </a:r>
            <a:r>
              <a:rPr lang="en-GB" dirty="0" err="1"/>
              <a:t>hs</a:t>
            </a:r>
            <a:endParaRPr lang="en-GB" dirty="0"/>
          </a:p>
          <a:p>
            <a:r>
              <a:rPr lang="en-GB" dirty="0"/>
              <a:t>Start </a:t>
            </a:r>
            <a:r>
              <a:rPr lang="en-GB" b="1" u="sng" dirty="0" err="1"/>
              <a:t>WinGHCi</a:t>
            </a:r>
            <a:r>
              <a:rPr lang="en-GB" dirty="0"/>
              <a:t> and load the (empty) file </a:t>
            </a:r>
          </a:p>
        </p:txBody>
      </p:sp>
    </p:spTree>
    <p:extLst>
      <p:ext uri="{BB962C8B-B14F-4D97-AF65-F5344CB8AC3E}">
        <p14:creationId xmlns:p14="http://schemas.microsoft.com/office/powerpoint/2010/main" val="42632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 with </a:t>
            </a:r>
            <a:r>
              <a:rPr lang="en-GB" dirty="0" err="1"/>
              <a:t>WinGHCi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172819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WinGHCi</a:t>
            </a:r>
            <a:r>
              <a:rPr lang="en-GB" dirty="0"/>
              <a:t> is a shell</a:t>
            </a:r>
          </a:p>
          <a:p>
            <a:pPr lvl="1"/>
            <a:r>
              <a:rPr lang="en-GB" dirty="0"/>
              <a:t>Use functions interactively</a:t>
            </a:r>
          </a:p>
          <a:p>
            <a:r>
              <a:rPr lang="en-GB" dirty="0"/>
              <a:t>Use a text editor to edit the program</a:t>
            </a:r>
          </a:p>
          <a:p>
            <a:pPr lvl="1"/>
            <a:r>
              <a:rPr lang="en-GB" dirty="0"/>
              <a:t>Notepad++ is better than notepad if you have it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8074"/>
            <a:ext cx="9144000" cy="33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05064"/>
            <a:ext cx="6858000" cy="1709936"/>
          </a:xfrm>
        </p:spPr>
        <p:txBody>
          <a:bodyPr/>
          <a:lstStyle/>
          <a:p>
            <a:r>
              <a:rPr lang="en-GB" dirty="0"/>
              <a:t>Section 1 of exercise sheet </a:t>
            </a:r>
          </a:p>
        </p:txBody>
      </p:sp>
    </p:spTree>
    <p:extLst>
      <p:ext uri="{BB962C8B-B14F-4D97-AF65-F5344CB8AC3E}">
        <p14:creationId xmlns:p14="http://schemas.microsoft.com/office/powerpoint/2010/main" val="249221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Refection 1: Expressions, Statements and Variables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73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 and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Expression </a:t>
            </a:r>
            <a:r>
              <a:rPr lang="en-GB" dirty="0">
                <a:sym typeface="Wingdings"/>
              </a:rPr>
              <a:t> value</a:t>
            </a:r>
          </a:p>
          <a:p>
            <a:r>
              <a:rPr lang="en-GB" dirty="0">
                <a:sym typeface="Wingdings"/>
              </a:rPr>
              <a:t>Statement  command</a:t>
            </a:r>
          </a:p>
          <a:p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Python: statements and expressions</a:t>
            </a:r>
          </a:p>
          <a:p>
            <a:r>
              <a:rPr lang="en-GB" dirty="0">
                <a:sym typeface="Wingdings"/>
              </a:rPr>
              <a:t>Haskell: only expressions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57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Assignment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3168352"/>
          </a:xfrm>
        </p:spPr>
        <p:txBody>
          <a:bodyPr/>
          <a:lstStyle/>
          <a:p>
            <a:r>
              <a:rPr lang="en-GB" dirty="0"/>
              <a:t>The most important statement: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Update the memory location ‘x’ with its current value plus 1</a:t>
            </a:r>
          </a:p>
          <a:p>
            <a:r>
              <a:rPr lang="en-GB" dirty="0"/>
              <a:t>‘x’ is a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8104" y="2247255"/>
            <a:ext cx="5322168" cy="46166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x = x + 1  # This is 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604936"/>
            <a:ext cx="374441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Haskell has no statements</a:t>
            </a:r>
          </a:p>
          <a:p>
            <a:pPr marL="357188" indent="-171450">
              <a:buFont typeface="Arial"/>
              <a:buChar char="•"/>
            </a:pPr>
            <a:r>
              <a:rPr lang="en-GB" sz="2400" dirty="0"/>
              <a:t>No assignment</a:t>
            </a:r>
          </a:p>
          <a:p>
            <a:pPr marL="357188" indent="-171450">
              <a:buFont typeface="Arial"/>
              <a:buChar char="•"/>
            </a:pPr>
            <a:r>
              <a:rPr lang="en-GB" sz="2400" dirty="0"/>
              <a:t>No variables</a:t>
            </a:r>
          </a:p>
          <a:p>
            <a:r>
              <a:rPr lang="en-GB" sz="2400" b="1" dirty="0"/>
              <a:t>Is it possible to program without variables?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604936"/>
            <a:ext cx="3888432" cy="193899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Python program is a sequence of assignments</a:t>
            </a:r>
          </a:p>
          <a:p>
            <a:pPr marL="357188" indent="-171450">
              <a:buFont typeface="Arial"/>
              <a:buChar char="•"/>
            </a:pPr>
            <a:r>
              <a:rPr lang="en-GB" sz="2400" dirty="0"/>
              <a:t>Function may assign, so …</a:t>
            </a:r>
          </a:p>
          <a:p>
            <a:pPr marL="357188" indent="-171450">
              <a:buFont typeface="Arial"/>
              <a:buChar char="•"/>
            </a:pPr>
            <a:r>
              <a:rPr lang="en-GB" sz="2400" dirty="0"/>
              <a:t>Expressions are not just values</a:t>
            </a:r>
          </a:p>
        </p:txBody>
      </p:sp>
    </p:spTree>
    <p:extLst>
      <p:ext uri="{BB962C8B-B14F-4D97-AF65-F5344CB8AC3E}">
        <p14:creationId xmlns:p14="http://schemas.microsoft.com/office/powerpoint/2010/main" val="249365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Variables?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Haskell program seems to have variables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‘a’ and ‘b’ a names for values</a:t>
            </a:r>
          </a:p>
          <a:p>
            <a:r>
              <a:rPr lang="en-GB" dirty="0"/>
              <a:t>Not memory locations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276872"/>
            <a:ext cx="697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bigger a b = </a:t>
            </a:r>
          </a:p>
          <a:p>
            <a:r>
              <a:rPr lang="en-GB" sz="2400" dirty="0">
                <a:latin typeface="Courier New"/>
                <a:cs typeface="Courier New"/>
              </a:rPr>
              <a:t>  if a &gt; b then a else b </a:t>
            </a:r>
          </a:p>
        </p:txBody>
      </p:sp>
    </p:spTree>
    <p:extLst>
      <p:ext uri="{BB962C8B-B14F-4D97-AF65-F5344CB8AC3E}">
        <p14:creationId xmlns:p14="http://schemas.microsoft.com/office/powerpoint/2010/main" val="382082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8952" y="1196752"/>
            <a:ext cx="3657600" cy="639762"/>
          </a:xfrm>
        </p:spPr>
        <p:txBody>
          <a:bodyPr/>
          <a:lstStyle/>
          <a:p>
            <a:r>
              <a:rPr lang="en-GB" sz="2800" dirty="0"/>
              <a:t>Maths (and Haskell)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8952" y="1988840"/>
            <a:ext cx="3657600" cy="3768080"/>
          </a:xfrm>
        </p:spPr>
        <p:txBody>
          <a:bodyPr/>
          <a:lstStyle/>
          <a:p>
            <a:r>
              <a:rPr lang="en-GB" dirty="0"/>
              <a:t>Result of a function depends only on its arguments</a:t>
            </a:r>
          </a:p>
          <a:p>
            <a:r>
              <a:rPr lang="en-GB" dirty="0"/>
              <a:t>Calling a function does not change anything</a:t>
            </a:r>
          </a:p>
          <a:p>
            <a:r>
              <a:rPr lang="en-GB" dirty="0"/>
              <a:t>Calling a function with the same arguments always gives the same result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196752"/>
            <a:ext cx="3657600" cy="639762"/>
          </a:xfrm>
        </p:spPr>
        <p:txBody>
          <a:bodyPr/>
          <a:lstStyle/>
          <a:p>
            <a:r>
              <a:rPr lang="en-GB" sz="2800" dirty="0"/>
              <a:t>Python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988840"/>
            <a:ext cx="3657600" cy="3768080"/>
          </a:xfrm>
        </p:spPr>
        <p:txBody>
          <a:bodyPr>
            <a:normAutofit/>
          </a:bodyPr>
          <a:lstStyle/>
          <a:p>
            <a:r>
              <a:rPr lang="en-GB" dirty="0"/>
              <a:t>Result of a function </a:t>
            </a:r>
            <a:r>
              <a:rPr lang="en-GB" i="1" dirty="0"/>
              <a:t>may</a:t>
            </a:r>
            <a:r>
              <a:rPr lang="en-GB" dirty="0"/>
              <a:t> depend on other variables</a:t>
            </a:r>
          </a:p>
          <a:p>
            <a:endParaRPr lang="en-GB" dirty="0"/>
          </a:p>
          <a:p>
            <a:r>
              <a:rPr lang="en-GB" dirty="0"/>
              <a:t>Calling a function </a:t>
            </a:r>
            <a:r>
              <a:rPr lang="en-GB" i="1" dirty="0"/>
              <a:t>may</a:t>
            </a:r>
            <a:r>
              <a:rPr lang="en-GB" dirty="0"/>
              <a:t> change variables</a:t>
            </a:r>
          </a:p>
          <a:p>
            <a:r>
              <a:rPr lang="en-GB" dirty="0"/>
              <a:t>Calling a function a second time with the same arguments </a:t>
            </a:r>
            <a:r>
              <a:rPr lang="en-GB" i="1" dirty="0"/>
              <a:t>may</a:t>
            </a:r>
            <a:r>
              <a:rPr lang="en-GB" dirty="0"/>
              <a:t> give a different result</a:t>
            </a:r>
          </a:p>
        </p:txBody>
      </p:sp>
    </p:spTree>
    <p:extLst>
      <p:ext uri="{BB962C8B-B14F-4D97-AF65-F5344CB8AC3E}">
        <p14:creationId xmlns:p14="http://schemas.microsoft.com/office/powerpoint/2010/main" val="301810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Function Composition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1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One way to write bigger3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147372"/>
            <a:ext cx="697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bigger3 a b c = bigger (bigger a b) c </a:t>
            </a:r>
          </a:p>
        </p:txBody>
      </p:sp>
      <p:sp>
        <p:nvSpPr>
          <p:cNvPr id="5" name="Line Callout 2 4"/>
          <p:cNvSpPr/>
          <p:nvPr/>
        </p:nvSpPr>
        <p:spPr>
          <a:xfrm flipH="1">
            <a:off x="2123728" y="2996952"/>
            <a:ext cx="316835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997"/>
              <a:gd name="adj6" fmla="val -26966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Pass results to …</a:t>
            </a:r>
          </a:p>
        </p:txBody>
      </p:sp>
    </p:spTree>
    <p:extLst>
      <p:ext uri="{BB962C8B-B14F-4D97-AF65-F5344CB8AC3E}">
        <p14:creationId xmlns:p14="http://schemas.microsoft.com/office/powerpoint/2010/main" val="134261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5"/>
            <a:ext cx="7543800" cy="2625387"/>
          </a:xfrm>
        </p:spPr>
        <p:txBody>
          <a:bodyPr/>
          <a:lstStyle/>
          <a:p>
            <a:r>
              <a:rPr lang="en-GB" dirty="0"/>
              <a:t>Given a functions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Predict the results of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147372"/>
            <a:ext cx="697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double a = 2 * a</a:t>
            </a:r>
          </a:p>
          <a:p>
            <a:r>
              <a:rPr lang="en-GB" sz="2400" dirty="0">
                <a:latin typeface="Courier New"/>
                <a:cs typeface="Courier New"/>
              </a:rPr>
              <a:t>square a = a *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172888"/>
            <a:ext cx="6978352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&gt; double (double 5)</a:t>
            </a:r>
          </a:p>
          <a:p>
            <a:r>
              <a:rPr lang="en-GB" sz="2400" dirty="0">
                <a:latin typeface="Courier New"/>
                <a:cs typeface="Courier New"/>
              </a:rPr>
              <a:t>&gt; double (square 3)</a:t>
            </a:r>
          </a:p>
          <a:p>
            <a:r>
              <a:rPr lang="en-GB" sz="2400" dirty="0">
                <a:latin typeface="Courier New"/>
                <a:cs typeface="Courier New"/>
              </a:rPr>
              <a:t>&gt; square (double 3)</a:t>
            </a:r>
          </a:p>
        </p:txBody>
      </p:sp>
    </p:spTree>
    <p:extLst>
      <p:ext uri="{BB962C8B-B14F-4D97-AF65-F5344CB8AC3E}">
        <p14:creationId xmlns:p14="http://schemas.microsoft.com/office/powerpoint/2010/main" val="315328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00808"/>
            <a:ext cx="7086600" cy="2337792"/>
          </a:xfrm>
        </p:spPr>
        <p:txBody>
          <a:bodyPr/>
          <a:lstStyle/>
          <a:p>
            <a:pPr algn="ctr"/>
            <a:r>
              <a:rPr lang="en-GB" sz="3200" dirty="0"/>
              <a:t>A Level Computer Science</a:t>
            </a:r>
            <a:br>
              <a:rPr lang="en-GB" sz="4400" dirty="0"/>
            </a:br>
            <a:br>
              <a:rPr lang="en-US" sz="4400" dirty="0">
                <a:latin typeface="Impact" charset="0"/>
              </a:rPr>
            </a:br>
            <a:r>
              <a:rPr lang="en-US" sz="4400" dirty="0">
                <a:latin typeface="Impact" charset="0"/>
              </a:rPr>
              <a:t>Introduction to Functional Programming</a:t>
            </a:r>
            <a:endParaRPr lang="en-GB" sz="44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509120"/>
            <a:ext cx="6510536" cy="627062"/>
          </a:xfrm>
          <a:noFill/>
          <a:ln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dirty="0"/>
              <a:t>William Marsh</a:t>
            </a:r>
          </a:p>
          <a:p>
            <a:pPr algn="ctr">
              <a:defRPr/>
            </a:pPr>
            <a:r>
              <a:rPr lang="en-US" sz="2000" dirty="0"/>
              <a:t>School of Electronic Engineering and Computer Science</a:t>
            </a:r>
          </a:p>
          <a:p>
            <a:pPr algn="ctr">
              <a:defRPr/>
            </a:pPr>
            <a:r>
              <a:rPr lang="en-US" sz="2000" dirty="0"/>
              <a:t>Queen Mary University of London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08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Composing Functions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Surface area of a cylinder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47372"/>
            <a:ext cx="626469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 r = pi * r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 r = 2 * pi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 l h = l * h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 err="1">
                <a:latin typeface="Courier New"/>
                <a:cs typeface="Courier New"/>
              </a:rPr>
              <a:t>cylinderArea</a:t>
            </a:r>
            <a:r>
              <a:rPr lang="en-GB" sz="2400" dirty="0">
                <a:latin typeface="Courier New"/>
                <a:cs typeface="Courier New"/>
              </a:rPr>
              <a:t> r h = </a:t>
            </a:r>
          </a:p>
          <a:p>
            <a:r>
              <a:rPr lang="en-GB" sz="2400" dirty="0">
                <a:latin typeface="Courier New"/>
                <a:cs typeface="Courier New"/>
              </a:rPr>
              <a:t>   2 * </a:t>
            </a:r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 r + </a:t>
            </a:r>
          </a:p>
          <a:p>
            <a:r>
              <a:rPr lang="en-GB" sz="2400" dirty="0">
                <a:latin typeface="Courier New"/>
                <a:cs typeface="Courier New"/>
              </a:rPr>
              <a:t>     </a:t>
            </a:r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 r) h</a:t>
            </a:r>
          </a:p>
        </p:txBody>
      </p:sp>
      <p:sp>
        <p:nvSpPr>
          <p:cNvPr id="5" name="Oval 4"/>
          <p:cNvSpPr/>
          <p:nvPr/>
        </p:nvSpPr>
        <p:spPr>
          <a:xfrm>
            <a:off x="7308304" y="3501008"/>
            <a:ext cx="997496" cy="432048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08304" y="2492896"/>
            <a:ext cx="997496" cy="12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08304" y="2276872"/>
            <a:ext cx="997496" cy="432048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316416" y="2492896"/>
            <a:ext cx="0" cy="12241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08304" y="2492896"/>
            <a:ext cx="0" cy="12241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9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Section 2 of practical sheet</a:t>
            </a:r>
          </a:p>
        </p:txBody>
      </p:sp>
    </p:spTree>
    <p:extLst>
      <p:ext uri="{BB962C8B-B14F-4D97-AF65-F5344CB8AC3E}">
        <p14:creationId xmlns:p14="http://schemas.microsoft.com/office/powerpoint/2010/main" val="304414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Refection 2: Sequence versus Composition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8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Python’s Invisible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4032448"/>
          </a:xfrm>
        </p:spPr>
        <p:txBody>
          <a:bodyPr/>
          <a:lstStyle/>
          <a:p>
            <a:r>
              <a:rPr lang="en-GB" dirty="0"/>
              <a:t>Sequence of assignments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Next statements on a new line</a:t>
            </a:r>
          </a:p>
          <a:p>
            <a:r>
              <a:rPr lang="en-GB" dirty="0"/>
              <a:t>Many languages: S1 ; S2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232" y="2247255"/>
            <a:ext cx="5322168" cy="1200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x = x + 1  # This is python</a:t>
            </a:r>
          </a:p>
          <a:p>
            <a:r>
              <a:rPr lang="en-GB" sz="2400" dirty="0">
                <a:latin typeface="Courier New"/>
                <a:cs typeface="Courier New"/>
              </a:rPr>
              <a:t>y = x * 2</a:t>
            </a:r>
          </a:p>
          <a:p>
            <a:r>
              <a:rPr lang="en-GB" sz="2400" dirty="0">
                <a:latin typeface="Courier New"/>
                <a:cs typeface="Courier New"/>
              </a:rPr>
              <a:t>x = 12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395536" y="2204864"/>
            <a:ext cx="1728192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3"/>
              <a:gd name="adj6" fmla="val -54731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… then </a:t>
            </a:r>
          </a:p>
        </p:txBody>
      </p:sp>
      <p:sp>
        <p:nvSpPr>
          <p:cNvPr id="7" name="Line Callout 2 6"/>
          <p:cNvSpPr/>
          <p:nvPr/>
        </p:nvSpPr>
        <p:spPr>
          <a:xfrm flipH="1">
            <a:off x="395536" y="2924944"/>
            <a:ext cx="1728192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695"/>
              <a:gd name="adj6" fmla="val -5308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… then </a:t>
            </a:r>
          </a:p>
        </p:txBody>
      </p:sp>
    </p:spTree>
    <p:extLst>
      <p:ext uri="{BB962C8B-B14F-4D97-AF65-F5344CB8AC3E}">
        <p14:creationId xmlns:p14="http://schemas.microsoft.com/office/powerpoint/2010/main" val="20324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Haskell’s Invisible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407528"/>
            <a:ext cx="626469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 r = pi * r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 r = 2 * pi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 l h = l * h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 err="1">
                <a:latin typeface="Courier New"/>
                <a:cs typeface="Courier New"/>
              </a:rPr>
              <a:t>cylinderArea</a:t>
            </a:r>
            <a:r>
              <a:rPr lang="en-GB" sz="2400" dirty="0">
                <a:latin typeface="Courier New"/>
                <a:cs typeface="Courier New"/>
              </a:rPr>
              <a:t> r h = </a:t>
            </a:r>
          </a:p>
          <a:p>
            <a:r>
              <a:rPr lang="en-GB" sz="2400" dirty="0">
                <a:latin typeface="Courier New"/>
                <a:cs typeface="Courier New"/>
              </a:rPr>
              <a:t>   2 * </a:t>
            </a:r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 r + </a:t>
            </a:r>
          </a:p>
          <a:p>
            <a:r>
              <a:rPr lang="en-GB" sz="2400" dirty="0">
                <a:latin typeface="Courier New"/>
                <a:cs typeface="Courier New"/>
              </a:rPr>
              <a:t>     </a:t>
            </a:r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 r) h</a:t>
            </a:r>
          </a:p>
        </p:txBody>
      </p:sp>
      <p:sp>
        <p:nvSpPr>
          <p:cNvPr id="5" name="Line Callout 2 4"/>
          <p:cNvSpPr/>
          <p:nvPr/>
        </p:nvSpPr>
        <p:spPr>
          <a:xfrm flipH="1">
            <a:off x="467544" y="4293096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695"/>
              <a:gd name="adj6" fmla="val -5308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1331640" y="52292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876"/>
              <a:gd name="adj6" fmla="val -109232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  <p:sp>
        <p:nvSpPr>
          <p:cNvPr id="7" name="Line Callout 2 6"/>
          <p:cNvSpPr/>
          <p:nvPr/>
        </p:nvSpPr>
        <p:spPr>
          <a:xfrm flipH="1">
            <a:off x="3923928" y="52292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876"/>
              <a:gd name="adj6" fmla="val -109232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156176" y="3573016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560"/>
              <a:gd name="adj6" fmla="val -105929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7092280" y="414908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495"/>
              <a:gd name="adj6" fmla="val -125748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7596336" y="52292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00"/>
              <a:gd name="adj6" fmla="val -37667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apply </a:t>
            </a:r>
          </a:p>
        </p:txBody>
      </p:sp>
    </p:spTree>
    <p:extLst>
      <p:ext uri="{BB962C8B-B14F-4D97-AF65-F5344CB8AC3E}">
        <p14:creationId xmlns:p14="http://schemas.microsoft.com/office/powerpoint/2010/main" val="763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Decomposition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2616" y="1205062"/>
            <a:ext cx="3657600" cy="639762"/>
          </a:xfrm>
        </p:spPr>
        <p:txBody>
          <a:bodyPr/>
          <a:lstStyle/>
          <a:p>
            <a:r>
              <a:rPr lang="en-GB" sz="2800" dirty="0"/>
              <a:t>Python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2616" y="2060848"/>
            <a:ext cx="3657600" cy="3048000"/>
          </a:xfrm>
        </p:spPr>
        <p:txBody>
          <a:bodyPr/>
          <a:lstStyle/>
          <a:p>
            <a:r>
              <a:rPr lang="en-GB" sz="2800" dirty="0"/>
              <a:t>Sequence of statements</a:t>
            </a:r>
          </a:p>
          <a:p>
            <a:r>
              <a:rPr lang="en-GB" sz="2800" dirty="0"/>
              <a:t>… with names (functions)</a:t>
            </a:r>
          </a:p>
          <a:p>
            <a:r>
              <a:rPr lang="en-GB" sz="2800" dirty="0"/>
              <a:t>Order of memory updates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58816" y="1205062"/>
            <a:ext cx="3657600" cy="639762"/>
          </a:xfrm>
        </p:spPr>
        <p:txBody>
          <a:bodyPr/>
          <a:lstStyle/>
          <a:p>
            <a:r>
              <a:rPr lang="en-GB" sz="2800" dirty="0"/>
              <a:t>Haskell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58816" y="2060848"/>
            <a:ext cx="3657600" cy="3048000"/>
          </a:xfrm>
        </p:spPr>
        <p:txBody>
          <a:bodyPr>
            <a:normAutofit/>
          </a:bodyPr>
          <a:lstStyle/>
          <a:p>
            <a:r>
              <a:rPr lang="en-GB" sz="2800" dirty="0"/>
              <a:t>Expressions</a:t>
            </a:r>
          </a:p>
          <a:p>
            <a:r>
              <a:rPr lang="en-GB" sz="2800" dirty="0"/>
              <a:t>… with names (functions)</a:t>
            </a:r>
          </a:p>
          <a:p>
            <a:r>
              <a:rPr lang="en-GB" sz="2800" dirty="0"/>
              <a:t>Argument and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138028"/>
            <a:ext cx="7842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Functional composition ≠ sequencing of statements</a:t>
            </a:r>
          </a:p>
        </p:txBody>
      </p:sp>
    </p:spTree>
    <p:extLst>
      <p:ext uri="{BB962C8B-B14F-4D97-AF65-F5344CB8AC3E}">
        <p14:creationId xmlns:p14="http://schemas.microsoft.com/office/powerpoint/2010/main" val="313949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8130480" cy="792088"/>
          </a:xfrm>
        </p:spPr>
        <p:txBody>
          <a:bodyPr/>
          <a:lstStyle/>
          <a:p>
            <a:r>
              <a:rPr lang="en-GB" dirty="0"/>
              <a:t>Python’s Other Invisible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Function call (application)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8712968" cy="2677656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def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(r): return </a:t>
            </a:r>
            <a:r>
              <a:rPr lang="en-GB" sz="2400" dirty="0" err="1">
                <a:latin typeface="Courier New"/>
                <a:cs typeface="Courier New"/>
              </a:rPr>
              <a:t>math.pi</a:t>
            </a:r>
            <a:r>
              <a:rPr lang="en-GB" sz="2400" dirty="0">
                <a:latin typeface="Courier New"/>
                <a:cs typeface="Courier New"/>
              </a:rPr>
              <a:t> * r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def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(r): return 2 * </a:t>
            </a:r>
            <a:r>
              <a:rPr lang="en-GB" sz="2400" dirty="0" err="1">
                <a:latin typeface="Courier New"/>
                <a:cs typeface="Courier New"/>
              </a:rPr>
              <a:t>math.pi</a:t>
            </a:r>
            <a:r>
              <a:rPr lang="en-GB" sz="2400" dirty="0">
                <a:latin typeface="Courier New"/>
                <a:cs typeface="Courier New"/>
              </a:rPr>
              <a:t> * r</a:t>
            </a:r>
          </a:p>
          <a:p>
            <a:r>
              <a:rPr lang="en-GB" sz="2400" dirty="0" err="1">
                <a:latin typeface="Courier New"/>
                <a:cs typeface="Courier New"/>
              </a:rPr>
              <a:t>def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(l, h): return l * h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 err="1">
                <a:latin typeface="Courier New"/>
                <a:cs typeface="Courier New"/>
              </a:rPr>
              <a:t>def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cylinderArea</a:t>
            </a:r>
            <a:r>
              <a:rPr lang="en-GB" sz="2400" dirty="0">
                <a:latin typeface="Courier New"/>
                <a:cs typeface="Courier New"/>
              </a:rPr>
              <a:t>(r, h): </a:t>
            </a:r>
          </a:p>
          <a:p>
            <a:r>
              <a:rPr lang="en-GB" sz="2400" dirty="0">
                <a:latin typeface="Courier New"/>
                <a:cs typeface="Courier New"/>
              </a:rPr>
              <a:t>   return 2 * </a:t>
            </a:r>
            <a:r>
              <a:rPr lang="en-GB" sz="2400" dirty="0" err="1">
                <a:latin typeface="Courier New"/>
                <a:cs typeface="Courier New"/>
              </a:rPr>
              <a:t>circleArea</a:t>
            </a:r>
            <a:r>
              <a:rPr lang="en-GB" sz="2400" dirty="0">
                <a:latin typeface="Courier New"/>
                <a:cs typeface="Courier New"/>
              </a:rPr>
              <a:t>(r) + \</a:t>
            </a:r>
          </a:p>
          <a:p>
            <a:r>
              <a:rPr lang="en-GB" sz="2400" dirty="0">
                <a:latin typeface="Courier New"/>
                <a:cs typeface="Courier New"/>
              </a:rPr>
              <a:t>    </a:t>
            </a:r>
            <a:r>
              <a:rPr lang="en-GB" sz="2400" dirty="0" err="1">
                <a:latin typeface="Courier New"/>
                <a:cs typeface="Courier New"/>
              </a:rPr>
              <a:t>rectArea</a:t>
            </a:r>
            <a:r>
              <a:rPr lang="en-GB" sz="2400" dirty="0">
                <a:latin typeface="Courier New"/>
                <a:cs typeface="Courier New"/>
              </a:rPr>
              <a:t>(</a:t>
            </a:r>
            <a:r>
              <a:rPr lang="en-GB" sz="2400" dirty="0" err="1">
                <a:latin typeface="Courier New"/>
                <a:cs typeface="Courier New"/>
              </a:rPr>
              <a:t>circleCircum</a:t>
            </a:r>
            <a:r>
              <a:rPr lang="en-GB" sz="2400" dirty="0">
                <a:latin typeface="Courier New"/>
                <a:cs typeface="Courier New"/>
              </a:rPr>
              <a:t>(r), h)</a:t>
            </a:r>
          </a:p>
        </p:txBody>
      </p:sp>
      <p:sp>
        <p:nvSpPr>
          <p:cNvPr id="5" name="Line Callout 2 4"/>
          <p:cNvSpPr/>
          <p:nvPr/>
        </p:nvSpPr>
        <p:spPr>
          <a:xfrm flipH="1">
            <a:off x="467544" y="3861048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695"/>
              <a:gd name="adj6" fmla="val -5308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call 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1331640" y="52292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2907"/>
              <a:gd name="adj6" fmla="val 18038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call </a:t>
            </a:r>
          </a:p>
        </p:txBody>
      </p:sp>
      <p:sp>
        <p:nvSpPr>
          <p:cNvPr id="7" name="Line Callout 2 6"/>
          <p:cNvSpPr/>
          <p:nvPr/>
        </p:nvSpPr>
        <p:spPr>
          <a:xfrm flipH="1">
            <a:off x="3923928" y="52292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7389"/>
              <a:gd name="adj6" fmla="val 37185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call 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5868144" y="342900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151"/>
              <a:gd name="adj6" fmla="val -101424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call 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7092280" y="4149080"/>
            <a:ext cx="12961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82"/>
              <a:gd name="adj6" fmla="val -112233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call</a:t>
            </a:r>
          </a:p>
        </p:txBody>
      </p:sp>
    </p:spTree>
    <p:extLst>
      <p:ext uri="{BB962C8B-B14F-4D97-AF65-F5344CB8AC3E}">
        <p14:creationId xmlns:p14="http://schemas.microsoft.com/office/powerpoint/2010/main" val="13474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Recursion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90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Recursion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Can the definition of a function use the function being defined.</a:t>
            </a:r>
          </a:p>
          <a:p>
            <a:pPr lvl="1"/>
            <a:r>
              <a:rPr lang="en-GB" sz="2800" dirty="0"/>
              <a:t>This is known as recursion</a:t>
            </a:r>
          </a:p>
          <a:p>
            <a:endParaRPr lang="en-GB" sz="3200" dirty="0"/>
          </a:p>
          <a:p>
            <a:r>
              <a:rPr lang="en-GB" sz="3200" dirty="0"/>
              <a:t>It can if</a:t>
            </a:r>
          </a:p>
          <a:p>
            <a:pPr lvl="1"/>
            <a:r>
              <a:rPr lang="en-GB" sz="2800" dirty="0"/>
              <a:t>There is a non-recursive </a:t>
            </a:r>
            <a:r>
              <a:rPr lang="en-GB" sz="2800" u="sng" dirty="0"/>
              <a:t>base case</a:t>
            </a:r>
          </a:p>
          <a:p>
            <a:pPr lvl="1"/>
            <a:r>
              <a:rPr lang="en-GB" sz="2800" dirty="0"/>
              <a:t>Each recursive call is nearer the base case</a:t>
            </a:r>
          </a:p>
        </p:txBody>
      </p:sp>
    </p:spTree>
    <p:extLst>
      <p:ext uri="{BB962C8B-B14F-4D97-AF65-F5344CB8AC3E}">
        <p14:creationId xmlns:p14="http://schemas.microsoft.com/office/powerpoint/2010/main" val="356760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Recursion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3737992" cy="2520280"/>
          </a:xfrm>
        </p:spPr>
        <p:txBody>
          <a:bodyPr/>
          <a:lstStyle/>
          <a:p>
            <a:r>
              <a:rPr lang="en-GB" dirty="0"/>
              <a:t>A triangle number counts the number of dots in an equilateral triangle (see picture)</a:t>
            </a:r>
          </a:p>
          <a:p>
            <a:r>
              <a:rPr lang="en-GB" dirty="0"/>
              <a:t>We can define by: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52" y="980728"/>
            <a:ext cx="4061296" cy="341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686235"/>
            <a:ext cx="697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1 = 1</a:t>
            </a:r>
          </a:p>
          <a:p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n = n + </a:t>
            </a:r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(n-1)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2483768" y="3933056"/>
            <a:ext cx="194421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912"/>
              <a:gd name="adj6" fmla="val -18398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Base case</a:t>
            </a:r>
          </a:p>
        </p:txBody>
      </p:sp>
      <p:sp>
        <p:nvSpPr>
          <p:cNvPr id="7" name="Line Callout 2 6"/>
          <p:cNvSpPr/>
          <p:nvPr/>
        </p:nvSpPr>
        <p:spPr>
          <a:xfrm flipH="1">
            <a:off x="323528" y="5877272"/>
            <a:ext cx="374441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862"/>
              <a:gd name="adj6" fmla="val -40802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Recursive; smaller n</a:t>
            </a:r>
          </a:p>
        </p:txBody>
      </p:sp>
    </p:spTree>
    <p:extLst>
      <p:ext uri="{BB962C8B-B14F-4D97-AF65-F5344CB8AC3E}">
        <p14:creationId xmlns:p14="http://schemas.microsoft.com/office/powerpoint/2010/main" val="30398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Flavour of Functional Programming</a:t>
            </a:r>
          </a:p>
          <a:p>
            <a:r>
              <a:rPr lang="en-GB" dirty="0"/>
              <a:t>…. how it differs from Imperative Programming (e.g. Python)</a:t>
            </a:r>
          </a:p>
          <a:p>
            <a:endParaRPr lang="en-GB" dirty="0"/>
          </a:p>
          <a:p>
            <a:r>
              <a:rPr lang="en-GB" dirty="0"/>
              <a:t>Claim that: </a:t>
            </a:r>
          </a:p>
          <a:p>
            <a:pPr lvl="1"/>
            <a:r>
              <a:rPr lang="en-GB" dirty="0"/>
              <a:t>It is possible to program using functions</a:t>
            </a:r>
          </a:p>
          <a:p>
            <a:pPr lvl="1"/>
            <a:r>
              <a:rPr lang="en-GB" dirty="0"/>
              <a:t>It is useful!</a:t>
            </a:r>
          </a:p>
          <a:p>
            <a:endParaRPr lang="en-GB" dirty="0"/>
          </a:p>
          <a:p>
            <a:r>
              <a:rPr lang="en-GB" dirty="0"/>
              <a:t>Better understanding of programming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3471391"/>
            <a:ext cx="194421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 hope this is convincing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4335487"/>
            <a:ext cx="30327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Only simple examples</a:t>
            </a:r>
          </a:p>
        </p:txBody>
      </p:sp>
    </p:spTree>
    <p:extLst>
      <p:ext uri="{BB962C8B-B14F-4D97-AF65-F5344CB8AC3E}">
        <p14:creationId xmlns:p14="http://schemas.microsoft.com/office/powerpoint/2010/main" val="32008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28803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argument can match a pattern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Equivalent to: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627621"/>
            <a:ext cx="697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1 = 1</a:t>
            </a:r>
          </a:p>
          <a:p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n = n + </a:t>
            </a:r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(n-1)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365104"/>
            <a:ext cx="6978352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trigNum</a:t>
            </a:r>
            <a:r>
              <a:rPr lang="en-US" sz="2400" dirty="0">
                <a:latin typeface="Courier New"/>
                <a:cs typeface="Courier New"/>
              </a:rPr>
              <a:t> n </a:t>
            </a:r>
          </a:p>
          <a:p>
            <a:r>
              <a:rPr lang="en-US" sz="2400" dirty="0">
                <a:latin typeface="Courier New"/>
                <a:cs typeface="Courier New"/>
              </a:rPr>
              <a:t>  | n == 1    = 1</a:t>
            </a:r>
          </a:p>
          <a:p>
            <a:r>
              <a:rPr lang="en-US" sz="2400" dirty="0">
                <a:latin typeface="Courier New"/>
                <a:cs typeface="Courier New"/>
              </a:rPr>
              <a:t>  | otherwise = n + </a:t>
            </a:r>
            <a:r>
              <a:rPr lang="en-US" sz="2400" dirty="0" err="1">
                <a:latin typeface="Courier New"/>
                <a:cs typeface="Courier New"/>
              </a:rPr>
              <a:t>trigNum</a:t>
            </a:r>
            <a:r>
              <a:rPr lang="en-US" sz="2400" dirty="0">
                <a:latin typeface="Courier New"/>
                <a:cs typeface="Courier New"/>
              </a:rPr>
              <a:t> (n-1)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3059832" y="1988840"/>
            <a:ext cx="194421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927"/>
              <a:gd name="adj6" fmla="val -19866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Pattern</a:t>
            </a:r>
          </a:p>
        </p:txBody>
      </p:sp>
    </p:spTree>
    <p:extLst>
      <p:ext uri="{BB962C8B-B14F-4D97-AF65-F5344CB8AC3E}">
        <p14:creationId xmlns:p14="http://schemas.microsoft.com/office/powerpoint/2010/main" val="34084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Section 3 of practical sheet</a:t>
            </a:r>
          </a:p>
        </p:txBody>
      </p:sp>
    </p:spTree>
    <p:extLst>
      <p:ext uri="{BB962C8B-B14F-4D97-AF65-F5344CB8AC3E}">
        <p14:creationId xmlns:p14="http://schemas.microsoft.com/office/powerpoint/2010/main" val="304414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Refection 3: How Functions 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Comparison with dry running a Python program</a:t>
            </a:r>
          </a:p>
        </p:txBody>
      </p:sp>
    </p:spTree>
    <p:extLst>
      <p:ext uri="{BB962C8B-B14F-4D97-AF65-F5344CB8AC3E}">
        <p14:creationId xmlns:p14="http://schemas.microsoft.com/office/powerpoint/2010/main" val="333054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Python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775"/>
            <a:ext cx="2736304" cy="4032473"/>
          </a:xfrm>
        </p:spPr>
        <p:txBody>
          <a:bodyPr/>
          <a:lstStyle/>
          <a:p>
            <a:r>
              <a:rPr lang="en-GB" dirty="0"/>
              <a:t>Variables are:</a:t>
            </a:r>
          </a:p>
          <a:p>
            <a:pPr lvl="1"/>
            <a:r>
              <a:rPr lang="en-GB" dirty="0"/>
              <a:t>mark</a:t>
            </a:r>
          </a:p>
          <a:p>
            <a:pPr lvl="1"/>
            <a:r>
              <a:rPr lang="en-GB" dirty="0"/>
              <a:t>total</a:t>
            </a:r>
          </a:p>
          <a:p>
            <a:pPr lvl="1"/>
            <a:r>
              <a:rPr lang="en-GB" dirty="0"/>
              <a:t>min</a:t>
            </a:r>
          </a:p>
          <a:p>
            <a:pPr lvl="1"/>
            <a:r>
              <a:rPr lang="en-GB" dirty="0"/>
              <a:t>average</a:t>
            </a:r>
          </a:p>
          <a:p>
            <a:pPr lvl="1"/>
            <a:r>
              <a:rPr lang="en-GB" dirty="0"/>
              <a:t>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2760" y="1196752"/>
            <a:ext cx="4955704" cy="4780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8000"/>
                </a:solidFill>
                <a:latin typeface="Courier"/>
                <a:cs typeface="Courier"/>
              </a:rPr>
              <a:t># Enter two marks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8000"/>
                </a:solidFill>
                <a:latin typeface="Courier"/>
                <a:cs typeface="Courier"/>
              </a:rPr>
              <a:t>#   Save minimum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mark = </a:t>
            </a:r>
            <a:r>
              <a:rPr lang="en-GB" sz="2000" dirty="0" err="1">
                <a:latin typeface="Courier"/>
                <a:cs typeface="Courier"/>
              </a:rPr>
              <a:t>int</a:t>
            </a:r>
            <a:r>
              <a:rPr lang="en-GB" sz="2000" dirty="0">
                <a:latin typeface="Courier"/>
                <a:cs typeface="Courier"/>
              </a:rPr>
              <a:t>(input("Mark 1 &gt; "))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total = mark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min = mark</a:t>
            </a:r>
          </a:p>
          <a:p>
            <a:pPr>
              <a:lnSpc>
                <a:spcPct val="80000"/>
              </a:lnSpc>
            </a:pPr>
            <a:endParaRPr lang="en-GB" sz="200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mark = </a:t>
            </a:r>
            <a:r>
              <a:rPr lang="en-GB" sz="2000" dirty="0" err="1">
                <a:latin typeface="Courier"/>
                <a:cs typeface="Courier"/>
              </a:rPr>
              <a:t>int</a:t>
            </a:r>
            <a:r>
              <a:rPr lang="en-GB" sz="2000" dirty="0">
                <a:latin typeface="Courier"/>
                <a:cs typeface="Courier"/>
              </a:rPr>
              <a:t>(input("Mark 2 &gt; "))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if mark &lt; min: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    min = mark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total = total + mark</a:t>
            </a:r>
          </a:p>
          <a:p>
            <a:pPr>
              <a:lnSpc>
                <a:spcPct val="80000"/>
              </a:lnSpc>
            </a:pPr>
            <a:endParaRPr lang="en-GB" sz="200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8000"/>
                </a:solidFill>
                <a:latin typeface="Courier"/>
                <a:cs typeface="Courier"/>
              </a:rPr>
              <a:t># Calculate average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average = total / 2</a:t>
            </a:r>
          </a:p>
          <a:p>
            <a:pPr>
              <a:lnSpc>
                <a:spcPct val="80000"/>
              </a:lnSpc>
            </a:pPr>
            <a:endParaRPr lang="en-GB" sz="200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8000"/>
                </a:solidFill>
                <a:latin typeface="Courier"/>
                <a:cs typeface="Courier"/>
              </a:rPr>
              <a:t># Calculate grade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if min &lt; 30 or average &lt; 50: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   grade = "fail"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else: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urier"/>
                <a:cs typeface="Courier"/>
              </a:rPr>
              <a:t>   grade = "pass"</a:t>
            </a:r>
          </a:p>
        </p:txBody>
      </p:sp>
    </p:spTree>
    <p:extLst>
      <p:ext uri="{BB962C8B-B14F-4D97-AF65-F5344CB8AC3E}">
        <p14:creationId xmlns:p14="http://schemas.microsoft.com/office/powerpoint/2010/main" val="3373929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Dry Running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413"/>
            <a:ext cx="7914456" cy="1142131"/>
          </a:xfrm>
        </p:spPr>
        <p:txBody>
          <a:bodyPr/>
          <a:lstStyle/>
          <a:p>
            <a:r>
              <a:rPr lang="en-GB" dirty="0"/>
              <a:t>Table has column for each variable</a:t>
            </a:r>
          </a:p>
          <a:p>
            <a:r>
              <a:rPr lang="en-GB" dirty="0"/>
              <a:t>Row for each step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17862"/>
              </p:ext>
            </p:extLst>
          </p:nvPr>
        </p:nvGraphicFramePr>
        <p:xfrm>
          <a:off x="2463196" y="2626568"/>
          <a:ext cx="5925228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2400" b="1" dirty="0"/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fail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Line Callout 2 4"/>
          <p:cNvSpPr/>
          <p:nvPr/>
        </p:nvSpPr>
        <p:spPr>
          <a:xfrm flipH="1">
            <a:off x="323528" y="3933056"/>
            <a:ext cx="194421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157"/>
              <a:gd name="adj6" fmla="val -99873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Memory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107504" y="4653136"/>
            <a:ext cx="194421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988"/>
              <a:gd name="adj6" fmla="val -36014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232778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Rewriting (Reduction)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1296144"/>
          </a:xfrm>
        </p:spPr>
        <p:txBody>
          <a:bodyPr/>
          <a:lstStyle/>
          <a:p>
            <a:r>
              <a:rPr lang="en-GB" dirty="0"/>
              <a:t>Replace each call to a function by its definition</a:t>
            </a:r>
          </a:p>
          <a:p>
            <a:r>
              <a:rPr lang="en-GB" dirty="0"/>
              <a:t>Replace arguments by expressions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2564904"/>
            <a:ext cx="4680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>
                <a:latin typeface="Courier New"/>
                <a:cs typeface="Courier New"/>
              </a:rPr>
              <a:t>trigNum</a:t>
            </a:r>
            <a:r>
              <a:rPr lang="en-GB" sz="2000" dirty="0">
                <a:latin typeface="Courier New"/>
                <a:cs typeface="Courier New"/>
              </a:rPr>
              <a:t> 1 = 1</a:t>
            </a:r>
          </a:p>
          <a:p>
            <a:r>
              <a:rPr lang="en-GB" sz="2000" dirty="0" err="1">
                <a:latin typeface="Courier New"/>
                <a:cs typeface="Courier New"/>
              </a:rPr>
              <a:t>trigNum</a:t>
            </a:r>
            <a:r>
              <a:rPr lang="en-GB" sz="2000" dirty="0">
                <a:latin typeface="Courier New"/>
                <a:cs typeface="Courier New"/>
              </a:rPr>
              <a:t> n = n + </a:t>
            </a:r>
            <a:r>
              <a:rPr lang="en-GB" sz="2000" dirty="0" err="1">
                <a:latin typeface="Courier New"/>
                <a:cs typeface="Courier New"/>
              </a:rPr>
              <a:t>trigNum</a:t>
            </a:r>
            <a:r>
              <a:rPr lang="en-GB" sz="2000" dirty="0">
                <a:latin typeface="Courier New"/>
                <a:cs typeface="Courier New"/>
              </a:rPr>
              <a:t> (n-1)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650248"/>
            <a:ext cx="4680520" cy="193899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3 </a:t>
            </a:r>
          </a:p>
          <a:p>
            <a:r>
              <a:rPr lang="en-GB" sz="2400" dirty="0">
                <a:latin typeface="Courier New"/>
                <a:cs typeface="Courier New"/>
              </a:rPr>
              <a:t>  = 3 + </a:t>
            </a:r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2</a:t>
            </a:r>
          </a:p>
          <a:p>
            <a:r>
              <a:rPr lang="en-GB" sz="2400" dirty="0">
                <a:latin typeface="Courier New"/>
                <a:cs typeface="Courier New"/>
              </a:rPr>
              <a:t>  = 3 + 2 + </a:t>
            </a:r>
            <a:r>
              <a:rPr lang="en-GB" sz="2400" dirty="0" err="1">
                <a:latin typeface="Courier New"/>
                <a:cs typeface="Courier New"/>
              </a:rPr>
              <a:t>trigNum</a:t>
            </a:r>
            <a:r>
              <a:rPr lang="en-GB" sz="2400" dirty="0">
                <a:latin typeface="Courier New"/>
                <a:cs typeface="Courier New"/>
              </a:rPr>
              <a:t> 1</a:t>
            </a:r>
          </a:p>
          <a:p>
            <a:r>
              <a:rPr lang="en-GB" sz="2400" dirty="0">
                <a:latin typeface="Courier New"/>
                <a:cs typeface="Courier New"/>
              </a:rPr>
              <a:t>  = 3 + 2 + 1</a:t>
            </a:r>
          </a:p>
          <a:p>
            <a:r>
              <a:rPr lang="en-GB" sz="2400" dirty="0">
                <a:latin typeface="Courier New"/>
                <a:cs typeface="Courier New"/>
              </a:rPr>
              <a:t>  = 6 </a:t>
            </a:r>
          </a:p>
        </p:txBody>
      </p:sp>
    </p:spTree>
    <p:extLst>
      <p:ext uri="{BB962C8B-B14F-4D97-AF65-F5344CB8AC3E}">
        <p14:creationId xmlns:p14="http://schemas.microsoft.com/office/powerpoint/2010/main" val="254256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5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 in Haskell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28083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Haskell has lists … similar to Python</a:t>
            </a:r>
          </a:p>
          <a:p>
            <a:r>
              <a:rPr lang="en-GB" dirty="0"/>
              <a:t>LISP</a:t>
            </a:r>
          </a:p>
          <a:p>
            <a:pPr lvl="1"/>
            <a:r>
              <a:rPr lang="en-GB" dirty="0"/>
              <a:t>First functional language</a:t>
            </a:r>
          </a:p>
          <a:p>
            <a:pPr lvl="1"/>
            <a:r>
              <a:rPr lang="en-GB" dirty="0"/>
              <a:t>‘List processing’</a:t>
            </a:r>
          </a:p>
          <a:p>
            <a:r>
              <a:rPr lang="en-GB" dirty="0"/>
              <a:t>Example: </a:t>
            </a:r>
            <a:r>
              <a:rPr lang="en-GB" dirty="0">
                <a:latin typeface="Courier New"/>
                <a:cs typeface="Courier New"/>
              </a:rPr>
              <a:t>[1, 2, 3]</a:t>
            </a:r>
            <a:endParaRPr lang="en-GB" dirty="0"/>
          </a:p>
          <a:p>
            <a:r>
              <a:rPr lang="en-GB" dirty="0"/>
              <a:t>Equivalent to: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509120"/>
            <a:ext cx="446449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1 : 2 : 3 : []</a:t>
            </a:r>
          </a:p>
        </p:txBody>
      </p:sp>
      <p:sp>
        <p:nvSpPr>
          <p:cNvPr id="5" name="Line Callout 2 4"/>
          <p:cNvSpPr/>
          <p:nvPr/>
        </p:nvSpPr>
        <p:spPr>
          <a:xfrm flipH="1">
            <a:off x="762000" y="5186809"/>
            <a:ext cx="15057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892"/>
              <a:gd name="adj6" fmla="val -37353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Cons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226496" y="5186809"/>
            <a:ext cx="222582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061"/>
              <a:gd name="adj6" fmla="val -1876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Empty list</a:t>
            </a:r>
          </a:p>
        </p:txBody>
      </p:sp>
    </p:spTree>
    <p:extLst>
      <p:ext uri="{BB962C8B-B14F-4D97-AF65-F5344CB8AC3E}">
        <p14:creationId xmlns:p14="http://schemas.microsoft.com/office/powerpoint/2010/main" val="280474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List Functions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035313"/>
              </p:ext>
            </p:extLst>
          </p:nvPr>
        </p:nvGraphicFramePr>
        <p:xfrm>
          <a:off x="762000" y="1412875"/>
          <a:ext cx="75438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Courier New"/>
                          <a:cs typeface="Courier New"/>
                        </a:rPr>
                        <a:t>elem</a:t>
                      </a:r>
                      <a:endParaRPr lang="en-GB" sz="20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Member of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>
                          <a:latin typeface="Courier New"/>
                          <a:cs typeface="Courier New"/>
                        </a:rPr>
                        <a:t>Main</a:t>
                      </a:r>
                      <a:r>
                        <a:rPr lang="pt-BR" sz="2000" dirty="0">
                          <a:latin typeface="Courier New"/>
                          <a:cs typeface="Courier New"/>
                        </a:rPr>
                        <a:t>&gt; </a:t>
                      </a:r>
                      <a:r>
                        <a:rPr lang="pt-BR" sz="2000" dirty="0" err="1">
                          <a:latin typeface="Courier New"/>
                          <a:cs typeface="Courier New"/>
                        </a:rPr>
                        <a:t>elem</a:t>
                      </a:r>
                      <a:r>
                        <a:rPr lang="pt-BR" sz="2000" dirty="0">
                          <a:latin typeface="Courier New"/>
                          <a:cs typeface="Courier New"/>
                        </a:rPr>
                        <a:t> 4 [1,2,3,4,5]</a:t>
                      </a:r>
                    </a:p>
                    <a:p>
                      <a:r>
                        <a:rPr lang="pt-BR" sz="2000" dirty="0" err="1">
                          <a:latin typeface="Courier New"/>
                          <a:cs typeface="Courier New"/>
                        </a:rPr>
                        <a:t>True</a:t>
                      </a:r>
                      <a:endParaRPr lang="pt-BR" sz="2000" dirty="0">
                        <a:latin typeface="Courier New"/>
                        <a:cs typeface="Courier New"/>
                      </a:endParaRPr>
                    </a:p>
                    <a:p>
                      <a:r>
                        <a:rPr lang="pt-BR" sz="2000" dirty="0" err="1">
                          <a:latin typeface="Courier New"/>
                          <a:cs typeface="Courier New"/>
                        </a:rPr>
                        <a:t>Main</a:t>
                      </a:r>
                      <a:r>
                        <a:rPr lang="pt-BR" sz="2000" dirty="0">
                          <a:latin typeface="Courier New"/>
                          <a:cs typeface="Courier New"/>
                        </a:rPr>
                        <a:t>&gt; </a:t>
                      </a:r>
                      <a:r>
                        <a:rPr lang="pt-BR" sz="2000" dirty="0" err="1">
                          <a:latin typeface="Courier New"/>
                          <a:cs typeface="Courier New"/>
                        </a:rPr>
                        <a:t>elem</a:t>
                      </a:r>
                      <a:r>
                        <a:rPr lang="pt-BR" sz="2000" dirty="0">
                          <a:latin typeface="Courier New"/>
                          <a:cs typeface="Courier New"/>
                        </a:rPr>
                        <a:t> 4 [1,3,5]</a:t>
                      </a:r>
                    </a:p>
                    <a:p>
                      <a:r>
                        <a:rPr lang="pt-BR" sz="2000" dirty="0">
                          <a:latin typeface="Courier New"/>
                          <a:cs typeface="Courier New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urier New"/>
                          <a:cs typeface="Courier New"/>
                        </a:rPr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First element</a:t>
                      </a:r>
                      <a:r>
                        <a:rPr lang="en-GB" sz="2000" baseline="0" dirty="0"/>
                        <a:t> of list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/>
                          <a:cs typeface="Courier New"/>
                        </a:rPr>
                        <a:t>Main&gt; head [2,4,6,8]</a:t>
                      </a:r>
                    </a:p>
                    <a:p>
                      <a:r>
                        <a:rPr lang="en-US" sz="2000" dirty="0">
                          <a:latin typeface="Courier New"/>
                          <a:cs typeface="Courier New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urier New"/>
                          <a:cs typeface="Courier New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List without first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Courier New"/>
                          <a:cs typeface="Courier New"/>
                        </a:rPr>
                        <a:t>Main&gt; </a:t>
                      </a:r>
                      <a:r>
                        <a:rPr lang="fi-FI" sz="2000" dirty="0" err="1">
                          <a:latin typeface="Courier New"/>
                          <a:cs typeface="Courier New"/>
                        </a:rPr>
                        <a:t>tail</a:t>
                      </a:r>
                      <a:r>
                        <a:rPr lang="fi-FI" sz="2000" dirty="0">
                          <a:latin typeface="Courier New"/>
                          <a:cs typeface="Courier New"/>
                        </a:rPr>
                        <a:t> [3,5,7,9]</a:t>
                      </a:r>
                    </a:p>
                    <a:p>
                      <a:r>
                        <a:rPr lang="fi-FI" sz="2000" dirty="0">
                          <a:latin typeface="Courier New"/>
                          <a:cs typeface="Courier New"/>
                        </a:rPr>
                        <a:t>[5,7,9]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urier New"/>
                          <a:cs typeface="Courier New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Concatenate two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urier New"/>
                          <a:cs typeface="Courier New"/>
                        </a:rPr>
                        <a:t>Main&gt; [1,2,3] ++ [7,9]</a:t>
                      </a:r>
                    </a:p>
                    <a:p>
                      <a:r>
                        <a:rPr lang="en-GB" sz="2000" dirty="0">
                          <a:latin typeface="Courier New"/>
                          <a:cs typeface="Courier New"/>
                        </a:rPr>
                        <a:t>[1,2,3,7,9]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90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936104"/>
          </a:xfrm>
        </p:spPr>
        <p:txBody>
          <a:bodyPr/>
          <a:lstStyle/>
          <a:p>
            <a:r>
              <a:rPr lang="en-GB" dirty="0"/>
              <a:t>Similar to Python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492896"/>
            <a:ext cx="230425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urier New"/>
                <a:cs typeface="Courier New"/>
              </a:rPr>
              <a:t>[1 .. 10]</a:t>
            </a:r>
          </a:p>
        </p:txBody>
      </p:sp>
      <p:sp>
        <p:nvSpPr>
          <p:cNvPr id="5" name="Line Callout 2 4"/>
          <p:cNvSpPr/>
          <p:nvPr/>
        </p:nvSpPr>
        <p:spPr>
          <a:xfrm flipH="1">
            <a:off x="762000" y="3170585"/>
            <a:ext cx="150574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892"/>
              <a:gd name="adj6" fmla="val -37353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First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226496" y="3170585"/>
            <a:ext cx="222582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892"/>
              <a:gd name="adj6" fmla="val -52741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289074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This Session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Talk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Reflect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Stop when times up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72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1800200"/>
          </a:xfrm>
        </p:spPr>
        <p:txBody>
          <a:bodyPr/>
          <a:lstStyle/>
          <a:p>
            <a:r>
              <a:rPr lang="en-GB" dirty="0"/>
              <a:t>Many functions on lists are defined recursively</a:t>
            </a:r>
          </a:p>
          <a:p>
            <a:r>
              <a:rPr lang="en-GB" dirty="0"/>
              <a:t>Base case: empty list</a:t>
            </a:r>
          </a:p>
          <a:p>
            <a:r>
              <a:rPr lang="en-GB" dirty="0"/>
              <a:t>Recursive case: apply to tail of list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8720" y="3356992"/>
            <a:ext cx="4519464" cy="1200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-- length of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[]     = 0</a:t>
            </a:r>
          </a:p>
          <a:p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) = 1 + </a:t>
            </a:r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6516216" y="4149080"/>
            <a:ext cx="264725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356"/>
              <a:gd name="adj6" fmla="val -17162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Recursive call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372200" y="3501008"/>
            <a:ext cx="264725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818"/>
              <a:gd name="adj6" fmla="val -71609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Base case</a:t>
            </a:r>
          </a:p>
        </p:txBody>
      </p:sp>
      <p:sp>
        <p:nvSpPr>
          <p:cNvPr id="8" name="Line Callout 2 7"/>
          <p:cNvSpPr/>
          <p:nvPr/>
        </p:nvSpPr>
        <p:spPr>
          <a:xfrm flipH="1">
            <a:off x="251520" y="4797152"/>
            <a:ext cx="145720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990"/>
              <a:gd name="adj6" fmla="val -5620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Pattern - empty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4050904" y="5445224"/>
            <a:ext cx="3545432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9223"/>
              <a:gd name="adj6" fmla="val -28024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Pattern – not empty</a:t>
            </a:r>
          </a:p>
        </p:txBody>
      </p:sp>
    </p:spTree>
    <p:extLst>
      <p:ext uri="{BB962C8B-B14F-4D97-AF65-F5344CB8AC3E}">
        <p14:creationId xmlns:p14="http://schemas.microsoft.com/office/powerpoint/2010/main" val="40370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861048"/>
            <a:ext cx="6858000" cy="990600"/>
          </a:xfrm>
        </p:spPr>
        <p:txBody>
          <a:bodyPr/>
          <a:lstStyle/>
          <a:p>
            <a:r>
              <a:rPr lang="en-GB" dirty="0"/>
              <a:t>Section 4 of practical sheet</a:t>
            </a:r>
          </a:p>
        </p:txBody>
      </p:sp>
    </p:spTree>
    <p:extLst>
      <p:ext uri="{BB962C8B-B14F-4D97-AF65-F5344CB8AC3E}">
        <p14:creationId xmlns:p14="http://schemas.microsoft.com/office/powerpoint/2010/main" val="258262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Refection 4: Recursion and Loops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How to do without loops</a:t>
            </a:r>
          </a:p>
        </p:txBody>
      </p:sp>
    </p:spTree>
    <p:extLst>
      <p:ext uri="{BB962C8B-B14F-4D97-AF65-F5344CB8AC3E}">
        <p14:creationId xmlns:p14="http://schemas.microsoft.com/office/powerpoint/2010/main" val="42169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Recursion and Loops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8952" y="1491506"/>
            <a:ext cx="3657600" cy="425326"/>
          </a:xfrm>
        </p:spPr>
        <p:txBody>
          <a:bodyPr/>
          <a:lstStyle/>
          <a:p>
            <a:r>
              <a:rPr lang="en-GB" sz="2800" dirty="0"/>
              <a:t>Python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While and for statements</a:t>
            </a:r>
          </a:p>
          <a:p>
            <a:pPr lvl="1"/>
            <a:r>
              <a:rPr lang="en-GB" dirty="0"/>
              <a:t>Preferred</a:t>
            </a:r>
          </a:p>
          <a:p>
            <a:r>
              <a:rPr lang="en-GB" dirty="0"/>
              <a:t>Recursion available</a:t>
            </a:r>
          </a:p>
          <a:p>
            <a:pPr lvl="1"/>
            <a:r>
              <a:rPr lang="en-GB" dirty="0"/>
              <a:t>Some overheads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152" y="1491506"/>
            <a:ext cx="3657600" cy="425326"/>
          </a:xfrm>
        </p:spPr>
        <p:txBody>
          <a:bodyPr/>
          <a:lstStyle/>
          <a:p>
            <a:r>
              <a:rPr lang="en-GB" sz="2800"/>
              <a:t>Haskell</a:t>
            </a:r>
            <a:endParaRPr lang="en-GB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No loops!</a:t>
            </a:r>
          </a:p>
          <a:p>
            <a:pPr lvl="1"/>
            <a:r>
              <a:rPr lang="en-GB" dirty="0"/>
              <a:t>No statements</a:t>
            </a:r>
          </a:p>
          <a:p>
            <a:r>
              <a:rPr lang="en-GB" dirty="0"/>
              <a:t>Recursion preferred </a:t>
            </a:r>
          </a:p>
          <a:p>
            <a:pPr lvl="1"/>
            <a:r>
              <a:rPr lang="en-GB" dirty="0"/>
              <a:t>Elegant syntax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992" y="3861048"/>
            <a:ext cx="330594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Iteration &amp; recursion equally expressive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955684"/>
            <a:ext cx="76244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forLoop</a:t>
            </a:r>
            <a:r>
              <a:rPr lang="en-GB" sz="2400" dirty="0">
                <a:latin typeface="Courier New"/>
                <a:cs typeface="Courier New"/>
              </a:rPr>
              <a:t> 0 _ x = x</a:t>
            </a:r>
          </a:p>
          <a:p>
            <a:r>
              <a:rPr lang="en-GB" sz="2400" dirty="0" err="1">
                <a:latin typeface="Courier New"/>
                <a:cs typeface="Courier New"/>
              </a:rPr>
              <a:t>forLoop</a:t>
            </a:r>
            <a:r>
              <a:rPr lang="en-GB" sz="2400" dirty="0">
                <a:latin typeface="Courier New"/>
                <a:cs typeface="Courier New"/>
              </a:rPr>
              <a:t> n f x = </a:t>
            </a:r>
            <a:r>
              <a:rPr lang="en-GB" sz="2400" dirty="0" err="1">
                <a:latin typeface="Courier New"/>
                <a:cs typeface="Courier New"/>
              </a:rPr>
              <a:t>forLoop</a:t>
            </a:r>
            <a:r>
              <a:rPr lang="en-GB" sz="2400" dirty="0">
                <a:latin typeface="Courier New"/>
                <a:cs typeface="Courier New"/>
              </a:rPr>
              <a:t> (n-1) f (f n x)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 err="1">
                <a:latin typeface="Courier New"/>
                <a:cs typeface="Courier New"/>
              </a:rPr>
              <a:t>sumup</a:t>
            </a:r>
            <a:r>
              <a:rPr lang="en-GB" sz="2400" dirty="0">
                <a:latin typeface="Courier New"/>
                <a:cs typeface="Courier New"/>
              </a:rPr>
              <a:t> n = </a:t>
            </a:r>
            <a:r>
              <a:rPr lang="en-GB" sz="2400" dirty="0" err="1">
                <a:latin typeface="Courier New"/>
                <a:cs typeface="Courier New"/>
              </a:rPr>
              <a:t>forLoop</a:t>
            </a:r>
            <a:r>
              <a:rPr lang="en-GB" sz="2400" dirty="0">
                <a:latin typeface="Courier New"/>
                <a:cs typeface="Courier New"/>
              </a:rPr>
              <a:t> n (+) 0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4427984" y="3861048"/>
            <a:ext cx="2448272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5717"/>
              <a:gd name="adj6" fmla="val -79213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90"/>
                </a:solidFill>
              </a:rPr>
              <a:t>Control value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4932040" y="4365104"/>
            <a:ext cx="2448272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291"/>
              <a:gd name="adj6" fmla="val -70190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90"/>
                </a:solidFill>
              </a:rPr>
              <a:t>Result so far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5652120" y="5877272"/>
            <a:ext cx="3168352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952"/>
              <a:gd name="adj6" fmla="val -89771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90"/>
                </a:solidFill>
              </a:rPr>
              <a:t>Function in loop</a:t>
            </a:r>
          </a:p>
        </p:txBody>
      </p:sp>
    </p:spTree>
    <p:extLst>
      <p:ext uri="{BB962C8B-B14F-4D97-AF65-F5344CB8AC3E}">
        <p14:creationId xmlns:p14="http://schemas.microsoft.com/office/powerpoint/2010/main" val="28289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Map, Filter and Fold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221088"/>
            <a:ext cx="7410400" cy="149391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/>
              <a:t>Functions that abstract common ways of processing a list</a:t>
            </a:r>
          </a:p>
          <a:p>
            <a:pPr marL="457200" indent="-457200">
              <a:buFont typeface="Arial"/>
              <a:buChar char="•"/>
            </a:pPr>
            <a:r>
              <a:rPr lang="en-GB" dirty="0"/>
              <a:t>Called ‘recursive functions’</a:t>
            </a:r>
          </a:p>
        </p:txBody>
      </p:sp>
    </p:spTree>
    <p:extLst>
      <p:ext uri="{BB962C8B-B14F-4D97-AF65-F5344CB8AC3E}">
        <p14:creationId xmlns:p14="http://schemas.microsoft.com/office/powerpoint/2010/main" val="415066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Similar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1896016"/>
          </a:xfrm>
        </p:spPr>
        <p:txBody>
          <a:bodyPr>
            <a:normAutofit/>
          </a:bodyPr>
          <a:lstStyle/>
          <a:p>
            <a:r>
              <a:rPr lang="en-GB" dirty="0"/>
              <a:t>Two functions that create a new list from an old one</a:t>
            </a:r>
          </a:p>
          <a:p>
            <a:pPr lvl="1"/>
            <a:r>
              <a:rPr lang="en-GB" dirty="0"/>
              <a:t>The new list is the same length</a:t>
            </a:r>
          </a:p>
          <a:p>
            <a:pPr lvl="1"/>
            <a:r>
              <a:rPr lang="en-GB" dirty="0"/>
              <a:t>Each new element is derived from the  corresponding old element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08792"/>
            <a:ext cx="6978352" cy="120032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-- Add 1 to each entry is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addOne</a:t>
            </a:r>
            <a:r>
              <a:rPr lang="en-GB" sz="2400" dirty="0">
                <a:latin typeface="Courier New"/>
                <a:cs typeface="Courier New"/>
              </a:rPr>
              <a:t> []     = []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addOne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) = </a:t>
            </a:r>
            <a:r>
              <a:rPr lang="en-GB" sz="2400" b="1" dirty="0">
                <a:latin typeface="Courier New"/>
                <a:cs typeface="Courier New"/>
              </a:rPr>
              <a:t>x+1</a:t>
            </a:r>
            <a:r>
              <a:rPr lang="en-GB" sz="2400" dirty="0">
                <a:latin typeface="Courier New"/>
                <a:cs typeface="Courier New"/>
              </a:rPr>
              <a:t>:addOne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016" y="4748952"/>
            <a:ext cx="6978352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-- Square each entry in a list</a:t>
            </a:r>
          </a:p>
          <a:p>
            <a:r>
              <a:rPr lang="en-GB" sz="2400" dirty="0">
                <a:latin typeface="Courier New"/>
                <a:cs typeface="Courier New"/>
              </a:rPr>
              <a:t>square []     = []</a:t>
            </a:r>
          </a:p>
          <a:p>
            <a:r>
              <a:rPr lang="en-GB" sz="2400" dirty="0">
                <a:latin typeface="Courier New"/>
                <a:cs typeface="Courier New"/>
              </a:rPr>
              <a:t>square (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) = </a:t>
            </a:r>
            <a:r>
              <a:rPr lang="en-GB" sz="2400" b="1" dirty="0">
                <a:latin typeface="Courier New"/>
                <a:cs typeface="Courier New"/>
              </a:rPr>
              <a:t>x*</a:t>
            </a:r>
            <a:r>
              <a:rPr lang="en-GB" sz="2400" b="1" dirty="0" err="1">
                <a:latin typeface="Courier New"/>
                <a:cs typeface="Courier New"/>
              </a:rPr>
              <a:t>x</a:t>
            </a:r>
            <a:r>
              <a:rPr lang="en-GB" sz="2400" dirty="0" err="1">
                <a:latin typeface="Courier New"/>
                <a:cs typeface="Courier New"/>
              </a:rPr>
              <a:t>:square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60989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1080120"/>
          </a:xfrm>
        </p:spPr>
        <p:txBody>
          <a:bodyPr/>
          <a:lstStyle/>
          <a:p>
            <a:r>
              <a:rPr lang="en-GB" dirty="0"/>
              <a:t>A function to apply a function to each element in a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636912"/>
            <a:ext cx="6978352" cy="156966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x = x + 1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>
                <a:latin typeface="Courier New"/>
                <a:cs typeface="Courier New"/>
              </a:rPr>
              <a:t>-- Add 1 to each entry is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addOne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ls</a:t>
            </a:r>
            <a:r>
              <a:rPr lang="en-GB" sz="2400" dirty="0">
                <a:latin typeface="Courier New"/>
                <a:cs typeface="Courier New"/>
              </a:rPr>
              <a:t> = </a:t>
            </a:r>
            <a:r>
              <a:rPr lang="en-GB" sz="2400" b="1" dirty="0">
                <a:latin typeface="Courier New"/>
                <a:cs typeface="Courier New"/>
              </a:rPr>
              <a:t>map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ls</a:t>
            </a:r>
            <a:r>
              <a:rPr lang="en-GB" sz="24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016" y="4748952"/>
            <a:ext cx="697835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square x = x * x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>
                <a:latin typeface="Courier New"/>
                <a:cs typeface="Courier New"/>
              </a:rPr>
              <a:t>-- Square each entry in a list</a:t>
            </a:r>
          </a:p>
          <a:p>
            <a:r>
              <a:rPr lang="en-GB" sz="2400" dirty="0">
                <a:latin typeface="Courier New"/>
                <a:cs typeface="Courier New"/>
              </a:rPr>
              <a:t>squares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r>
              <a:rPr lang="en-GB" sz="2400" dirty="0">
                <a:latin typeface="Courier New"/>
                <a:cs typeface="Courier New"/>
              </a:rPr>
              <a:t> = </a:t>
            </a:r>
            <a:r>
              <a:rPr lang="en-GB" sz="2400" b="1" dirty="0">
                <a:latin typeface="Courier New"/>
                <a:cs typeface="Courier New"/>
              </a:rPr>
              <a:t>map</a:t>
            </a:r>
            <a:r>
              <a:rPr lang="en-GB" sz="2400" dirty="0">
                <a:latin typeface="Courier New"/>
                <a:cs typeface="Courier New"/>
              </a:rPr>
              <a:t> square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75330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Map Defined?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720080"/>
          </a:xfrm>
        </p:spPr>
        <p:txBody>
          <a:bodyPr/>
          <a:lstStyle/>
          <a:p>
            <a:r>
              <a:rPr lang="en-GB" dirty="0"/>
              <a:t>Recursive definition of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6978352" cy="830997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map f []   = []</a:t>
            </a:r>
          </a:p>
          <a:p>
            <a:r>
              <a:rPr lang="en-GB" sz="2400" dirty="0">
                <a:latin typeface="Courier New"/>
                <a:cs typeface="Courier New"/>
              </a:rPr>
              <a:t>map f 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 = f x : map f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90091"/>
            <a:ext cx="7406208" cy="2677656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map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[1,2,3]</a:t>
            </a:r>
          </a:p>
          <a:p>
            <a:r>
              <a:rPr lang="en-GB" sz="2400" dirty="0">
                <a:latin typeface="Courier New"/>
                <a:cs typeface="Courier New"/>
              </a:rPr>
              <a:t>  =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1 : map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[2,3]</a:t>
            </a:r>
          </a:p>
          <a:p>
            <a:r>
              <a:rPr lang="en-GB" sz="2400" dirty="0">
                <a:latin typeface="Courier New"/>
                <a:cs typeface="Courier New"/>
              </a:rPr>
              <a:t>  =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1 :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2 : map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[3]</a:t>
            </a:r>
          </a:p>
          <a:p>
            <a:r>
              <a:rPr lang="en-GB" sz="2400" dirty="0">
                <a:latin typeface="Courier New"/>
                <a:cs typeface="Courier New"/>
              </a:rPr>
              <a:t>  =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1 :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2 :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3 : map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[]</a:t>
            </a:r>
          </a:p>
          <a:p>
            <a:r>
              <a:rPr lang="en-GB" sz="2400" dirty="0">
                <a:latin typeface="Courier New"/>
                <a:cs typeface="Courier New"/>
              </a:rPr>
              <a:t>  =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1 :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2 : </a:t>
            </a:r>
            <a:r>
              <a:rPr lang="en-GB" sz="2400" dirty="0" err="1">
                <a:latin typeface="Courier New"/>
                <a:cs typeface="Courier New"/>
              </a:rPr>
              <a:t>inc</a:t>
            </a:r>
            <a:r>
              <a:rPr lang="en-GB" sz="2400" dirty="0">
                <a:latin typeface="Courier New"/>
                <a:cs typeface="Courier New"/>
              </a:rPr>
              <a:t> 3 : []</a:t>
            </a:r>
          </a:p>
          <a:p>
            <a:r>
              <a:rPr lang="en-GB" sz="2400" dirty="0">
                <a:latin typeface="Courier New"/>
                <a:cs typeface="Courier New"/>
              </a:rPr>
              <a:t>  = [2, 3, 4]</a:t>
            </a:r>
          </a:p>
          <a:p>
            <a:endParaRPr lang="en-GB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681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 – Reducing a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Combine the elements of a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372688"/>
            <a:ext cx="4519464" cy="1200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-- length of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[]     = 0</a:t>
            </a:r>
          </a:p>
          <a:p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) = 1 + </a:t>
            </a:r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956864"/>
            <a:ext cx="5184576" cy="1200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-- sum of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addUp</a:t>
            </a:r>
            <a:r>
              <a:rPr lang="en-GB" sz="2400" dirty="0">
                <a:latin typeface="Courier New"/>
                <a:cs typeface="Courier New"/>
              </a:rPr>
              <a:t> []     = 0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addUp</a:t>
            </a:r>
            <a:r>
              <a:rPr lang="en-GB" sz="2400" dirty="0">
                <a:latin typeface="Courier New"/>
                <a:cs typeface="Courier New"/>
              </a:rPr>
              <a:t> (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) = x + </a:t>
            </a:r>
            <a:r>
              <a:rPr lang="en-GB" sz="2400" dirty="0" err="1">
                <a:latin typeface="Courier New"/>
                <a:cs typeface="Courier New"/>
              </a:rPr>
              <a:t>addUp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64777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Fold – Reducing a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648072"/>
          </a:xfrm>
        </p:spPr>
        <p:txBody>
          <a:bodyPr/>
          <a:lstStyle/>
          <a:p>
            <a:r>
              <a:rPr lang="en-GB" dirty="0"/>
              <a:t>Combine the elements of a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372688"/>
            <a:ext cx="518457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count x y = y + 1 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>
                <a:latin typeface="Courier New"/>
                <a:cs typeface="Courier New"/>
              </a:rPr>
              <a:t>-- length of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len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r>
              <a:rPr lang="en-GB" sz="2400" dirty="0">
                <a:latin typeface="Courier New"/>
                <a:cs typeface="Courier New"/>
              </a:rPr>
              <a:t> = 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count 0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307612"/>
            <a:ext cx="518457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add x y = x + y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GB" sz="2400" dirty="0">
                <a:latin typeface="Courier New"/>
                <a:cs typeface="Courier New"/>
              </a:rPr>
              <a:t>-- sum of a list</a:t>
            </a:r>
          </a:p>
          <a:p>
            <a:r>
              <a:rPr lang="en-GB" sz="2400" dirty="0" err="1">
                <a:latin typeface="Courier New"/>
                <a:cs typeface="Courier New"/>
              </a:rPr>
              <a:t>addUp</a:t>
            </a:r>
            <a:r>
              <a:rPr lang="en-GB" sz="2400" dirty="0">
                <a:latin typeface="Courier New"/>
                <a:cs typeface="Courier New"/>
              </a:rPr>
              <a:t>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r>
              <a:rPr lang="en-GB" sz="2400" dirty="0">
                <a:latin typeface="Courier New"/>
                <a:cs typeface="Courier New"/>
              </a:rPr>
              <a:t> = 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add 0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endParaRPr lang="en-GB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665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196752"/>
            <a:ext cx="3657600" cy="639762"/>
          </a:xfrm>
        </p:spPr>
        <p:txBody>
          <a:bodyPr/>
          <a:lstStyle/>
          <a:p>
            <a:r>
              <a:rPr lang="en-GB" sz="2800" dirty="0"/>
              <a:t>FP Topics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2"/>
          </p:nvPr>
        </p:nvSpPr>
        <p:spPr>
          <a:xfrm>
            <a:off x="758952" y="2181200"/>
            <a:ext cx="3657600" cy="3048000"/>
          </a:xfrm>
        </p:spPr>
        <p:txBody>
          <a:bodyPr>
            <a:normAutofit/>
          </a:bodyPr>
          <a:lstStyle/>
          <a:p>
            <a:r>
              <a:rPr lang="en-GB" sz="2800" dirty="0"/>
              <a:t>A first functions</a:t>
            </a:r>
          </a:p>
          <a:p>
            <a:r>
              <a:rPr lang="en-GB" sz="2800" dirty="0"/>
              <a:t>Composing function</a:t>
            </a:r>
          </a:p>
          <a:p>
            <a:r>
              <a:rPr lang="en-GB" sz="2800" dirty="0"/>
              <a:t>Lists</a:t>
            </a:r>
          </a:p>
          <a:p>
            <a:r>
              <a:rPr lang="en-GB" sz="2800" i="1" dirty="0"/>
              <a:t>If time (probably not)</a:t>
            </a:r>
          </a:p>
          <a:p>
            <a:pPr lvl="1"/>
            <a:r>
              <a:rPr lang="en-GB" dirty="0"/>
              <a:t>Recursion</a:t>
            </a:r>
          </a:p>
          <a:p>
            <a:pPr lvl="1"/>
            <a:r>
              <a:rPr lang="en-GB" dirty="0"/>
              <a:t>Map, Filter and Fold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152" y="1196752"/>
            <a:ext cx="3657600" cy="639762"/>
          </a:xfrm>
        </p:spPr>
        <p:txBody>
          <a:bodyPr/>
          <a:lstStyle/>
          <a:p>
            <a:r>
              <a:rPr lang="en-GB" sz="2800" dirty="0"/>
              <a:t>Reflections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152" y="2181200"/>
            <a:ext cx="4247328" cy="3624064"/>
          </a:xfrm>
        </p:spPr>
        <p:txBody>
          <a:bodyPr>
            <a:normAutofit/>
          </a:bodyPr>
          <a:lstStyle/>
          <a:p>
            <a:r>
              <a:rPr lang="en-GB" sz="2800" dirty="0"/>
              <a:t>Expressions, statements and variables</a:t>
            </a:r>
          </a:p>
          <a:p>
            <a:r>
              <a:rPr lang="en-GB" sz="2800" dirty="0"/>
              <a:t>Sequence versus composition</a:t>
            </a:r>
          </a:p>
          <a:p>
            <a:r>
              <a:rPr lang="en-GB" sz="2800" i="1" dirty="0"/>
              <a:t>How functions work</a:t>
            </a:r>
          </a:p>
          <a:p>
            <a:r>
              <a:rPr lang="en-GB" sz="2800" i="1" dirty="0"/>
              <a:t>Recursion and loops</a:t>
            </a:r>
          </a:p>
          <a:p>
            <a:r>
              <a:rPr lang="en-GB" sz="2800" dirty="0"/>
              <a:t>The best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5282044"/>
            <a:ext cx="3032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Challenge problems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</a:t>
            </a:r>
            <a:r>
              <a:rPr lang="en-GB" dirty="0" err="1"/>
              <a:t>Foldr</a:t>
            </a:r>
            <a:r>
              <a:rPr lang="en-GB" dirty="0"/>
              <a:t> Defined?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720080"/>
          </a:xfrm>
        </p:spPr>
        <p:txBody>
          <a:bodyPr/>
          <a:lstStyle/>
          <a:p>
            <a:r>
              <a:rPr lang="en-GB" dirty="0"/>
              <a:t>Recursive definition of </a:t>
            </a:r>
            <a:r>
              <a:rPr lang="en-GB" dirty="0" err="1"/>
              <a:t>foldr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6978352" cy="830997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f a []   = a</a:t>
            </a:r>
          </a:p>
          <a:p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f a </a:t>
            </a:r>
            <a:r>
              <a:rPr lang="en-GB" sz="2400" dirty="0" err="1">
                <a:latin typeface="Courier New"/>
                <a:cs typeface="Courier New"/>
              </a:rPr>
              <a:t>x:xs</a:t>
            </a:r>
            <a:r>
              <a:rPr lang="en-GB" sz="2400" dirty="0">
                <a:latin typeface="Courier New"/>
                <a:cs typeface="Courier New"/>
              </a:rPr>
              <a:t> = f x (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f a </a:t>
            </a:r>
            <a:r>
              <a:rPr lang="en-GB" sz="2400" dirty="0" err="1">
                <a:latin typeface="Courier New"/>
                <a:cs typeface="Courier New"/>
              </a:rPr>
              <a:t>xs</a:t>
            </a:r>
            <a:r>
              <a:rPr lang="en-GB" sz="24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390091"/>
            <a:ext cx="7992888" cy="304698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add 0 [1,2,3]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(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add 0 [2,3])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(add 2 (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add 0 [3]))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(add 2 (add 3 (</a:t>
            </a:r>
            <a:r>
              <a:rPr lang="en-GB" sz="2400" dirty="0" err="1">
                <a:latin typeface="Courier New"/>
                <a:cs typeface="Courier New"/>
              </a:rPr>
              <a:t>foldr</a:t>
            </a:r>
            <a:r>
              <a:rPr lang="en-GB" sz="2400" dirty="0">
                <a:latin typeface="Courier New"/>
                <a:cs typeface="Courier New"/>
              </a:rPr>
              <a:t> add 0 [])))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(add 2 (add 3 0))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(add 2 3)</a:t>
            </a:r>
          </a:p>
          <a:p>
            <a:r>
              <a:rPr lang="en-GB" sz="2400" dirty="0">
                <a:latin typeface="Courier New"/>
                <a:cs typeface="Courier New"/>
              </a:rPr>
              <a:t>  = add 1 5</a:t>
            </a:r>
          </a:p>
          <a:p>
            <a:r>
              <a:rPr lang="en-GB" sz="2400" dirty="0">
                <a:latin typeface="Courier New"/>
                <a:cs typeface="Courier New"/>
              </a:rPr>
              <a:t>  = 6</a:t>
            </a:r>
          </a:p>
        </p:txBody>
      </p:sp>
    </p:spTree>
    <p:extLst>
      <p:ext uri="{BB962C8B-B14F-4D97-AF65-F5344CB8AC3E}">
        <p14:creationId xmlns:p14="http://schemas.microsoft.com/office/powerpoint/2010/main" val="2838103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items from a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992" y="2789312"/>
            <a:ext cx="7552456" cy="156966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latin typeface="Courier New"/>
                <a:cs typeface="Courier New"/>
              </a:rPr>
              <a:t>moreThan</a:t>
            </a:r>
            <a:r>
              <a:rPr lang="en-GB" sz="2400" dirty="0">
                <a:latin typeface="Courier New"/>
                <a:cs typeface="Courier New"/>
              </a:rPr>
              <a:t> a b = b &gt; a</a:t>
            </a:r>
          </a:p>
          <a:p>
            <a:endParaRPr lang="en-GB" sz="2400" dirty="0">
              <a:latin typeface="Courier New"/>
              <a:cs typeface="Courier New"/>
            </a:endParaRPr>
          </a:p>
          <a:p>
            <a:r>
              <a:rPr lang="en-US" sz="2400" dirty="0">
                <a:latin typeface="Courier New"/>
                <a:cs typeface="Courier New"/>
              </a:rPr>
              <a:t>Main&gt; filter (</a:t>
            </a:r>
            <a:r>
              <a:rPr lang="en-US" sz="2400" dirty="0" err="1">
                <a:latin typeface="Courier New"/>
                <a:cs typeface="Courier New"/>
              </a:rPr>
              <a:t>moreThan</a:t>
            </a:r>
            <a:r>
              <a:rPr lang="en-US" sz="2400" dirty="0">
                <a:latin typeface="Courier New"/>
                <a:cs typeface="Courier New"/>
              </a:rPr>
              <a:t> 3) [3,2,5,1,7,8]</a:t>
            </a:r>
          </a:p>
          <a:p>
            <a:r>
              <a:rPr lang="en-US" sz="2400" dirty="0">
                <a:latin typeface="Courier New"/>
                <a:cs typeface="Courier New"/>
              </a:rPr>
              <a:t>[5,7,8]</a:t>
            </a:r>
            <a:endParaRPr lang="en-GB" sz="2400" dirty="0">
              <a:latin typeface="Courier New"/>
              <a:cs typeface="Courier New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6018584" y="2060848"/>
            <a:ext cx="222582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4066"/>
              <a:gd name="adj6" fmla="val -50176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Predicate</a:t>
            </a:r>
          </a:p>
        </p:txBody>
      </p:sp>
    </p:spTree>
    <p:extLst>
      <p:ext uri="{BB962C8B-B14F-4D97-AF65-F5344CB8AC3E}">
        <p14:creationId xmlns:p14="http://schemas.microsoft.com/office/powerpoint/2010/main" val="992992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Map, </a:t>
            </a:r>
            <a:r>
              <a:rPr lang="en-GB" dirty="0" err="1"/>
              <a:t>Foldr</a:t>
            </a:r>
            <a:r>
              <a:rPr lang="en-GB" dirty="0"/>
              <a:t>, Filter – Summary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4365104"/>
            <a:ext cx="7543800" cy="1584176"/>
          </a:xfrm>
        </p:spPr>
        <p:txBody>
          <a:bodyPr/>
          <a:lstStyle/>
          <a:p>
            <a:r>
              <a:rPr lang="en-GB" dirty="0"/>
              <a:t>These are called </a:t>
            </a:r>
            <a:r>
              <a:rPr lang="en-GB" u="sng" dirty="0"/>
              <a:t>recursive function</a:t>
            </a:r>
          </a:p>
          <a:p>
            <a:r>
              <a:rPr lang="en-GB" dirty="0" err="1"/>
              <a:t>foldr</a:t>
            </a:r>
            <a:r>
              <a:rPr lang="en-GB" dirty="0"/>
              <a:t> is more general – </a:t>
            </a:r>
            <a:r>
              <a:rPr lang="en-GB" i="1" dirty="0"/>
              <a:t>it can be used to define the other two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19981"/>
              </p:ext>
            </p:extLst>
          </p:nvPr>
        </p:nvGraphicFramePr>
        <p:xfrm>
          <a:off x="762000" y="1412875"/>
          <a:ext cx="75438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urier New"/>
                          <a:cs typeface="Courier New"/>
                        </a:rPr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Apply function</a:t>
                      </a:r>
                      <a:r>
                        <a:rPr lang="en-GB" sz="2800" baseline="0" dirty="0"/>
                        <a:t> to each list element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urier New"/>
                          <a:cs typeface="Courier New"/>
                        </a:rPr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Select elements satisfying a predicate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Courier New"/>
                          <a:cs typeface="Courier New"/>
                        </a:rPr>
                        <a:t>foldr</a:t>
                      </a:r>
                      <a:endParaRPr lang="en-GB" sz="28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Combine</a:t>
                      </a:r>
                      <a:r>
                        <a:rPr lang="en-GB" sz="2800" baseline="0" dirty="0"/>
                        <a:t> elements using a function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76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Map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Very large datasets can be processed using the Map Reduce framework</a:t>
            </a:r>
          </a:p>
          <a:p>
            <a:pPr lvl="1"/>
            <a:r>
              <a:rPr lang="en-GB" sz="2800" dirty="0"/>
              <a:t>Divide the list of input</a:t>
            </a:r>
          </a:p>
          <a:p>
            <a:pPr lvl="1"/>
            <a:r>
              <a:rPr lang="en-GB" sz="2800" dirty="0"/>
              <a:t>Map function to each list (separate computers)</a:t>
            </a:r>
          </a:p>
          <a:p>
            <a:pPr lvl="1"/>
            <a:r>
              <a:rPr lang="en-GB" sz="2800" dirty="0"/>
              <a:t>Reduce list of results (from the separate computers)  </a:t>
            </a:r>
          </a:p>
        </p:txBody>
      </p:sp>
    </p:spTree>
    <p:extLst>
      <p:ext uri="{BB962C8B-B14F-4D97-AF65-F5344CB8AC3E}">
        <p14:creationId xmlns:p14="http://schemas.microsoft.com/office/powerpoint/2010/main" val="2551519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861048"/>
            <a:ext cx="6858000" cy="990600"/>
          </a:xfrm>
        </p:spPr>
        <p:txBody>
          <a:bodyPr/>
          <a:lstStyle/>
          <a:p>
            <a:r>
              <a:rPr lang="en-GB" dirty="0"/>
              <a:t>Section 5 of practical sheet</a:t>
            </a:r>
          </a:p>
        </p:txBody>
      </p:sp>
    </p:spTree>
    <p:extLst>
      <p:ext uri="{BB962C8B-B14F-4D97-AF65-F5344CB8AC3E}">
        <p14:creationId xmlns:p14="http://schemas.microsoft.com/office/powerpoint/2010/main" val="232049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Refection 5: The Best Language?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86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4392488"/>
          </a:xfrm>
        </p:spPr>
        <p:txBody>
          <a:bodyPr>
            <a:normAutofit/>
          </a:bodyPr>
          <a:lstStyle/>
          <a:p>
            <a:r>
              <a:rPr lang="en-GB" dirty="0"/>
              <a:t>Between machine and users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More abstract</a:t>
            </a:r>
          </a:p>
          <a:p>
            <a:r>
              <a:rPr lang="en-GB" dirty="0"/>
              <a:t>Haskell is ‘declarative’</a:t>
            </a:r>
          </a:p>
          <a:p>
            <a:r>
              <a:rPr lang="en-GB" dirty="0"/>
              <a:t>Performance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2636912"/>
            <a:ext cx="151216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Machine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2200" y="2636912"/>
            <a:ext cx="151216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2761764"/>
            <a:ext cx="3326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      Java       Haskell</a:t>
            </a:r>
          </a:p>
        </p:txBody>
      </p:sp>
    </p:spTree>
    <p:extLst>
      <p:ext uri="{BB962C8B-B14F-4D97-AF65-F5344CB8AC3E}">
        <p14:creationId xmlns:p14="http://schemas.microsoft.com/office/powerpoint/2010/main" val="2350852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Functional Programming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Functional languages</a:t>
            </a:r>
          </a:p>
          <a:p>
            <a:pPr lvl="1"/>
            <a:r>
              <a:rPr lang="en-GB" dirty="0"/>
              <a:t>LISP – the original one</a:t>
            </a:r>
          </a:p>
          <a:p>
            <a:pPr lvl="1"/>
            <a:r>
              <a:rPr lang="en-GB" dirty="0"/>
              <a:t>Haskell</a:t>
            </a:r>
          </a:p>
          <a:p>
            <a:pPr lvl="1"/>
            <a:r>
              <a:rPr lang="en-GB" dirty="0" err="1"/>
              <a:t>Scala</a:t>
            </a:r>
            <a:r>
              <a:rPr lang="en-GB" dirty="0"/>
              <a:t> – compiles to JVM</a:t>
            </a:r>
          </a:p>
          <a:p>
            <a:pPr lvl="1"/>
            <a:r>
              <a:rPr lang="en-GB" dirty="0"/>
              <a:t>F♯ – compiles to .NET</a:t>
            </a:r>
          </a:p>
          <a:p>
            <a:endParaRPr lang="en-GB" dirty="0"/>
          </a:p>
          <a:p>
            <a:r>
              <a:rPr lang="en-GB" dirty="0"/>
              <a:t>Influences</a:t>
            </a:r>
          </a:p>
          <a:p>
            <a:pPr lvl="1"/>
            <a:r>
              <a:rPr lang="en-GB" dirty="0"/>
              <a:t>Java, Python, C♯</a:t>
            </a:r>
          </a:p>
          <a:p>
            <a:pPr lvl="1"/>
            <a:r>
              <a:rPr lang="en-GB" dirty="0"/>
              <a:t>Python has versions of map and fold</a:t>
            </a:r>
          </a:p>
        </p:txBody>
      </p:sp>
    </p:spTree>
    <p:extLst>
      <p:ext uri="{BB962C8B-B14F-4D97-AF65-F5344CB8AC3E}">
        <p14:creationId xmlns:p14="http://schemas.microsoft.com/office/powerpoint/2010/main" val="3115091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192AA-BA7E-8E46-8006-F4E373F7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Adverts (Feb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663A2-D27B-E249-95FD-74C67344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2600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61FEF-D84D-6D46-9368-6E21C105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4077072"/>
            <a:ext cx="9144000" cy="25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8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… and teaching FP </a:t>
            </a:r>
          </a:p>
        </p:txBody>
      </p:sp>
    </p:spTree>
    <p:extLst>
      <p:ext uri="{BB962C8B-B14F-4D97-AF65-F5344CB8AC3E}">
        <p14:creationId xmlns:p14="http://schemas.microsoft.com/office/powerpoint/2010/main" val="379147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Languages?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programming languages now have functional features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93096"/>
            <a:ext cx="5041900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2041" b="14835"/>
          <a:stretch/>
        </p:blipFill>
        <p:spPr>
          <a:xfrm>
            <a:off x="4644008" y="2060848"/>
            <a:ext cx="4007768" cy="21979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7037" y="3132256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0538576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Functional Programming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8952" y="1133054"/>
            <a:ext cx="3657600" cy="639762"/>
          </a:xfrm>
        </p:spPr>
        <p:txBody>
          <a:bodyPr/>
          <a:lstStyle/>
          <a:p>
            <a:r>
              <a:rPr lang="en-GB" sz="2400" dirty="0"/>
              <a:t>We Have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8952" y="2132856"/>
            <a:ext cx="3657600" cy="403244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Programming with expressions</a:t>
            </a:r>
          </a:p>
          <a:p>
            <a:r>
              <a:rPr lang="en-GB" dirty="0"/>
              <a:t>No statements</a:t>
            </a:r>
          </a:p>
          <a:p>
            <a:pPr lvl="1"/>
            <a:r>
              <a:rPr lang="en-GB" dirty="0"/>
              <a:t>No assignment </a:t>
            </a:r>
            <a:r>
              <a:rPr lang="en-GB" dirty="0">
                <a:sym typeface="Wingdings"/>
              </a:rPr>
              <a:t> no variables</a:t>
            </a:r>
          </a:p>
          <a:p>
            <a:pPr lvl="1"/>
            <a:r>
              <a:rPr lang="en-GB" dirty="0">
                <a:sym typeface="Wingdings"/>
              </a:rPr>
              <a:t>No sequence  no loops</a:t>
            </a:r>
          </a:p>
          <a:p>
            <a:r>
              <a:rPr lang="en-GB" dirty="0">
                <a:sym typeface="Wingdings"/>
              </a:rPr>
              <a:t>Composition of functions</a:t>
            </a:r>
          </a:p>
          <a:p>
            <a:r>
              <a:rPr lang="en-GB" dirty="0">
                <a:sym typeface="Wingdings"/>
              </a:rPr>
              <a:t>Possible and practical</a:t>
            </a:r>
          </a:p>
          <a:p>
            <a:pPr lvl="1"/>
            <a:r>
              <a:rPr lang="en-GB" dirty="0">
                <a:sym typeface="Wingdings"/>
              </a:rPr>
              <a:t>Programs can be shorter</a:t>
            </a:r>
          </a:p>
          <a:p>
            <a:r>
              <a:rPr lang="en-GB" i="1" dirty="0">
                <a:sym typeface="Wingdings"/>
              </a:rPr>
              <a:t>Map and fold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133054"/>
            <a:ext cx="3657600" cy="639762"/>
          </a:xfrm>
        </p:spPr>
        <p:txBody>
          <a:bodyPr/>
          <a:lstStyle/>
          <a:p>
            <a:r>
              <a:rPr lang="en-GB" sz="2400" dirty="0"/>
              <a:t>.. More Ideas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325216"/>
            <a:ext cx="3657600" cy="3048000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Map and fold</a:t>
            </a:r>
          </a:p>
          <a:p>
            <a:r>
              <a:rPr lang="en-GB" dirty="0"/>
              <a:t>List comprehension</a:t>
            </a:r>
          </a:p>
          <a:p>
            <a:r>
              <a:rPr lang="en-GB" dirty="0"/>
              <a:t>Anonymous functions – lambda</a:t>
            </a:r>
          </a:p>
          <a:p>
            <a:r>
              <a:rPr lang="en-GB" dirty="0"/>
              <a:t>Types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Numbers issue</a:t>
            </a:r>
          </a:p>
          <a:p>
            <a:r>
              <a:rPr lang="en-GB" dirty="0"/>
              <a:t>Polymorphism</a:t>
            </a:r>
          </a:p>
          <a:p>
            <a:r>
              <a:rPr lang="en-GB" dirty="0"/>
              <a:t>Input and output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6114256" cy="4536504"/>
          </a:xfrm>
        </p:spPr>
        <p:txBody>
          <a:bodyPr>
            <a:normAutofit/>
          </a:bodyPr>
          <a:lstStyle/>
          <a:p>
            <a:r>
              <a:rPr lang="en-GB" dirty="0"/>
              <a:t>Practical skill?</a:t>
            </a:r>
          </a:p>
          <a:p>
            <a:r>
              <a:rPr lang="en-GB" dirty="0"/>
              <a:t>… is there knowledge otherwise?</a:t>
            </a:r>
          </a:p>
          <a:p>
            <a:endParaRPr lang="en-GB" dirty="0"/>
          </a:p>
          <a:p>
            <a:r>
              <a:rPr lang="en-GB" dirty="0"/>
              <a:t>No types</a:t>
            </a:r>
          </a:p>
          <a:p>
            <a:endParaRPr lang="en-GB" dirty="0"/>
          </a:p>
          <a:p>
            <a:r>
              <a:rPr lang="en-GB" dirty="0"/>
              <a:t>Focus seems to be on:</a:t>
            </a:r>
          </a:p>
          <a:p>
            <a:pPr lvl="1"/>
            <a:r>
              <a:rPr lang="en-GB" dirty="0"/>
              <a:t>Function definition</a:t>
            </a:r>
          </a:p>
          <a:p>
            <a:pPr lvl="1"/>
            <a:r>
              <a:rPr lang="en-GB" dirty="0"/>
              <a:t>… using recursion</a:t>
            </a:r>
          </a:p>
          <a:p>
            <a:pPr lvl="1"/>
            <a:r>
              <a:rPr lang="en-GB" dirty="0"/>
              <a:t>Program execution by rewriting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2478375"/>
            <a:ext cx="230425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Is using FP to reflect on Imperative programming useful?</a:t>
            </a:r>
          </a:p>
        </p:txBody>
      </p:sp>
    </p:spTree>
    <p:extLst>
      <p:ext uri="{BB962C8B-B14F-4D97-AF65-F5344CB8AC3E}">
        <p14:creationId xmlns:p14="http://schemas.microsoft.com/office/powerpoint/2010/main" val="3829829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2212"/>
            <a:ext cx="9144000" cy="365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2930"/>
            <a:ext cx="9144000" cy="2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5FF120-D52F-4945-BB2F-1C3C18E7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" y="3933056"/>
            <a:ext cx="8470900" cy="1524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BF5EFF-764B-144A-8202-B870F408D455}"/>
              </a:ext>
            </a:extLst>
          </p:cNvPr>
          <p:cNvGrpSpPr/>
          <p:nvPr/>
        </p:nvGrpSpPr>
        <p:grpSpPr>
          <a:xfrm>
            <a:off x="107504" y="188640"/>
            <a:ext cx="8382000" cy="3715692"/>
            <a:chOff x="107504" y="188640"/>
            <a:chExt cx="8382000" cy="37156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820F082-7596-574A-87CF-4290C6A92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021"/>
            <a:stretch/>
          </p:blipFill>
          <p:spPr>
            <a:xfrm>
              <a:off x="107504" y="908720"/>
              <a:ext cx="8382000" cy="29956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A3F04E-ABFD-9940-8A01-02799E2FF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4401"/>
            <a:stretch/>
          </p:blipFill>
          <p:spPr>
            <a:xfrm>
              <a:off x="107504" y="188640"/>
              <a:ext cx="8382000" cy="7191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3A5BBD-BB06-194B-9585-9DF0E5DE3C7C}"/>
              </a:ext>
            </a:extLst>
          </p:cNvPr>
          <p:cNvGrpSpPr/>
          <p:nvPr/>
        </p:nvGrpSpPr>
        <p:grpSpPr>
          <a:xfrm>
            <a:off x="65732" y="4005064"/>
            <a:ext cx="8394700" cy="2516361"/>
            <a:chOff x="107504" y="4005064"/>
            <a:chExt cx="8394700" cy="2516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30C9FE-171B-F24B-BF97-B29DA10B3490}"/>
                </a:ext>
              </a:extLst>
            </p:cNvPr>
            <p:cNvGrpSpPr/>
            <p:nvPr/>
          </p:nvGrpSpPr>
          <p:grpSpPr>
            <a:xfrm>
              <a:off x="107504" y="4005064"/>
              <a:ext cx="8394700" cy="2516361"/>
              <a:chOff x="107504" y="3933056"/>
              <a:chExt cx="8394700" cy="251636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1096024-ED5F-2240-BFB0-473AFB011B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79"/>
              <a:stretch/>
            </p:blipFill>
            <p:spPr>
              <a:xfrm>
                <a:off x="107504" y="3933056"/>
                <a:ext cx="8394700" cy="681807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9E5A83E-E735-A947-9F95-586B62809D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1287"/>
              <a:stretch/>
            </p:blipFill>
            <p:spPr>
              <a:xfrm>
                <a:off x="4788024" y="4365104"/>
                <a:ext cx="3530600" cy="2084313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5802-E8A5-1244-9BB4-AB67E80D074C}"/>
                </a:ext>
              </a:extLst>
            </p:cNvPr>
            <p:cNvSpPr/>
            <p:nvPr/>
          </p:nvSpPr>
          <p:spPr>
            <a:xfrm>
              <a:off x="2123728" y="4869160"/>
              <a:ext cx="280831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11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First Function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19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615407"/>
            <a:ext cx="697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bigger a b = if a &gt; b then a else b 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1979712" y="2213248"/>
            <a:ext cx="1656184" cy="9997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096"/>
              <a:gd name="adj6" fmla="val -25738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Function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Simple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864096"/>
          </a:xfrm>
        </p:spPr>
        <p:txBody>
          <a:bodyPr/>
          <a:lstStyle/>
          <a:p>
            <a:r>
              <a:rPr lang="en-GB" dirty="0"/>
              <a:t>This function gives the larger of two numbers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4860032" y="2492896"/>
            <a:ext cx="230425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762"/>
              <a:gd name="adj6" fmla="val -78404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Argument 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4572000" y="4797152"/>
            <a:ext cx="2880320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2352"/>
              <a:gd name="adj6" fmla="val -42731"/>
            </a:avLst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90"/>
                </a:solidFill>
              </a:rPr>
              <a:t>Is defined as …</a:t>
            </a:r>
          </a:p>
        </p:txBody>
      </p:sp>
    </p:spTree>
    <p:extLst>
      <p:ext uri="{BB962C8B-B14F-4D97-AF65-F5344CB8AC3E}">
        <p14:creationId xmlns:p14="http://schemas.microsoft.com/office/powerpoint/2010/main" val="30878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1152128"/>
          </a:xfrm>
        </p:spPr>
        <p:txBody>
          <a:bodyPr/>
          <a:lstStyle/>
          <a:p>
            <a:r>
              <a:rPr lang="en-GB" dirty="0"/>
              <a:t>Like Python, Haskell is layout sensitive</a:t>
            </a:r>
          </a:p>
          <a:p>
            <a:r>
              <a:rPr lang="en-GB" dirty="0"/>
              <a:t>The following all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679303"/>
            <a:ext cx="697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bigger a b = </a:t>
            </a:r>
          </a:p>
          <a:p>
            <a:r>
              <a:rPr lang="en-GB" sz="2400" dirty="0">
                <a:latin typeface="Courier New"/>
                <a:cs typeface="Courier New"/>
              </a:rPr>
              <a:t>  if a &gt; b then a else 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38163"/>
            <a:ext cx="697835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urier New"/>
                <a:cs typeface="Courier New"/>
              </a:rPr>
              <a:t>bigger a b = </a:t>
            </a:r>
          </a:p>
          <a:p>
            <a:r>
              <a:rPr lang="en-GB" sz="2400" dirty="0">
                <a:latin typeface="Courier New"/>
                <a:cs typeface="Courier New"/>
              </a:rPr>
              <a:t>  if a &gt; b </a:t>
            </a:r>
          </a:p>
          <a:p>
            <a:r>
              <a:rPr lang="en-GB" sz="2400" dirty="0">
                <a:latin typeface="Courier New"/>
                <a:cs typeface="Courier New"/>
              </a:rPr>
              <a:t>     then a </a:t>
            </a:r>
          </a:p>
          <a:p>
            <a:r>
              <a:rPr lang="en-GB" sz="2400" dirty="0">
                <a:latin typeface="Courier New"/>
                <a:cs typeface="Courier New"/>
              </a:rPr>
              <a:t>     else b </a:t>
            </a:r>
          </a:p>
        </p:txBody>
      </p:sp>
    </p:spTree>
    <p:extLst>
      <p:ext uri="{BB962C8B-B14F-4D97-AF65-F5344CB8AC3E}">
        <p14:creationId xmlns:p14="http://schemas.microsoft.com/office/powerpoint/2010/main" val="110245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11168</TotalTime>
  <Words>2119</Words>
  <Application>Microsoft Macintosh PowerPoint</Application>
  <PresentationFormat>On-screen Show (4:3)</PresentationFormat>
  <Paragraphs>499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Courier</vt:lpstr>
      <vt:lpstr>Courier New</vt:lpstr>
      <vt:lpstr>Impact</vt:lpstr>
      <vt:lpstr>Times New Roman</vt:lpstr>
      <vt:lpstr>Wingdings</vt:lpstr>
      <vt:lpstr>NewsPrint</vt:lpstr>
      <vt:lpstr>Getting Started</vt:lpstr>
      <vt:lpstr>A Level Computer Science  Introduction to Functional Programming</vt:lpstr>
      <vt:lpstr>Aims and Claims</vt:lpstr>
      <vt:lpstr>How This Session Works</vt:lpstr>
      <vt:lpstr>Outline</vt:lpstr>
      <vt:lpstr>Functional Languages?</vt:lpstr>
      <vt:lpstr>First Function</vt:lpstr>
      <vt:lpstr>A Simple Function</vt:lpstr>
      <vt:lpstr>Layout</vt:lpstr>
      <vt:lpstr>Getting Started with WinGHCi</vt:lpstr>
      <vt:lpstr>Practical break</vt:lpstr>
      <vt:lpstr>Refection 1: Expressions, Statements and Variables </vt:lpstr>
      <vt:lpstr>Expressions and Statement</vt:lpstr>
      <vt:lpstr>The Assignment Statement</vt:lpstr>
      <vt:lpstr>No Variables? </vt:lpstr>
      <vt:lpstr>Functions</vt:lpstr>
      <vt:lpstr>Function Composition</vt:lpstr>
      <vt:lpstr>Composing Functions</vt:lpstr>
      <vt:lpstr>Composing Functions</vt:lpstr>
      <vt:lpstr>Composing Functions – Example </vt:lpstr>
      <vt:lpstr>Practical break</vt:lpstr>
      <vt:lpstr>Refection 2: Sequence versus Composition</vt:lpstr>
      <vt:lpstr>Python’s Invisible Statement</vt:lpstr>
      <vt:lpstr>Haskell’s Invisible Operator</vt:lpstr>
      <vt:lpstr>Decomposition</vt:lpstr>
      <vt:lpstr>Python’s Other Invisible Operator</vt:lpstr>
      <vt:lpstr>Recursion</vt:lpstr>
      <vt:lpstr>Recursion</vt:lpstr>
      <vt:lpstr>Recursion – Example </vt:lpstr>
      <vt:lpstr>Patterns</vt:lpstr>
      <vt:lpstr>Practical break</vt:lpstr>
      <vt:lpstr>Refection 3: How Functions Work</vt:lpstr>
      <vt:lpstr>Example Python Program</vt:lpstr>
      <vt:lpstr>Dry Running a Program</vt:lpstr>
      <vt:lpstr>Rewriting (Reduction)</vt:lpstr>
      <vt:lpstr>Lists</vt:lpstr>
      <vt:lpstr>Lists in Haskell</vt:lpstr>
      <vt:lpstr>Useful List Functions</vt:lpstr>
      <vt:lpstr>Ranges</vt:lpstr>
      <vt:lpstr>List Recursion</vt:lpstr>
      <vt:lpstr>Practical break</vt:lpstr>
      <vt:lpstr>Refection 4: Recursion and Loops</vt:lpstr>
      <vt:lpstr>Recursion and Loops</vt:lpstr>
      <vt:lpstr>Map, Filter and Fold</vt:lpstr>
      <vt:lpstr>Two Similar Functions</vt:lpstr>
      <vt:lpstr>Using Map</vt:lpstr>
      <vt:lpstr>How is Map Defined?</vt:lpstr>
      <vt:lpstr>Fold – Reducing a list </vt:lpstr>
      <vt:lpstr>Using Fold – Reducing a list </vt:lpstr>
      <vt:lpstr>How is Foldr Defined?</vt:lpstr>
      <vt:lpstr>Filter</vt:lpstr>
      <vt:lpstr>Map, Foldr, Filter – Summary </vt:lpstr>
      <vt:lpstr>Google Map Reduce</vt:lpstr>
      <vt:lpstr>Practical break</vt:lpstr>
      <vt:lpstr>Refection 5: The Best Language?</vt:lpstr>
      <vt:lpstr>Programming Language</vt:lpstr>
      <vt:lpstr>Functional Programming in Practice</vt:lpstr>
      <vt:lpstr>Job Adverts (Feb 2020)</vt:lpstr>
      <vt:lpstr>Summary</vt:lpstr>
      <vt:lpstr>Functional Programming</vt:lpstr>
      <vt:lpstr>Teaching FP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for GCSE</dc:title>
  <dc:subject/>
  <dc:creator>William Marsh</dc:creator>
  <cp:keywords/>
  <dc:description/>
  <cp:lastModifiedBy>William Marsh</cp:lastModifiedBy>
  <cp:revision>123</cp:revision>
  <cp:lastPrinted>2020-02-23T17:33:25Z</cp:lastPrinted>
  <dcterms:created xsi:type="dcterms:W3CDTF">2012-04-25T07:26:20Z</dcterms:created>
  <dcterms:modified xsi:type="dcterms:W3CDTF">2020-02-29T09:51:05Z</dcterms:modified>
  <cp:category/>
</cp:coreProperties>
</file>