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43" r:id="rId2"/>
    <p:sldId id="258" r:id="rId3"/>
    <p:sldId id="281" r:id="rId4"/>
    <p:sldId id="284" r:id="rId5"/>
    <p:sldId id="283" r:id="rId6"/>
    <p:sldId id="286" r:id="rId7"/>
    <p:sldId id="288" r:id="rId8"/>
    <p:sldId id="292" r:id="rId9"/>
    <p:sldId id="289" r:id="rId10"/>
    <p:sldId id="282" r:id="rId11"/>
    <p:sldId id="296" r:id="rId12"/>
    <p:sldId id="317" r:id="rId13"/>
    <p:sldId id="344" r:id="rId14"/>
    <p:sldId id="340" r:id="rId15"/>
    <p:sldId id="342" r:id="rId16"/>
    <p:sldId id="311" r:id="rId17"/>
    <p:sldId id="346" r:id="rId18"/>
    <p:sldId id="321" r:id="rId19"/>
    <p:sldId id="322" r:id="rId20"/>
    <p:sldId id="303" r:id="rId21"/>
    <p:sldId id="345" r:id="rId22"/>
    <p:sldId id="331" r:id="rId23"/>
    <p:sldId id="337" r:id="rId24"/>
    <p:sldId id="338" r:id="rId25"/>
    <p:sldId id="323" r:id="rId26"/>
    <p:sldId id="339" r:id="rId27"/>
    <p:sldId id="341" r:id="rId2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2E75B6"/>
    <a:srgbClr val="283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3" autoAdjust="0"/>
    <p:restoredTop sz="86392" autoAdjust="0"/>
  </p:normalViewPr>
  <p:slideViewPr>
    <p:cSldViewPr>
      <p:cViewPr varScale="1">
        <p:scale>
          <a:sx n="63" d="100"/>
          <a:sy n="63" d="100"/>
        </p:scale>
        <p:origin x="184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13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FBBF-8BDE-6547-A74F-C85624562309}" type="datetimeFigureOut">
              <a:rPr lang="en-US" smtClean="0"/>
              <a:t>2/23/20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77E5-AB77-9249-828E-E88F4157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7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C87AB-C355-48A0-A222-B0AEC582735C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62AF-DD84-4820-B182-5C327E162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7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9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7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0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51516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3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5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86321"/>
            <a:ext cx="5181600" cy="46906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55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917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47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47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88625"/>
            <a:ext cx="5183188" cy="4118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3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6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4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0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A994C1-7FA0-4894-B73E-31140D789D3B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FCE1EE-7BC0-4847-9915-B5F3378351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553" y="117014"/>
            <a:ext cx="12240228" cy="6904299"/>
          </a:xfrm>
          <a:prstGeom prst="rect">
            <a:avLst/>
          </a:prstGeom>
          <a:noFill/>
          <a:ln w="228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526" y="5914410"/>
            <a:ext cx="6047525" cy="95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6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qmul.ac.uk/~william/CAS-London-2020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5FF4-8A04-5049-914A-D65DA9E0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To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C4B9C-A326-004F-872E-6B329D10A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322"/>
            <a:ext cx="10730408" cy="5151616"/>
          </a:xfrm>
        </p:spPr>
        <p:txBody>
          <a:bodyPr>
            <a:normAutofit/>
          </a:bodyPr>
          <a:lstStyle/>
          <a:p>
            <a:r>
              <a:rPr lang="en-GB" sz="3200" dirty="0"/>
              <a:t>Paper sheet</a:t>
            </a:r>
          </a:p>
          <a:p>
            <a:r>
              <a:rPr lang="en-GB" sz="3200" dirty="0"/>
              <a:t>Online:</a:t>
            </a:r>
            <a:br>
              <a:rPr lang="en-GB" sz="3200" dirty="0"/>
            </a:br>
            <a:r>
              <a:rPr lang="en-GB" sz="3200" dirty="0">
                <a:hlinkClick r:id="rId2"/>
              </a:rPr>
              <a:t>http://www.eecs.qmul.ac.uk/~william/CAS-London-2020.html</a:t>
            </a:r>
            <a:endParaRPr lang="en-GB" sz="3200" dirty="0"/>
          </a:p>
          <a:p>
            <a:r>
              <a:rPr lang="en-GB" sz="3200" dirty="0"/>
              <a:t>Download sample programs</a:t>
            </a:r>
          </a:p>
          <a:p>
            <a:pPr lvl="1"/>
            <a:r>
              <a:rPr lang="en-GB" sz="2800" dirty="0"/>
              <a:t>Create directory</a:t>
            </a:r>
          </a:p>
          <a:p>
            <a:pPr lvl="1"/>
            <a:r>
              <a:rPr lang="en-GB" sz="2800" dirty="0"/>
              <a:t>Unzip</a:t>
            </a:r>
          </a:p>
          <a:p>
            <a:pPr lvl="1"/>
            <a:r>
              <a:rPr lang="en-GB" sz="2800" dirty="0"/>
              <a:t>Recommend copy sample files before editing</a:t>
            </a:r>
          </a:p>
        </p:txBody>
      </p:sp>
    </p:spTree>
    <p:extLst>
      <p:ext uri="{BB962C8B-B14F-4D97-AF65-F5344CB8AC3E}">
        <p14:creationId xmlns:p14="http://schemas.microsoft.com/office/powerpoint/2010/main" val="81439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Liskov</a:t>
            </a:r>
            <a:r>
              <a:rPr lang="en-GB" b="1" dirty="0"/>
              <a:t> and </a:t>
            </a:r>
            <a:r>
              <a:rPr lang="en-GB" b="1" dirty="0" err="1"/>
              <a:t>Guttag</a:t>
            </a:r>
            <a:r>
              <a:rPr lang="en-GB" b="1" dirty="0"/>
              <a:t> 1986 – Decomposition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very small program consisting of no more than a few hundred lines can be implemented as a single monolithic unit.</a:t>
            </a:r>
          </a:p>
          <a:p>
            <a:r>
              <a:rPr lang="en-US" dirty="0"/>
              <a:t>However, as the size of the program increases such a ... structure is no longer reasonable ... </a:t>
            </a:r>
          </a:p>
          <a:p>
            <a:r>
              <a:rPr lang="en-US" dirty="0"/>
              <a:t>Instead the program must be decomposed into ... modules that together provide the desired function. </a:t>
            </a:r>
          </a:p>
          <a:p>
            <a:r>
              <a:rPr lang="en-US" dirty="0"/>
              <a:t>… how to decompose large programming problems into small ones … what kinds of modules are useful … [how] modules can be combined to solve the original problem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24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Two Different Aims for Learning OOP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How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to use classes</a:t>
            </a:r>
          </a:p>
          <a:p>
            <a:pPr lvl="1"/>
            <a:r>
              <a:rPr lang="en-GB" dirty="0"/>
              <a:t>Create a new object</a:t>
            </a:r>
          </a:p>
          <a:p>
            <a:pPr lvl="1"/>
            <a:r>
              <a:rPr lang="en-GB" dirty="0"/>
              <a:t>Use objects as variables (e.g. in a list)</a:t>
            </a:r>
          </a:p>
          <a:p>
            <a:r>
              <a:rPr lang="en-GB" dirty="0"/>
              <a:t>How to create (declare) new classes</a:t>
            </a:r>
          </a:p>
          <a:p>
            <a:pPr lvl="1"/>
            <a:r>
              <a:rPr lang="en-GB" dirty="0"/>
              <a:t>Add method and attributes</a:t>
            </a:r>
          </a:p>
          <a:p>
            <a:pPr lvl="1"/>
            <a:r>
              <a:rPr lang="en-GB" dirty="0"/>
              <a:t>… and constructors</a:t>
            </a:r>
          </a:p>
          <a:p>
            <a:r>
              <a:rPr lang="en-GB" dirty="0"/>
              <a:t>How to create sub-classes (inheritance)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Why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Decomposing a problem using classes</a:t>
            </a:r>
          </a:p>
          <a:p>
            <a:pPr lvl="1"/>
            <a:r>
              <a:rPr lang="en-GB" dirty="0"/>
              <a:t>Which classes to use?</a:t>
            </a:r>
          </a:p>
          <a:p>
            <a:pPr lvl="1"/>
            <a:r>
              <a:rPr lang="en-GB" dirty="0"/>
              <a:t>What makes a good class?</a:t>
            </a:r>
          </a:p>
          <a:p>
            <a:r>
              <a:rPr lang="en-GB" dirty="0"/>
              <a:t>How to do good abstractions</a:t>
            </a:r>
          </a:p>
          <a:p>
            <a:pPr lvl="1"/>
            <a:r>
              <a:rPr lang="en-GB" dirty="0"/>
              <a:t>Analysis of the problem</a:t>
            </a:r>
          </a:p>
          <a:p>
            <a:r>
              <a:rPr lang="en-GB" dirty="0"/>
              <a:t>How classes can interact</a:t>
            </a:r>
          </a:p>
          <a:p>
            <a:pPr lvl="1"/>
            <a:r>
              <a:rPr lang="en-GB" dirty="0"/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470310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Emphasis continuity between OOP and previous programming</a:t>
            </a:r>
          </a:p>
          <a:p>
            <a:pPr lvl="1"/>
            <a:r>
              <a:rPr lang="en-GB" dirty="0"/>
              <a:t>Use of objects and methods explained</a:t>
            </a:r>
          </a:p>
          <a:p>
            <a:pPr lvl="1"/>
            <a:r>
              <a:rPr lang="en-GB" dirty="0"/>
              <a:t>Abstractions implemented using functions  </a:t>
            </a:r>
          </a:p>
          <a:p>
            <a:endParaRPr lang="en-GB" dirty="0"/>
          </a:p>
          <a:p>
            <a:r>
              <a:rPr lang="en-GB" dirty="0"/>
              <a:t>Program decomposition; problem abstraction</a:t>
            </a:r>
          </a:p>
          <a:p>
            <a:pPr lvl="1"/>
            <a:r>
              <a:rPr lang="en-GB" dirty="0"/>
              <a:t>Distinguish between learning syntax and</a:t>
            </a:r>
          </a:p>
          <a:p>
            <a:pPr lvl="1"/>
            <a:r>
              <a:rPr lang="en-GB" dirty="0"/>
              <a:t>… practicing abstraction and program design </a:t>
            </a:r>
          </a:p>
          <a:p>
            <a:endParaRPr lang="en-GB" dirty="0"/>
          </a:p>
          <a:p>
            <a:r>
              <a:rPr lang="en-GB" dirty="0"/>
              <a:t>OOP is a new solution to the goal of decomposition using abstraction</a:t>
            </a:r>
          </a:p>
          <a:p>
            <a:pPr lvl="1"/>
            <a:r>
              <a:rPr lang="en-GB" dirty="0"/>
              <a:t>Comparison with use of functions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77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Practical 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149080"/>
            <a:ext cx="9144000" cy="1108720"/>
          </a:xfrm>
        </p:spPr>
        <p:txBody>
          <a:bodyPr>
            <a:normAutofit/>
          </a:bodyPr>
          <a:lstStyle/>
          <a:p>
            <a:r>
              <a:rPr lang="en-GB" sz="3200" dirty="0"/>
              <a:t>Drawing Faces: Exercises 1 and 2</a:t>
            </a:r>
          </a:p>
        </p:txBody>
      </p:sp>
    </p:spTree>
    <p:extLst>
      <p:ext uri="{BB962C8B-B14F-4D97-AF65-F5344CB8AC3E}">
        <p14:creationId xmlns:p14="http://schemas.microsoft.com/office/powerpoint/2010/main" val="124920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Declaring Your Own Classes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Key concepts</a:t>
            </a:r>
          </a:p>
        </p:txBody>
      </p:sp>
    </p:spTree>
    <p:extLst>
      <p:ext uri="{BB962C8B-B14F-4D97-AF65-F5344CB8AC3E}">
        <p14:creationId xmlns:p14="http://schemas.microsoft.com/office/powerpoint/2010/main" val="219334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4FA8-26B1-1848-96D0-BAC9A12D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Faces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B582-DBC2-6F41-A479-8BD75E04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322"/>
            <a:ext cx="6265912" cy="5151616"/>
          </a:xfrm>
        </p:spPr>
        <p:txBody>
          <a:bodyPr/>
          <a:lstStyle/>
          <a:p>
            <a:r>
              <a:rPr lang="en-GB" dirty="0"/>
              <a:t>Using Python turtle graphics</a:t>
            </a:r>
          </a:p>
          <a:p>
            <a:r>
              <a:rPr lang="en-GB" dirty="0"/>
              <a:t>Good points</a:t>
            </a:r>
          </a:p>
          <a:p>
            <a:pPr lvl="1"/>
            <a:r>
              <a:rPr lang="en-GB" dirty="0"/>
              <a:t>Visual and ?? Engaging (creative)</a:t>
            </a:r>
          </a:p>
          <a:p>
            <a:pPr lvl="1"/>
            <a:r>
              <a:rPr lang="en-GB" dirty="0"/>
              <a:t>Class versus object distinction</a:t>
            </a:r>
          </a:p>
          <a:p>
            <a:pPr lvl="1"/>
            <a:r>
              <a:rPr lang="en-GB" dirty="0"/>
              <a:t>Incremental</a:t>
            </a:r>
          </a:p>
          <a:p>
            <a:r>
              <a:rPr lang="en-GB" dirty="0"/>
              <a:t>Limitations</a:t>
            </a:r>
          </a:p>
          <a:p>
            <a:pPr lvl="1"/>
            <a:r>
              <a:rPr lang="en-GB" dirty="0"/>
              <a:t>Not typical of OO design</a:t>
            </a:r>
          </a:p>
          <a:p>
            <a:pPr lvl="1"/>
            <a:r>
              <a:rPr lang="en-GB" dirty="0"/>
              <a:t>Complexity of drawing a </a:t>
            </a:r>
            <a:br>
              <a:rPr lang="en-GB" dirty="0"/>
            </a:br>
            <a:r>
              <a:rPr lang="en-GB" dirty="0"/>
              <a:t>distraction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5B15C-884A-3745-8233-FD82472F9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404664"/>
            <a:ext cx="4392488" cy="337555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E9CA86-9D8D-3242-A9DA-881E06179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3412519"/>
            <a:ext cx="4593151" cy="347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31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360" y="1340768"/>
            <a:ext cx="6120680" cy="550920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/>
                <a:cs typeface="Courier New"/>
              </a:rPr>
              <a:t>from turtle import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__</a:t>
            </a:r>
            <a:r>
              <a:rPr lang="en-US" sz="2200" dirty="0" err="1">
                <a:latin typeface="Courier New"/>
                <a:cs typeface="Courier New"/>
              </a:rPr>
              <a:t>init</a:t>
            </a:r>
            <a:r>
              <a:rPr lang="en-US" sz="2200" dirty="0">
                <a:latin typeface="Courier New"/>
                <a:cs typeface="Courier New"/>
              </a:rPr>
              <a:t>__(self, </a:t>
            </a:r>
            <a:r>
              <a:rPr lang="en-US" sz="2200" dirty="0" err="1">
                <a:latin typeface="Courier New"/>
                <a:cs typeface="Courier New"/>
              </a:rPr>
              <a:t>xpos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ypos</a:t>
            </a:r>
            <a:r>
              <a:rPr lang="en-US" sz="2200" dirty="0">
                <a:latin typeface="Courier New"/>
                <a:cs typeface="Courier New"/>
              </a:rPr>
              <a:t>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 = 50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self.coord</a:t>
            </a:r>
            <a:r>
              <a:rPr lang="en-US" sz="2200" dirty="0">
                <a:latin typeface="Courier New"/>
                <a:cs typeface="Courier New"/>
              </a:rPr>
              <a:t> = (</a:t>
            </a:r>
            <a:r>
              <a:rPr lang="en-US" sz="2200" dirty="0" err="1">
                <a:latin typeface="Courier New"/>
                <a:cs typeface="Courier New"/>
              </a:rPr>
              <a:t>xpos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ypos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self.noseSize</a:t>
            </a:r>
            <a:r>
              <a:rPr lang="en-US" sz="2200" dirty="0">
                <a:latin typeface="Courier New"/>
                <a:cs typeface="Courier New"/>
              </a:rPr>
              <a:t> = 'normal'   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setSize</a:t>
            </a:r>
            <a:r>
              <a:rPr lang="en-US" sz="2200" dirty="0">
                <a:latin typeface="Courier New"/>
                <a:cs typeface="Courier New"/>
              </a:rPr>
              <a:t>(self, radius):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 = radius           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draw(self):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...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self.drawOutline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6"/>
            <a:ext cx="10946432" cy="933602"/>
          </a:xfrm>
        </p:spPr>
        <p:txBody>
          <a:bodyPr>
            <a:normAutofit/>
          </a:bodyPr>
          <a:lstStyle/>
          <a:p>
            <a:r>
              <a:rPr lang="en-GB" b="1" dirty="0"/>
              <a:t>Class Declaration</a:t>
            </a:r>
          </a:p>
        </p:txBody>
      </p:sp>
      <p:sp>
        <p:nvSpPr>
          <p:cNvPr id="7" name="Line Callout 2 6">
            <a:extLst>
              <a:ext uri="{FF2B5EF4-FFF2-40B4-BE49-F238E27FC236}">
                <a16:creationId xmlns:a16="http://schemas.microsoft.com/office/drawing/2014/main" id="{2A6ADB54-CDC3-9744-AEEE-F5248249435D}"/>
              </a:ext>
            </a:extLst>
          </p:cNvPr>
          <p:cNvSpPr/>
          <p:nvPr/>
        </p:nvSpPr>
        <p:spPr>
          <a:xfrm>
            <a:off x="6456040" y="1196752"/>
            <a:ext cx="2088232" cy="6670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0996"/>
              <a:gd name="adj6" fmla="val -174821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</a:t>
            </a:r>
          </a:p>
        </p:txBody>
      </p:sp>
      <p:sp>
        <p:nvSpPr>
          <p:cNvPr id="8" name="Line Callout 2 7">
            <a:extLst>
              <a:ext uri="{FF2B5EF4-FFF2-40B4-BE49-F238E27FC236}">
                <a16:creationId xmlns:a16="http://schemas.microsoft.com/office/drawing/2014/main" id="{57B1E3C0-B467-664E-A8F6-A6050BB08AFD}"/>
              </a:ext>
            </a:extLst>
          </p:cNvPr>
          <p:cNvSpPr/>
          <p:nvPr/>
        </p:nvSpPr>
        <p:spPr>
          <a:xfrm>
            <a:off x="6608440" y="2329902"/>
            <a:ext cx="2088232" cy="6670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5600"/>
              <a:gd name="adj6" fmla="val -91624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Attributes</a:t>
            </a:r>
          </a:p>
        </p:txBody>
      </p:sp>
      <p:sp>
        <p:nvSpPr>
          <p:cNvPr id="9" name="Line Callout 2 8">
            <a:extLst>
              <a:ext uri="{FF2B5EF4-FFF2-40B4-BE49-F238E27FC236}">
                <a16:creationId xmlns:a16="http://schemas.microsoft.com/office/drawing/2014/main" id="{D61A0F72-C838-4644-90E1-FA8E57294C51}"/>
              </a:ext>
            </a:extLst>
          </p:cNvPr>
          <p:cNvSpPr/>
          <p:nvPr/>
        </p:nvSpPr>
        <p:spPr>
          <a:xfrm>
            <a:off x="6760840" y="4202110"/>
            <a:ext cx="2088232" cy="6670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8764"/>
              <a:gd name="adj6" fmla="val -145517"/>
            </a:avLst>
          </a:prstGeom>
          <a:solidFill>
            <a:schemeClr val="bg1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4676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360" y="1340768"/>
            <a:ext cx="6120680" cy="550920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/>
                <a:cs typeface="Courier New"/>
              </a:rPr>
              <a:t>from turtle import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__</a:t>
            </a:r>
            <a:r>
              <a:rPr lang="en-US" sz="2200" dirty="0" err="1">
                <a:latin typeface="Courier New"/>
                <a:cs typeface="Courier New"/>
              </a:rPr>
              <a:t>init</a:t>
            </a:r>
            <a:r>
              <a:rPr lang="en-US" sz="2200" dirty="0">
                <a:latin typeface="Courier New"/>
                <a:cs typeface="Courier New"/>
              </a:rPr>
              <a:t>__(self, </a:t>
            </a:r>
            <a:r>
              <a:rPr lang="en-US" sz="2200" dirty="0" err="1">
                <a:latin typeface="Courier New"/>
                <a:cs typeface="Courier New"/>
              </a:rPr>
              <a:t>xpos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ypos</a:t>
            </a:r>
            <a:r>
              <a:rPr lang="en-US" sz="2200" dirty="0">
                <a:latin typeface="Courier New"/>
                <a:cs typeface="Courier New"/>
              </a:rPr>
              <a:t>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 = 50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self.coord</a:t>
            </a:r>
            <a:r>
              <a:rPr lang="en-US" sz="2200" dirty="0">
                <a:latin typeface="Courier New"/>
                <a:cs typeface="Courier New"/>
              </a:rPr>
              <a:t> = (</a:t>
            </a:r>
            <a:r>
              <a:rPr lang="en-US" sz="2200" dirty="0" err="1">
                <a:latin typeface="Courier New"/>
                <a:cs typeface="Courier New"/>
              </a:rPr>
              <a:t>xpos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ypos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self.noseSize</a:t>
            </a:r>
            <a:r>
              <a:rPr lang="en-US" sz="2200" dirty="0">
                <a:latin typeface="Courier New"/>
                <a:cs typeface="Courier New"/>
              </a:rPr>
              <a:t> = 'normal'   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setSize</a:t>
            </a:r>
            <a:r>
              <a:rPr lang="en-US" sz="2200" dirty="0">
                <a:latin typeface="Courier New"/>
                <a:cs typeface="Courier New"/>
              </a:rPr>
              <a:t>(self, radius):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 = radius            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draw(self):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...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self.drawOutline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6"/>
            <a:ext cx="10946432" cy="933602"/>
          </a:xfrm>
        </p:spPr>
        <p:txBody>
          <a:bodyPr>
            <a:normAutofit/>
          </a:bodyPr>
          <a:lstStyle/>
          <a:p>
            <a:r>
              <a:rPr lang="en-GB" b="1" dirty="0"/>
              <a:t>Class Declaration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564079-C835-3A4F-95FF-84D021F0ED87}"/>
              </a:ext>
            </a:extLst>
          </p:cNvPr>
          <p:cNvSpPr/>
          <p:nvPr/>
        </p:nvSpPr>
        <p:spPr>
          <a:xfrm>
            <a:off x="6168008" y="930200"/>
            <a:ext cx="5256584" cy="415498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goHome</a:t>
            </a:r>
            <a:r>
              <a:rPr lang="en-US" sz="2200" dirty="0">
                <a:latin typeface="Courier New"/>
                <a:cs typeface="Courier New"/>
              </a:rPr>
              <a:t>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penup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goto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dirty="0" err="1">
                <a:latin typeface="Courier New"/>
                <a:cs typeface="Courier New"/>
              </a:rPr>
              <a:t>self.coord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setheading</a:t>
            </a:r>
            <a:r>
              <a:rPr lang="en-US" sz="2200" dirty="0">
                <a:latin typeface="Courier New"/>
                <a:cs typeface="Courier New"/>
              </a:rPr>
              <a:t>(0)</a:t>
            </a: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  </a:t>
            </a: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drawOutline</a:t>
            </a:r>
            <a:r>
              <a:rPr lang="en-US" sz="2200" dirty="0">
                <a:latin typeface="Courier New"/>
                <a:cs typeface="Courier New"/>
              </a:rPr>
              <a:t>(self):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penup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forward(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left(90)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pendown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  <a:p>
            <a:r>
              <a:rPr lang="en-US" sz="2200" dirty="0">
                <a:latin typeface="Courier New"/>
                <a:cs typeface="Courier New"/>
              </a:rPr>
              <a:t>    circle(</a:t>
            </a:r>
            <a:r>
              <a:rPr lang="en-US" sz="2200" dirty="0" err="1">
                <a:latin typeface="Courier New"/>
                <a:cs typeface="Courier New"/>
              </a:rPr>
              <a:t>self.size</a:t>
            </a:r>
            <a:r>
              <a:rPr lang="en-US" sz="2200" dirty="0">
                <a:latin typeface="Courier New"/>
                <a:cs typeface="Courier New"/>
              </a:rPr>
              <a:t>)</a:t>
            </a:r>
          </a:p>
          <a:p>
            <a:r>
              <a:rPr lang="en-US" sz="2200" dirty="0">
                <a:latin typeface="Courier New"/>
                <a:cs typeface="Courier New"/>
              </a:rPr>
              <a:t>    </a:t>
            </a:r>
            <a:r>
              <a:rPr lang="en-US" sz="2200" dirty="0" err="1">
                <a:latin typeface="Courier New"/>
                <a:cs typeface="Courier New"/>
              </a:rPr>
              <a:t>self.goHome</a:t>
            </a:r>
            <a:r>
              <a:rPr lang="en-US" sz="2200" dirty="0">
                <a:latin typeface="Courier New"/>
                <a:cs typeface="Courier New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5847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Defining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3385592" cy="515161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Constructor </a:t>
            </a:r>
          </a:p>
          <a:p>
            <a:r>
              <a:rPr lang="en-GB" dirty="0"/>
              <a:t>Has a special name</a:t>
            </a:r>
          </a:p>
          <a:p>
            <a:r>
              <a:rPr lang="en-GB" dirty="0"/>
              <a:t>May have parameters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Don’t forget ‘self’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1824" y="1328568"/>
            <a:ext cx="7416824" cy="397031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800" dirty="0">
                <a:latin typeface="Courier New"/>
                <a:cs typeface="Courier New"/>
              </a:rPr>
              <a:t>  </a:t>
            </a:r>
          </a:p>
          <a:p>
            <a:r>
              <a:rPr lang="en-US" sz="2800" dirty="0">
                <a:latin typeface="Courier New"/>
                <a:cs typeface="Courier New"/>
              </a:rPr>
              <a:t>  </a:t>
            </a:r>
            <a:r>
              <a:rPr lang="en-US" sz="2800" dirty="0" err="1">
                <a:latin typeface="Courier New"/>
                <a:cs typeface="Courier New"/>
              </a:rPr>
              <a:t>def</a:t>
            </a:r>
            <a:r>
              <a:rPr lang="en-US" sz="2800" dirty="0">
                <a:latin typeface="Courier New"/>
                <a:cs typeface="Courier New"/>
              </a:rPr>
              <a:t> __</a:t>
            </a:r>
            <a:r>
              <a:rPr lang="en-US" sz="2800" dirty="0" err="1">
                <a:latin typeface="Courier New"/>
                <a:cs typeface="Courier New"/>
              </a:rPr>
              <a:t>init</a:t>
            </a:r>
            <a:r>
              <a:rPr lang="en-US" sz="2800" dirty="0">
                <a:latin typeface="Courier New"/>
                <a:cs typeface="Courier New"/>
              </a:rPr>
              <a:t>__(self, </a:t>
            </a:r>
            <a:r>
              <a:rPr lang="en-US" sz="2800" dirty="0" err="1">
                <a:latin typeface="Courier New"/>
                <a:cs typeface="Courier New"/>
              </a:rPr>
              <a:t>xpos</a:t>
            </a:r>
            <a:r>
              <a:rPr lang="en-US" sz="2800" dirty="0">
                <a:latin typeface="Courier New"/>
                <a:cs typeface="Courier New"/>
              </a:rPr>
              <a:t>, </a:t>
            </a:r>
            <a:r>
              <a:rPr lang="en-US" sz="2800" dirty="0" err="1">
                <a:latin typeface="Courier New"/>
                <a:cs typeface="Courier New"/>
              </a:rPr>
              <a:t>ypos</a:t>
            </a:r>
            <a:r>
              <a:rPr lang="en-US" sz="2800" dirty="0">
                <a:latin typeface="Courier New"/>
                <a:cs typeface="Courier New"/>
              </a:rPr>
              <a:t>):</a:t>
            </a: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self.size</a:t>
            </a:r>
            <a:r>
              <a:rPr lang="en-US" sz="2800" dirty="0">
                <a:latin typeface="Courier New"/>
                <a:cs typeface="Courier New"/>
              </a:rPr>
              <a:t> = 50</a:t>
            </a: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self.coord</a:t>
            </a:r>
            <a:r>
              <a:rPr lang="en-US" sz="2800" dirty="0">
                <a:latin typeface="Courier New"/>
                <a:cs typeface="Courier New"/>
              </a:rPr>
              <a:t> = (</a:t>
            </a:r>
            <a:r>
              <a:rPr lang="en-US" sz="2800" dirty="0" err="1">
                <a:latin typeface="Courier New"/>
                <a:cs typeface="Courier New"/>
              </a:rPr>
              <a:t>xpos</a:t>
            </a:r>
            <a:r>
              <a:rPr lang="en-US" sz="2800" dirty="0">
                <a:latin typeface="Courier New"/>
                <a:cs typeface="Courier New"/>
              </a:rPr>
              <a:t>, </a:t>
            </a:r>
            <a:r>
              <a:rPr lang="en-US" sz="2800" dirty="0" err="1">
                <a:latin typeface="Courier New"/>
                <a:cs typeface="Courier New"/>
              </a:rPr>
              <a:t>ypos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  <a:r>
              <a:rPr lang="en-US" sz="2800" dirty="0" err="1">
                <a:latin typeface="Courier New"/>
                <a:cs typeface="Courier New"/>
              </a:rPr>
              <a:t>self.noseSize</a:t>
            </a:r>
            <a:r>
              <a:rPr lang="en-US" sz="2800" dirty="0">
                <a:latin typeface="Courier New"/>
                <a:cs typeface="Courier New"/>
              </a:rPr>
              <a:t> = 'normal'    </a:t>
            </a:r>
          </a:p>
          <a:p>
            <a:endParaRPr lang="en-US" sz="2800" dirty="0">
              <a:latin typeface="Courier New"/>
              <a:cs typeface="Courier New"/>
            </a:endParaRPr>
          </a:p>
          <a:p>
            <a:endParaRPr lang="en-US" sz="2800" dirty="0">
              <a:latin typeface="Courier New"/>
              <a:cs typeface="Courier New"/>
            </a:endParaRPr>
          </a:p>
          <a:p>
            <a:r>
              <a:rPr lang="en-US" sz="2800" dirty="0">
                <a:latin typeface="Courier New"/>
                <a:cs typeface="Courier New"/>
              </a:rPr>
              <a:t>    </a:t>
            </a:r>
          </a:p>
        </p:txBody>
      </p:sp>
      <p:sp>
        <p:nvSpPr>
          <p:cNvPr id="5" name="Line Callout 2 4"/>
          <p:cNvSpPr/>
          <p:nvPr/>
        </p:nvSpPr>
        <p:spPr>
          <a:xfrm flipH="1">
            <a:off x="2063552" y="3573016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7602"/>
              <a:gd name="adj6" fmla="val -77477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 name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9840416" y="4653136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21693"/>
              <a:gd name="adj6" fmla="val -28501"/>
            </a:avLst>
          </a:prstGeom>
          <a:solidFill>
            <a:srgbClr val="FFFFFF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Constructor parameter</a:t>
            </a:r>
          </a:p>
        </p:txBody>
      </p:sp>
      <p:sp>
        <p:nvSpPr>
          <p:cNvPr id="7" name="Line Callout 2 6">
            <a:extLst>
              <a:ext uri="{FF2B5EF4-FFF2-40B4-BE49-F238E27FC236}">
                <a16:creationId xmlns:a16="http://schemas.microsoft.com/office/drawing/2014/main" id="{E54BA5FB-3889-EF41-B616-A17CCF1ED65E}"/>
              </a:ext>
            </a:extLst>
          </p:cNvPr>
          <p:cNvSpPr/>
          <p:nvPr/>
        </p:nvSpPr>
        <p:spPr>
          <a:xfrm>
            <a:off x="7032104" y="4869160"/>
            <a:ext cx="2088232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9613"/>
              <a:gd name="adj6" fmla="val -41132"/>
            </a:avLst>
          </a:prstGeom>
          <a:solidFill>
            <a:srgbClr val="FFFFFF"/>
          </a:solidFill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Always ‘self’</a:t>
            </a:r>
          </a:p>
        </p:txBody>
      </p:sp>
      <p:sp>
        <p:nvSpPr>
          <p:cNvPr id="8" name="Line Callout 2 7">
            <a:extLst>
              <a:ext uri="{FF2B5EF4-FFF2-40B4-BE49-F238E27FC236}">
                <a16:creationId xmlns:a16="http://schemas.microsoft.com/office/drawing/2014/main" id="{6CD0F063-500D-C24B-A2E2-645EB673AFAC}"/>
              </a:ext>
            </a:extLst>
          </p:cNvPr>
          <p:cNvSpPr/>
          <p:nvPr/>
        </p:nvSpPr>
        <p:spPr>
          <a:xfrm flipH="1">
            <a:off x="2215952" y="5589240"/>
            <a:ext cx="2088232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4933"/>
              <a:gd name="adj6" fmla="val -71582"/>
            </a:avLst>
          </a:prstGeom>
          <a:noFill/>
          <a:ln w="190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800" dirty="0">
                <a:solidFill>
                  <a:srgbClr val="660066"/>
                </a:solidFill>
              </a:rPr>
              <a:t>Initialise attributes</a:t>
            </a:r>
          </a:p>
        </p:txBody>
      </p:sp>
    </p:spTree>
    <p:extLst>
      <p:ext uri="{BB962C8B-B14F-4D97-AF65-F5344CB8AC3E}">
        <p14:creationId xmlns:p14="http://schemas.microsoft.com/office/powerpoint/2010/main" val="19721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Attributes –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6322"/>
            <a:ext cx="4536504" cy="5151616"/>
          </a:xfrm>
        </p:spPr>
        <p:txBody>
          <a:bodyPr/>
          <a:lstStyle/>
          <a:p>
            <a:r>
              <a:rPr lang="en-GB" dirty="0"/>
              <a:t>Attributes are not declared</a:t>
            </a:r>
          </a:p>
          <a:p>
            <a:pPr lvl="1"/>
            <a:r>
              <a:rPr lang="en-GB" dirty="0"/>
              <a:t>In Python, nothing is! </a:t>
            </a:r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Good practice to initialise all attributes in the constructor</a:t>
            </a:r>
          </a:p>
          <a:p>
            <a:pPr lvl="1"/>
            <a:r>
              <a:rPr lang="en-GB" dirty="0"/>
              <a:t>Getters do not fail</a:t>
            </a:r>
          </a:p>
          <a:p>
            <a:pPr lvl="1"/>
            <a:r>
              <a:rPr lang="en-GB" dirty="0"/>
              <a:t>Clear what the attributes are</a:t>
            </a:r>
          </a:p>
          <a:p>
            <a:pPr lvl="1"/>
            <a:r>
              <a:rPr lang="en-GB" dirty="0"/>
              <a:t>Do not add more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59896" y="1478388"/>
            <a:ext cx="7056784" cy="3693319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600" dirty="0">
                <a:latin typeface="Courier New"/>
                <a:cs typeface="Courier New"/>
              </a:rPr>
              <a:t>class Face:</a:t>
            </a:r>
          </a:p>
          <a:p>
            <a:r>
              <a:rPr lang="en-US" sz="2600" dirty="0">
                <a:latin typeface="Courier New"/>
                <a:cs typeface="Courier New"/>
              </a:rPr>
              <a:t>  </a:t>
            </a:r>
          </a:p>
          <a:p>
            <a:r>
              <a:rPr lang="en-US" sz="2600" dirty="0">
                <a:latin typeface="Courier New"/>
                <a:cs typeface="Courier New"/>
              </a:rPr>
              <a:t>  </a:t>
            </a:r>
            <a:r>
              <a:rPr lang="en-US" sz="2600" dirty="0" err="1">
                <a:latin typeface="Courier New"/>
                <a:cs typeface="Courier New"/>
              </a:rPr>
              <a:t>def</a:t>
            </a:r>
            <a:r>
              <a:rPr lang="en-US" sz="2600" dirty="0">
                <a:latin typeface="Courier New"/>
                <a:cs typeface="Courier New"/>
              </a:rPr>
              <a:t> __</a:t>
            </a:r>
            <a:r>
              <a:rPr lang="en-US" sz="2600" dirty="0" err="1">
                <a:latin typeface="Courier New"/>
                <a:cs typeface="Courier New"/>
              </a:rPr>
              <a:t>init</a:t>
            </a:r>
            <a:r>
              <a:rPr lang="en-US" sz="2600" dirty="0">
                <a:latin typeface="Courier New"/>
                <a:cs typeface="Courier New"/>
              </a:rPr>
              <a:t>__(self, </a:t>
            </a:r>
            <a:r>
              <a:rPr lang="en-US" sz="2600" dirty="0" err="1">
                <a:latin typeface="Courier New"/>
                <a:cs typeface="Courier New"/>
              </a:rPr>
              <a:t>xpos</a:t>
            </a:r>
            <a:r>
              <a:rPr lang="en-US" sz="2600" dirty="0">
                <a:latin typeface="Courier New"/>
                <a:cs typeface="Courier New"/>
              </a:rPr>
              <a:t>, </a:t>
            </a:r>
            <a:r>
              <a:rPr lang="en-US" sz="2600" dirty="0" err="1">
                <a:latin typeface="Courier New"/>
                <a:cs typeface="Courier New"/>
              </a:rPr>
              <a:t>ypos</a:t>
            </a:r>
            <a:r>
              <a:rPr lang="en-US" sz="2600" dirty="0">
                <a:latin typeface="Courier New"/>
                <a:cs typeface="Courier New"/>
              </a:rPr>
              <a:t>):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self.size</a:t>
            </a:r>
            <a:r>
              <a:rPr lang="en-US" sz="2600" dirty="0">
                <a:latin typeface="Courier New"/>
                <a:cs typeface="Courier New"/>
              </a:rPr>
              <a:t> = 50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self.coord</a:t>
            </a:r>
            <a:r>
              <a:rPr lang="en-US" sz="2600" dirty="0">
                <a:latin typeface="Courier New"/>
                <a:cs typeface="Courier New"/>
              </a:rPr>
              <a:t> = (</a:t>
            </a:r>
            <a:r>
              <a:rPr lang="en-US" sz="2600" dirty="0" err="1">
                <a:latin typeface="Courier New"/>
                <a:cs typeface="Courier New"/>
              </a:rPr>
              <a:t>xpos</a:t>
            </a:r>
            <a:r>
              <a:rPr lang="en-US" sz="2600" dirty="0">
                <a:latin typeface="Courier New"/>
                <a:cs typeface="Courier New"/>
              </a:rPr>
              <a:t>, </a:t>
            </a:r>
            <a:r>
              <a:rPr lang="en-US" sz="2600" dirty="0" err="1">
                <a:latin typeface="Courier New"/>
                <a:cs typeface="Courier New"/>
              </a:rPr>
              <a:t>ypos</a:t>
            </a:r>
            <a:r>
              <a:rPr lang="en-US" sz="2600" dirty="0">
                <a:latin typeface="Courier New"/>
                <a:cs typeface="Courier New"/>
              </a:rPr>
              <a:t>)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self.noseSize</a:t>
            </a:r>
            <a:r>
              <a:rPr lang="en-US" sz="2600" dirty="0">
                <a:latin typeface="Courier New"/>
                <a:cs typeface="Courier New"/>
              </a:rPr>
              <a:t> = 'normal'    </a:t>
            </a:r>
          </a:p>
          <a:p>
            <a:endParaRPr lang="en-US" sz="2600" dirty="0">
              <a:latin typeface="Courier New"/>
              <a:cs typeface="Courier New"/>
            </a:endParaRPr>
          </a:p>
          <a:p>
            <a:r>
              <a:rPr lang="en-US" sz="2600" dirty="0">
                <a:latin typeface="Courier New"/>
                <a:cs typeface="Courier New"/>
              </a:rPr>
              <a:t>  </a:t>
            </a:r>
            <a:r>
              <a:rPr lang="en-US" sz="2600" dirty="0" err="1">
                <a:latin typeface="Courier New"/>
                <a:cs typeface="Courier New"/>
              </a:rPr>
              <a:t>def</a:t>
            </a:r>
            <a:r>
              <a:rPr lang="en-US" sz="2600" dirty="0">
                <a:latin typeface="Courier New"/>
                <a:cs typeface="Courier New"/>
              </a:rPr>
              <a:t> </a:t>
            </a:r>
            <a:r>
              <a:rPr lang="en-US" sz="2600" dirty="0" err="1">
                <a:latin typeface="Courier New"/>
                <a:cs typeface="Courier New"/>
              </a:rPr>
              <a:t>setSize</a:t>
            </a:r>
            <a:r>
              <a:rPr lang="en-US" sz="2600" dirty="0">
                <a:latin typeface="Courier New"/>
                <a:cs typeface="Courier New"/>
              </a:rPr>
              <a:t>(self, radius):</a:t>
            </a:r>
          </a:p>
          <a:p>
            <a:r>
              <a:rPr lang="en-US" sz="2600" dirty="0">
                <a:latin typeface="Courier New"/>
                <a:cs typeface="Courier New"/>
              </a:rPr>
              <a:t>    </a:t>
            </a:r>
            <a:r>
              <a:rPr lang="en-US" sz="2600" dirty="0" err="1">
                <a:latin typeface="Courier New"/>
                <a:cs typeface="Courier New"/>
              </a:rPr>
              <a:t>self.size</a:t>
            </a:r>
            <a:r>
              <a:rPr lang="en-US" sz="2600" dirty="0">
                <a:latin typeface="Courier New"/>
                <a:cs typeface="Courier New"/>
              </a:rPr>
              <a:t> = radius            </a:t>
            </a:r>
          </a:p>
        </p:txBody>
      </p:sp>
    </p:spTree>
    <p:extLst>
      <p:ext uri="{BB962C8B-B14F-4D97-AF65-F5344CB8AC3E}">
        <p14:creationId xmlns:p14="http://schemas.microsoft.com/office/powerpoint/2010/main" val="348905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William Marsh</a:t>
            </a:r>
          </a:p>
          <a:p>
            <a:r>
              <a:rPr lang="en-GB" sz="2800" dirty="0"/>
              <a:t>[Original version co-authored with Melissa Bustamante]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83175" y="51507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Oriented Programming in A Level </a:t>
            </a:r>
          </a:p>
        </p:txBody>
      </p:sp>
    </p:spTree>
    <p:extLst>
      <p:ext uri="{BB962C8B-B14F-4D97-AF65-F5344CB8AC3E}">
        <p14:creationId xmlns:p14="http://schemas.microsoft.com/office/powerpoint/2010/main" val="3958456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Practical Work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149080"/>
            <a:ext cx="9144000" cy="1108720"/>
          </a:xfrm>
        </p:spPr>
        <p:txBody>
          <a:bodyPr>
            <a:normAutofit/>
          </a:bodyPr>
          <a:lstStyle/>
          <a:p>
            <a:r>
              <a:rPr lang="en-GB" sz="3200" dirty="0"/>
              <a:t>Drawing Faces: Exercise 3 onwards</a:t>
            </a:r>
          </a:p>
        </p:txBody>
      </p:sp>
    </p:spTree>
    <p:extLst>
      <p:ext uri="{BB962C8B-B14F-4D97-AF65-F5344CB8AC3E}">
        <p14:creationId xmlns:p14="http://schemas.microsoft.com/office/powerpoint/2010/main" val="1732724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7C751-1610-D247-9057-FF32388EEC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Teaching OOP in Python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5670111-FBB2-3A4C-A924-8A5B789C3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455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008" y="116632"/>
            <a:ext cx="10515600" cy="948032"/>
          </a:xfrm>
        </p:spPr>
        <p:txBody>
          <a:bodyPr>
            <a:normAutofit/>
          </a:bodyPr>
          <a:lstStyle/>
          <a:p>
            <a:r>
              <a:rPr lang="en-GB" b="1" dirty="0"/>
              <a:t>Program Structure and Complexity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23992" y="1486322"/>
            <a:ext cx="5113784" cy="5151616"/>
          </a:xfrm>
        </p:spPr>
        <p:txBody>
          <a:bodyPr/>
          <a:lstStyle/>
          <a:p>
            <a:r>
              <a:rPr lang="en-GB" dirty="0"/>
              <a:t>Program grows </a:t>
            </a:r>
            <a:r>
              <a:rPr lang="en-GB" sz="3200" b="1" dirty="0"/>
              <a:t>more complex</a:t>
            </a:r>
            <a:r>
              <a:rPr lang="en-GB" dirty="0"/>
              <a:t> in structure</a:t>
            </a:r>
          </a:p>
          <a:p>
            <a:r>
              <a:rPr lang="en-GB" dirty="0"/>
              <a:t>Simpler elements remain</a:t>
            </a:r>
          </a:p>
          <a:p>
            <a:pPr lvl="1"/>
            <a:r>
              <a:rPr lang="en-GB" dirty="0"/>
              <a:t>If &amp; loop </a:t>
            </a:r>
            <a:r>
              <a:rPr lang="en-GB" dirty="0">
                <a:sym typeface="Wingdings"/>
              </a:rPr>
              <a:t> part of function</a:t>
            </a:r>
            <a:endParaRPr lang="en-GB" dirty="0"/>
          </a:p>
          <a:p>
            <a:pPr lvl="1"/>
            <a:r>
              <a:rPr lang="en-GB" dirty="0"/>
              <a:t>Method </a:t>
            </a:r>
            <a:r>
              <a:rPr lang="en-GB" dirty="0">
                <a:sym typeface="Wingdings"/>
              </a:rPr>
              <a:t> part of class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35360" y="1340768"/>
            <a:ext cx="2811760" cy="1077218"/>
            <a:chOff x="335360" y="1340768"/>
            <a:chExt cx="2811760" cy="1077218"/>
          </a:xfrm>
        </p:grpSpPr>
        <p:sp>
          <p:nvSpPr>
            <p:cNvPr id="4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335360" y="1340768"/>
              <a:ext cx="1584176" cy="5051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Lucida Grande"/>
                <a:buChar char="-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dirty="0"/>
                <a:t>If &amp; loops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19536" y="1340768"/>
              <a:ext cx="1227584" cy="107721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x = </a:t>
              </a:r>
            </a:p>
            <a:p>
              <a:r>
                <a:rPr lang="en-GB" sz="1600" dirty="0">
                  <a:latin typeface="Tahoma"/>
                  <a:cs typeface="Tahoma"/>
                </a:rPr>
                <a:t>while x &gt; :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 y = 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 print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3352" y="4941168"/>
            <a:ext cx="4608512" cy="1728192"/>
            <a:chOff x="263352" y="4941168"/>
            <a:chExt cx="4608512" cy="1728192"/>
          </a:xfrm>
        </p:grpSpPr>
        <p:sp>
          <p:nvSpPr>
            <p:cNvPr id="80" name="Rectangle 79"/>
            <p:cNvSpPr/>
            <p:nvPr/>
          </p:nvSpPr>
          <p:spPr>
            <a:xfrm>
              <a:off x="2279576" y="5301208"/>
              <a:ext cx="1803648" cy="93610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class Friend: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__</a:t>
              </a:r>
              <a:r>
                <a:rPr lang="en-GB" sz="1600" dirty="0" err="1">
                  <a:latin typeface="Tahoma"/>
                  <a:cs typeface="Tahoma"/>
                </a:rPr>
                <a:t>init</a:t>
              </a:r>
              <a:r>
                <a:rPr lang="en-GB" sz="1600" dirty="0">
                  <a:latin typeface="Tahoma"/>
                  <a:cs typeface="Tahoma"/>
                </a:rPr>
                <a:t>__()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m1(a, b):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287688" y="5589240"/>
              <a:ext cx="1584176" cy="936104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class Town: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__</a:t>
              </a:r>
              <a:r>
                <a:rPr lang="en-GB" sz="1600" dirty="0" err="1">
                  <a:latin typeface="Tahoma"/>
                  <a:cs typeface="Tahoma"/>
                </a:rPr>
                <a:t>init</a:t>
              </a:r>
              <a:r>
                <a:rPr lang="en-GB" sz="1600" dirty="0">
                  <a:latin typeface="Tahoma"/>
                  <a:cs typeface="Tahoma"/>
                </a:rPr>
                <a:t>__()</a:t>
              </a:r>
            </a:p>
            <a:p>
              <a:r>
                <a:rPr lang="en-GB" sz="1600" dirty="0">
                  <a:latin typeface="Tahoma"/>
                  <a:cs typeface="Tahoma"/>
                </a:rPr>
                <a:t> 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r>
                <a:rPr lang="en-GB" sz="1600" dirty="0">
                  <a:latin typeface="Tahoma"/>
                  <a:cs typeface="Tahoma"/>
                </a:rPr>
                <a:t> m1(a, b):</a:t>
              </a:r>
            </a:p>
          </p:txBody>
        </p:sp>
        <p:sp>
          <p:nvSpPr>
            <p:cNvPr id="6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263352" y="4941168"/>
              <a:ext cx="1584176" cy="8652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Lucida Grande"/>
                <a:buChar char="-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GB" dirty="0"/>
                <a:t>Classes &amp; objects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919536" y="5899919"/>
              <a:ext cx="1524000" cy="7694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Main program</a:t>
              </a: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Create </a:t>
              </a:r>
              <a:r>
                <a:rPr lang="en-GB" sz="1400" dirty="0" err="1">
                  <a:latin typeface="Tahoma"/>
                  <a:cs typeface="Tahoma"/>
                </a:rPr>
                <a:t>obj</a:t>
              </a:r>
              <a:endParaRPr lang="en-GB" sz="1400" dirty="0">
                <a:latin typeface="Tahoma"/>
                <a:cs typeface="Tahoma"/>
              </a:endParaRP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Call methods</a:t>
              </a:r>
              <a:endParaRPr lang="en-GB" sz="1600" dirty="0">
                <a:latin typeface="Tahoma"/>
                <a:cs typeface="Tahoma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5519936" y="1772816"/>
            <a:ext cx="0" cy="3888432"/>
          </a:xfrm>
          <a:prstGeom prst="straightConnector1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63352" y="2780928"/>
            <a:ext cx="3459832" cy="2016224"/>
            <a:chOff x="263352" y="2780928"/>
            <a:chExt cx="3459832" cy="2016224"/>
          </a:xfrm>
        </p:grpSpPr>
        <p:sp>
          <p:nvSpPr>
            <p:cNvPr id="20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263352" y="2780928"/>
              <a:ext cx="1656184" cy="5051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Lucida Grande"/>
                <a:buChar char="-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dirty="0"/>
                <a:t>Functions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55168" y="2924944"/>
              <a:ext cx="152400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Function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endParaRPr lang="en-GB" sz="1600" dirty="0">
                <a:latin typeface="Tahoma"/>
                <a:cs typeface="Tahom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5168" y="3429000"/>
              <a:ext cx="1524000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Function </a:t>
              </a:r>
              <a:r>
                <a:rPr lang="en-GB" sz="1600" dirty="0" err="1">
                  <a:latin typeface="Tahoma"/>
                  <a:cs typeface="Tahoma"/>
                </a:rPr>
                <a:t>def</a:t>
              </a:r>
              <a:endParaRPr lang="en-GB" sz="1600" dirty="0">
                <a:latin typeface="Tahoma"/>
                <a:cs typeface="Tahoma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55168" y="3883695"/>
              <a:ext cx="1524000" cy="7694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GB" sz="1600" dirty="0">
                  <a:latin typeface="Tahoma"/>
                  <a:cs typeface="Tahoma"/>
                </a:rPr>
                <a:t>Main program</a:t>
              </a: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Initialise </a:t>
              </a:r>
              <a:r>
                <a:rPr lang="en-GB" sz="1400" dirty="0" err="1">
                  <a:latin typeface="Tahoma"/>
                  <a:cs typeface="Tahoma"/>
                </a:rPr>
                <a:t>vars</a:t>
              </a:r>
              <a:endParaRPr lang="en-GB" sz="1400" dirty="0">
                <a:latin typeface="Tahoma"/>
                <a:cs typeface="Tahoma"/>
              </a:endParaRPr>
            </a:p>
            <a:p>
              <a:pPr marL="185738" indent="-185738">
                <a:buFont typeface="Arial"/>
                <a:buChar char="•"/>
              </a:pPr>
              <a:r>
                <a:rPr lang="en-GB" sz="1400" dirty="0">
                  <a:latin typeface="Tahoma"/>
                  <a:cs typeface="Tahoma"/>
                </a:rPr>
                <a:t>Call functions</a:t>
              </a:r>
              <a:endParaRPr lang="en-GB" sz="1600" dirty="0">
                <a:latin typeface="Tahoma"/>
                <a:cs typeface="Tahoma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19536" y="2780928"/>
              <a:ext cx="1803648" cy="201622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endParaRPr lang="en-GB" sz="1600" dirty="0">
                <a:latin typeface="Tahoma"/>
                <a:cs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353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93117"/>
            <a:ext cx="2808312" cy="1983755"/>
          </a:xfrm>
        </p:spPr>
        <p:txBody>
          <a:bodyPr/>
          <a:lstStyle/>
          <a:p>
            <a:r>
              <a:rPr lang="en-GB" b="1" dirty="0"/>
              <a:t>OOP </a:t>
            </a:r>
            <a:br>
              <a:rPr lang="en-GB" b="1" dirty="0"/>
            </a:br>
            <a:r>
              <a:rPr lang="en-GB" b="1" dirty="0"/>
              <a:t>Concepts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43672" y="573360"/>
          <a:ext cx="8856984" cy="609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8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8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Concept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Details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Basic mechanics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Calling a method of an object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Class as a template for data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Class as a collection of methods</a:t>
                      </a:r>
                      <a:r>
                        <a:rPr lang="en-GB" sz="2600" baseline="0" dirty="0"/>
                        <a:t> 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Constructors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Definition and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Interaction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Object as a value (variable, list item,</a:t>
                      </a:r>
                      <a:r>
                        <a:rPr lang="en-GB" sz="2600" baseline="0" dirty="0"/>
                        <a:t> …)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Object</a:t>
                      </a:r>
                      <a:r>
                        <a:rPr lang="en-GB" sz="2600" baseline="0" dirty="0"/>
                        <a:t> as an attribute value (has-a relationship)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Object passed</a:t>
                      </a:r>
                      <a:r>
                        <a:rPr lang="en-GB" sz="2600" baseline="0" dirty="0"/>
                        <a:t> as a parameter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/>
                        <a:t>Abstraction and modelling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Class as a domain</a:t>
                      </a:r>
                      <a:r>
                        <a:rPr lang="en-GB" sz="2600" baseline="0" dirty="0"/>
                        <a:t> concept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Methods (and constructor) have</a:t>
                      </a:r>
                      <a:r>
                        <a:rPr lang="en-GB" sz="2600" baseline="0" dirty="0"/>
                        <a:t> parameters</a:t>
                      </a:r>
                      <a:r>
                        <a:rPr lang="en-GB" sz="2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dirty="0"/>
                        <a:t>Inheritance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Superclass and subclasses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Constructor called using super()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600" dirty="0"/>
                        <a:t>Method</a:t>
                      </a:r>
                      <a:r>
                        <a:rPr lang="en-GB" sz="2600" baseline="0" dirty="0"/>
                        <a:t> inherited or overridden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Line Callout 2 5"/>
          <p:cNvSpPr/>
          <p:nvPr/>
        </p:nvSpPr>
        <p:spPr>
          <a:xfrm>
            <a:off x="10266120" y="1196752"/>
            <a:ext cx="1734536" cy="15841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680"/>
              <a:gd name="adj6" fmla="val -301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Prerequisite knowledge: functions &amp; parameters</a:t>
            </a:r>
          </a:p>
        </p:txBody>
      </p:sp>
      <p:sp>
        <p:nvSpPr>
          <p:cNvPr id="7" name="Line Callout 2 6"/>
          <p:cNvSpPr/>
          <p:nvPr/>
        </p:nvSpPr>
        <p:spPr>
          <a:xfrm flipH="1">
            <a:off x="1127448" y="3429000"/>
            <a:ext cx="1734536" cy="15841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680"/>
              <a:gd name="adj6" fmla="val -301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Prerequisite knowledge: basic mechanisms</a:t>
            </a:r>
          </a:p>
        </p:txBody>
      </p:sp>
    </p:spTree>
    <p:extLst>
      <p:ext uri="{BB962C8B-B14F-4D97-AF65-F5344CB8AC3E}">
        <p14:creationId xmlns:p14="http://schemas.microsoft.com/office/powerpoint/2010/main" val="138906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35360" y="404664"/>
          <a:ext cx="9361040" cy="618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Misconception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Possible Evidence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Attributes in the wrong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400" dirty="0"/>
                        <a:t>Omission of self (assignment or use)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Confusion between class and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No</a:t>
                      </a:r>
                      <a:r>
                        <a:rPr lang="en-GB" sz="2400" baseline="0" dirty="0"/>
                        <a:t> objects created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Only one instance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Inheritance rather than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 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Confusion between class and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Many classes</a:t>
                      </a:r>
                      <a:r>
                        <a:rPr lang="en-GB" sz="2400" baseline="0" dirty="0"/>
                        <a:t> – all simple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Objects only contain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No encapsulation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Only get and set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Objects do not interact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All code in single class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Classes defined but not imported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Objects not used as attributes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Objects never passed as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Believing objects are copied not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Unnecessary copying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GB" sz="2400" dirty="0"/>
                        <a:t>Unexpected sharing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10266120" y="764704"/>
            <a:ext cx="1734536" cy="194421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680"/>
              <a:gd name="adj6" fmla="val -30167"/>
            </a:avLst>
          </a:prstGeom>
          <a:solidFill>
            <a:schemeClr val="accent2">
              <a:lumMod val="40000"/>
              <a:lumOff val="60000"/>
            </a:schemeClr>
          </a:solidFill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rgbClr val="000090"/>
                </a:solidFill>
              </a:rPr>
              <a:t>Also lack </a:t>
            </a:r>
            <a:r>
              <a:rPr lang="en-GB" sz="2400">
                <a:solidFill>
                  <a:srgbClr val="000090"/>
                </a:solidFill>
              </a:rPr>
              <a:t>of prerequisite </a:t>
            </a:r>
            <a:r>
              <a:rPr lang="en-GB" sz="2400" dirty="0">
                <a:solidFill>
                  <a:srgbClr val="000090"/>
                </a:solidFill>
              </a:rPr>
              <a:t>knowledge: functions &amp; parameters</a:t>
            </a:r>
          </a:p>
        </p:txBody>
      </p:sp>
    </p:spTree>
    <p:extLst>
      <p:ext uri="{BB962C8B-B14F-4D97-AF65-F5344CB8AC3E}">
        <p14:creationId xmlns:p14="http://schemas.microsoft.com/office/powerpoint/2010/main" val="14376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Python Issues for Teaching OOP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GB" sz="3200" dirty="0"/>
              <a:t>Usual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88625"/>
            <a:ext cx="5157787" cy="2508527"/>
          </a:xfrm>
        </p:spPr>
        <p:txBody>
          <a:bodyPr/>
          <a:lstStyle/>
          <a:p>
            <a:r>
              <a:rPr lang="en-GB" dirty="0"/>
              <a:t>The attributes are declared </a:t>
            </a:r>
          </a:p>
          <a:p>
            <a:r>
              <a:rPr lang="en-GB" dirty="0"/>
              <a:t>A class has a fixed set of attributes</a:t>
            </a:r>
          </a:p>
          <a:p>
            <a:r>
              <a:rPr lang="en-GB" dirty="0"/>
              <a:t>Attributes can be hidden: access only by methods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Python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Nothing is declared</a:t>
            </a:r>
          </a:p>
          <a:p>
            <a:r>
              <a:rPr lang="en-GB" dirty="0"/>
              <a:t>Attributes appear when assigned to</a:t>
            </a:r>
          </a:p>
          <a:p>
            <a:r>
              <a:rPr lang="en-GB" dirty="0"/>
              <a:t>Hiding is not enforced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47728" y="4853478"/>
            <a:ext cx="496855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Use Python to teach OOP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Avoid some Python tricks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Use only a subset </a:t>
            </a:r>
          </a:p>
          <a:p>
            <a:pPr marL="539750" indent="-285750">
              <a:buFont typeface="Arial"/>
              <a:buChar char="•"/>
            </a:pPr>
            <a:r>
              <a:rPr lang="en-GB" sz="2800" dirty="0"/>
              <a:t>… explain later</a:t>
            </a:r>
          </a:p>
        </p:txBody>
      </p:sp>
    </p:spTree>
    <p:extLst>
      <p:ext uri="{BB962C8B-B14F-4D97-AF65-F5344CB8AC3E}">
        <p14:creationId xmlns:p14="http://schemas.microsoft.com/office/powerpoint/2010/main" val="14894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	Python 		versus		 Java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No declarations</a:t>
            </a:r>
          </a:p>
          <a:p>
            <a:r>
              <a:rPr lang="en-GB" sz="3200" dirty="0"/>
              <a:t>Values are typed</a:t>
            </a:r>
          </a:p>
          <a:p>
            <a:pPr lvl="1"/>
            <a:r>
              <a:rPr lang="en-GB" sz="2800" dirty="0"/>
              <a:t>Variable types are dynamic</a:t>
            </a:r>
          </a:p>
          <a:p>
            <a:r>
              <a:rPr lang="en-GB" sz="3200" dirty="0"/>
              <a:t>Run time type checking</a:t>
            </a:r>
          </a:p>
          <a:p>
            <a:r>
              <a:rPr lang="en-GB" sz="3200" dirty="0"/>
              <a:t>Syntax with indentation</a:t>
            </a:r>
          </a:p>
          <a:p>
            <a:r>
              <a:rPr lang="en-GB" sz="3200" dirty="0"/>
              <a:t>Permissive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200" dirty="0"/>
              <a:t>Declarations</a:t>
            </a:r>
          </a:p>
          <a:p>
            <a:r>
              <a:rPr lang="en-GB" sz="3200" dirty="0"/>
              <a:t>Static typing of variables</a:t>
            </a:r>
          </a:p>
          <a:p>
            <a:pPr lvl="1"/>
            <a:endParaRPr lang="en-GB" sz="2800" dirty="0"/>
          </a:p>
          <a:p>
            <a:r>
              <a:rPr lang="en-GB" sz="3200" dirty="0"/>
              <a:t>Compile time type checking</a:t>
            </a:r>
          </a:p>
          <a:p>
            <a:r>
              <a:rPr lang="en-GB" sz="3200" dirty="0"/>
              <a:t>Syntax with braces { }</a:t>
            </a:r>
          </a:p>
          <a:p>
            <a:r>
              <a:rPr lang="en-GB" sz="3200" dirty="0"/>
              <a:t>Rigid philosophy</a:t>
            </a:r>
          </a:p>
        </p:txBody>
      </p:sp>
    </p:spTree>
    <p:extLst>
      <p:ext uri="{BB962C8B-B14F-4D97-AF65-F5344CB8AC3E}">
        <p14:creationId xmlns:p14="http://schemas.microsoft.com/office/powerpoint/2010/main" val="1038724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992" y="1486322"/>
            <a:ext cx="10515600" cy="5151616"/>
          </a:xfrm>
        </p:spPr>
        <p:txBody>
          <a:bodyPr>
            <a:normAutofit/>
          </a:bodyPr>
          <a:lstStyle/>
          <a:p>
            <a:r>
              <a:rPr lang="en-GB" dirty="0"/>
              <a:t>Object-oriented programming</a:t>
            </a:r>
          </a:p>
          <a:p>
            <a:pPr lvl="1"/>
            <a:r>
              <a:rPr lang="en-GB" dirty="0"/>
              <a:t>Builds on more basic programming</a:t>
            </a:r>
          </a:p>
          <a:p>
            <a:pPr lvl="1"/>
            <a:r>
              <a:rPr lang="en-GB" dirty="0"/>
              <a:t>A approach to program decomposition (decomposition take practice)</a:t>
            </a:r>
          </a:p>
          <a:p>
            <a:pPr lvl="1"/>
            <a:r>
              <a:rPr lang="en-GB" dirty="0"/>
              <a:t>Previous experience learning decomposition</a:t>
            </a:r>
          </a:p>
          <a:p>
            <a:r>
              <a:rPr lang="en-GB" dirty="0"/>
              <a:t>Progression: concepts not syntax</a:t>
            </a:r>
          </a:p>
          <a:p>
            <a:pPr lvl="1"/>
            <a:r>
              <a:rPr lang="en-GB" dirty="0"/>
              <a:t>Proficiency with functions essential </a:t>
            </a:r>
          </a:p>
          <a:p>
            <a:pPr lvl="1"/>
            <a:r>
              <a:rPr lang="en-GB" dirty="0"/>
              <a:t>Class versus object</a:t>
            </a:r>
          </a:p>
          <a:p>
            <a:pPr lvl="1"/>
            <a:r>
              <a:rPr lang="en-GB" dirty="0"/>
              <a:t>Classes have attributes and methods </a:t>
            </a:r>
          </a:p>
          <a:p>
            <a:pPr lvl="1"/>
            <a:r>
              <a:rPr lang="en-GB" dirty="0"/>
              <a:t>Constructor</a:t>
            </a:r>
          </a:p>
          <a:p>
            <a:pPr lvl="1"/>
            <a:r>
              <a:rPr lang="en-GB" dirty="0"/>
              <a:t>Relationships between classes; objects as values</a:t>
            </a:r>
          </a:p>
          <a:p>
            <a:pPr lvl="1"/>
            <a:r>
              <a:rPr lang="en-GB" dirty="0"/>
              <a:t>Inheritance </a:t>
            </a:r>
          </a:p>
          <a:p>
            <a:r>
              <a:rPr lang="en-GB" dirty="0"/>
              <a:t>Python – some disadvantages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31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Session Aim and Outline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88624"/>
            <a:ext cx="5157787" cy="439008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Using classes: the Face</a:t>
            </a:r>
          </a:p>
          <a:p>
            <a:r>
              <a:rPr lang="en-GB" dirty="0"/>
              <a:t>Attributes and the constructor</a:t>
            </a:r>
          </a:p>
          <a:p>
            <a:r>
              <a:rPr lang="en-GB" dirty="0"/>
              <a:t>Reflection : Decomposition and design </a:t>
            </a:r>
          </a:p>
          <a:p>
            <a:r>
              <a:rPr lang="en-GB" i="1" dirty="0"/>
              <a:t>Practical break</a:t>
            </a:r>
          </a:p>
          <a:p>
            <a:r>
              <a:rPr lang="en-GB" dirty="0"/>
              <a:t>Reflection: How versus Why</a:t>
            </a:r>
          </a:p>
          <a:p>
            <a:r>
              <a:rPr lang="en-GB" dirty="0"/>
              <a:t>Progression</a:t>
            </a:r>
          </a:p>
          <a:p>
            <a:r>
              <a:rPr lang="en-GB" dirty="0"/>
              <a:t>Misconceptions</a:t>
            </a:r>
          </a:p>
          <a:p>
            <a:r>
              <a:rPr lang="en-GB" dirty="0"/>
              <a:t>Python versus java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n-GB" sz="3200" dirty="0"/>
              <a:t>Aims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Be able to motivate the use of classes and objects</a:t>
            </a:r>
          </a:p>
          <a:p>
            <a:r>
              <a:rPr lang="en-GB" dirty="0"/>
              <a:t>Be able to explain OOP in relations Abstraction and Decomposition</a:t>
            </a:r>
          </a:p>
          <a:p>
            <a:r>
              <a:rPr lang="en-GB" dirty="0"/>
              <a:t>...progression in OOP</a:t>
            </a:r>
          </a:p>
          <a:p>
            <a:r>
              <a:rPr lang="en-GB" dirty="0"/>
              <a:t>Be aware of issues for teaching OOP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80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Face Class: Becoming a User of Objects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There are many examples of classes and object that are familiar </a:t>
            </a:r>
          </a:p>
        </p:txBody>
      </p:sp>
    </p:spTree>
    <p:extLst>
      <p:ext uri="{BB962C8B-B14F-4D97-AF65-F5344CB8AC3E}">
        <p14:creationId xmlns:p14="http://schemas.microsoft.com/office/powerpoint/2010/main" val="68977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CB1B2A-8332-3447-B181-CB698D4AE073}"/>
              </a:ext>
            </a:extLst>
          </p:cNvPr>
          <p:cNvSpPr/>
          <p:nvPr/>
        </p:nvSpPr>
        <p:spPr>
          <a:xfrm>
            <a:off x="3336032" y="1956896"/>
            <a:ext cx="4920208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from turtle import *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from Face import Face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f1 = Face(0, 0)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f1.draw()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f2 = Face(-200, 0)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f2.setSize(80)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f2.draw()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Using the Face Class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3013" y="1486322"/>
            <a:ext cx="2138612" cy="5151616"/>
          </a:xfrm>
        </p:spPr>
        <p:txBody>
          <a:bodyPr/>
          <a:lstStyle/>
          <a:p>
            <a:r>
              <a:rPr lang="en-GB" dirty="0"/>
              <a:t>File class is a familiar example </a:t>
            </a:r>
          </a:p>
          <a:p>
            <a:endParaRPr lang="en-GB" dirty="0"/>
          </a:p>
          <a:p>
            <a:r>
              <a:rPr lang="en-GB" dirty="0"/>
              <a:t>Are we aware we use objects?</a:t>
            </a:r>
          </a:p>
          <a:p>
            <a:endParaRPr lang="en-GB" dirty="0"/>
          </a:p>
        </p:txBody>
      </p:sp>
      <p:sp>
        <p:nvSpPr>
          <p:cNvPr id="17" name="Line Callout 2 16"/>
          <p:cNvSpPr/>
          <p:nvPr/>
        </p:nvSpPr>
        <p:spPr>
          <a:xfrm>
            <a:off x="8688288" y="1764888"/>
            <a:ext cx="3252233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3138"/>
              <a:gd name="adj6" fmla="val -145350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This is a variable. What is the type of its value?</a:t>
            </a:r>
          </a:p>
        </p:txBody>
      </p:sp>
      <p:sp>
        <p:nvSpPr>
          <p:cNvPr id="18" name="Line Callout 2 17"/>
          <p:cNvSpPr/>
          <p:nvPr/>
        </p:nvSpPr>
        <p:spPr>
          <a:xfrm>
            <a:off x="8688288" y="3925128"/>
            <a:ext cx="2232248" cy="1160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62"/>
              <a:gd name="adj6" fmla="val -141303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Draw methods: which face is drawn?</a:t>
            </a:r>
          </a:p>
        </p:txBody>
      </p:sp>
    </p:spTree>
    <p:extLst>
      <p:ext uri="{BB962C8B-B14F-4D97-AF65-F5344CB8AC3E}">
        <p14:creationId xmlns:p14="http://schemas.microsoft.com/office/powerpoint/2010/main" val="10077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Objects and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582703"/>
              </p:ext>
            </p:extLst>
          </p:nvPr>
        </p:nvGraphicFramePr>
        <p:xfrm>
          <a:off x="838200" y="1485900"/>
          <a:ext cx="10515599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6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1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f1, 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Variables; </a:t>
                      </a:r>
                      <a:br>
                        <a:rPr lang="en-GB" sz="2800" dirty="0"/>
                      </a:br>
                      <a:r>
                        <a:rPr lang="en-GB" sz="2800" dirty="0"/>
                        <a:t>Objects of ‘Face’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 drawing of a 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Class name; constructor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Create a Face 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err="1"/>
                        <a:t>setSize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Method of ‘Face’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Set size of the 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Method of ‘Face’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Draw the 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54BAC4-22DE-1745-AC7B-0A777024B5B9}"/>
              </a:ext>
            </a:extLst>
          </p:cNvPr>
          <p:cNvSpPr txBox="1"/>
          <p:nvPr/>
        </p:nvSpPr>
        <p:spPr>
          <a:xfrm>
            <a:off x="911424" y="5157192"/>
            <a:ext cx="547124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/>
              <a:t>‘Method’ is an OO word for function</a:t>
            </a:r>
          </a:p>
        </p:txBody>
      </p:sp>
    </p:spTree>
    <p:extLst>
      <p:ext uri="{BB962C8B-B14F-4D97-AF65-F5344CB8AC3E}">
        <p14:creationId xmlns:p14="http://schemas.microsoft.com/office/powerpoint/2010/main" val="192178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Summary: Using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322"/>
            <a:ext cx="10515600" cy="2230710"/>
          </a:xfrm>
        </p:spPr>
        <p:txBody>
          <a:bodyPr/>
          <a:lstStyle/>
          <a:p>
            <a:r>
              <a:rPr lang="en-GB" dirty="0"/>
              <a:t>Face representation is hidden</a:t>
            </a:r>
          </a:p>
          <a:p>
            <a:r>
              <a:rPr lang="en-GB" dirty="0"/>
              <a:t>Method act (read or update) on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1744" y="2924944"/>
            <a:ext cx="3191899" cy="523220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ourier New"/>
                <a:cs typeface="Courier New"/>
              </a:rPr>
              <a:t>f2.setSize(80)</a:t>
            </a:r>
          </a:p>
        </p:txBody>
      </p:sp>
      <p:sp>
        <p:nvSpPr>
          <p:cNvPr id="5" name="Line Callout 2 4"/>
          <p:cNvSpPr/>
          <p:nvPr/>
        </p:nvSpPr>
        <p:spPr>
          <a:xfrm flipH="1">
            <a:off x="911424" y="3925128"/>
            <a:ext cx="2232248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8247"/>
              <a:gd name="adj6" fmla="val -35795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The object to be acted on</a:t>
            </a:r>
          </a:p>
        </p:txBody>
      </p:sp>
      <p:sp>
        <p:nvSpPr>
          <p:cNvPr id="6" name="Line Callout 2 5"/>
          <p:cNvSpPr/>
          <p:nvPr/>
        </p:nvSpPr>
        <p:spPr>
          <a:xfrm flipH="1">
            <a:off x="1343472" y="4861232"/>
            <a:ext cx="3024336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5907"/>
              <a:gd name="adj6" fmla="val -14800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The method: implements the action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7248128" y="3997136"/>
            <a:ext cx="3024336" cy="7280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8247"/>
              <a:gd name="adj6" fmla="val -24529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400" dirty="0">
                <a:solidFill>
                  <a:srgbClr val="660066"/>
                </a:solidFill>
              </a:rPr>
              <a:t>A second parameter: the size to set</a:t>
            </a:r>
          </a:p>
        </p:txBody>
      </p:sp>
    </p:spTree>
    <p:extLst>
      <p:ext uri="{BB962C8B-B14F-4D97-AF65-F5344CB8AC3E}">
        <p14:creationId xmlns:p14="http://schemas.microsoft.com/office/powerpoint/2010/main" val="18684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46432" cy="948032"/>
          </a:xfrm>
        </p:spPr>
        <p:txBody>
          <a:bodyPr>
            <a:normAutofit/>
          </a:bodyPr>
          <a:lstStyle/>
          <a:p>
            <a:r>
              <a:rPr lang="en-GB" b="1" dirty="0"/>
              <a:t>Teaching Functional Decomposition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have already learnt about functions</a:t>
            </a:r>
          </a:p>
          <a:p>
            <a:pPr lvl="1"/>
            <a:r>
              <a:rPr lang="en-GB" dirty="0"/>
              <a:t>How they work</a:t>
            </a:r>
          </a:p>
          <a:p>
            <a:pPr lvl="1"/>
            <a:r>
              <a:rPr lang="en-GB" dirty="0"/>
              <a:t>How to use them</a:t>
            </a:r>
          </a:p>
          <a:p>
            <a:endParaRPr lang="en-GB" dirty="0"/>
          </a:p>
          <a:p>
            <a:r>
              <a:rPr lang="en-GB" dirty="0"/>
              <a:t>Is it easy or hard to learn about functions?</a:t>
            </a:r>
          </a:p>
          <a:p>
            <a:pPr lvl="1"/>
            <a:r>
              <a:rPr lang="en-GB" dirty="0"/>
              <a:t>What aspects are easier?</a:t>
            </a:r>
          </a:p>
          <a:p>
            <a:pPr lvl="1"/>
            <a:r>
              <a:rPr lang="en-GB" dirty="0"/>
              <a:t>What aspects are harder?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4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Reflection: Abstraction and Decomposition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33056"/>
            <a:ext cx="9144000" cy="1324744"/>
          </a:xfrm>
        </p:spPr>
        <p:txBody>
          <a:bodyPr>
            <a:normAutofit/>
          </a:bodyPr>
          <a:lstStyle/>
          <a:p>
            <a:r>
              <a:rPr lang="en-GB" sz="2800" dirty="0"/>
              <a:t>Motivation: What are we trying to achieve with classes?</a:t>
            </a:r>
          </a:p>
        </p:txBody>
      </p:sp>
    </p:spTree>
    <p:extLst>
      <p:ext uri="{BB962C8B-B14F-4D97-AF65-F5344CB8AC3E}">
        <p14:creationId xmlns:p14="http://schemas.microsoft.com/office/powerpoint/2010/main" val="72922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4472</TotalTime>
  <Words>1444</Words>
  <Application>Microsoft Macintosh PowerPoint</Application>
  <PresentationFormat>Widescreen</PresentationFormat>
  <Paragraphs>323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Lucida Grande</vt:lpstr>
      <vt:lpstr>Tahoma</vt:lpstr>
      <vt:lpstr>Wingdings</vt:lpstr>
      <vt:lpstr>Office Theme</vt:lpstr>
      <vt:lpstr>To Get Started</vt:lpstr>
      <vt:lpstr>Object Oriented Programming in A Level </vt:lpstr>
      <vt:lpstr>Session Aim and Outline</vt:lpstr>
      <vt:lpstr>A Face Class: Becoming a User of Objects</vt:lpstr>
      <vt:lpstr>Using the Face Class</vt:lpstr>
      <vt:lpstr>Objects and Methods</vt:lpstr>
      <vt:lpstr>Summary: Using Objects</vt:lpstr>
      <vt:lpstr>Teaching Functional Decomposition </vt:lpstr>
      <vt:lpstr>Reflection: Abstraction and Decomposition</vt:lpstr>
      <vt:lpstr>Liskov and Guttag 1986 – Decomposition </vt:lpstr>
      <vt:lpstr>Two Different Aims for Learning OOP </vt:lpstr>
      <vt:lpstr>Summary</vt:lpstr>
      <vt:lpstr>Practical Work</vt:lpstr>
      <vt:lpstr>Declaring Your Own Classes</vt:lpstr>
      <vt:lpstr>The Faces Example</vt:lpstr>
      <vt:lpstr>Class Declaration</vt:lpstr>
      <vt:lpstr>Class Declaration</vt:lpstr>
      <vt:lpstr>Defining a Constructor</vt:lpstr>
      <vt:lpstr>Attributes – Good Practice</vt:lpstr>
      <vt:lpstr>Practical Work</vt:lpstr>
      <vt:lpstr>Teaching OOP in Python</vt:lpstr>
      <vt:lpstr>Program Structure and Complexity</vt:lpstr>
      <vt:lpstr>OOP  Concepts</vt:lpstr>
      <vt:lpstr>PowerPoint Presentation</vt:lpstr>
      <vt:lpstr>Python Issues for Teaching OOP</vt:lpstr>
      <vt:lpstr> Python   versus   Java</vt:lpstr>
      <vt:lpstr>Summary</vt:lpstr>
    </vt:vector>
  </TitlesOfParts>
  <Company>King's College London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Sentance, Sue</dc:creator>
  <cp:lastModifiedBy>William Marsh</cp:lastModifiedBy>
  <cp:revision>110</cp:revision>
  <cp:lastPrinted>2020-02-23T19:56:01Z</cp:lastPrinted>
  <dcterms:created xsi:type="dcterms:W3CDTF">2016-10-31T22:10:00Z</dcterms:created>
  <dcterms:modified xsi:type="dcterms:W3CDTF">2020-02-23T19:59:46Z</dcterms:modified>
</cp:coreProperties>
</file>