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18" r:id="rId2"/>
    <p:sldId id="275" r:id="rId3"/>
    <p:sldId id="383" r:id="rId4"/>
    <p:sldId id="370" r:id="rId5"/>
    <p:sldId id="276" r:id="rId6"/>
    <p:sldId id="386" r:id="rId7"/>
    <p:sldId id="284" r:id="rId8"/>
    <p:sldId id="285" r:id="rId9"/>
    <p:sldId id="319" r:id="rId10"/>
    <p:sldId id="286" r:id="rId11"/>
    <p:sldId id="354" r:id="rId12"/>
    <p:sldId id="355" r:id="rId13"/>
    <p:sldId id="357" r:id="rId14"/>
    <p:sldId id="358" r:id="rId15"/>
    <p:sldId id="362" r:id="rId16"/>
    <p:sldId id="363" r:id="rId17"/>
    <p:sldId id="364" r:id="rId18"/>
    <p:sldId id="288" r:id="rId19"/>
    <p:sldId id="289" r:id="rId20"/>
    <p:sldId id="290" r:id="rId21"/>
    <p:sldId id="291" r:id="rId22"/>
    <p:sldId id="292" r:id="rId23"/>
    <p:sldId id="293" r:id="rId24"/>
    <p:sldId id="294" r:id="rId25"/>
    <p:sldId id="295" r:id="rId26"/>
    <p:sldId id="298" r:id="rId27"/>
    <p:sldId id="299" r:id="rId28"/>
    <p:sldId id="300" r:id="rId29"/>
    <p:sldId id="301" r:id="rId30"/>
    <p:sldId id="302" r:id="rId31"/>
    <p:sldId id="303" r:id="rId32"/>
    <p:sldId id="305" r:id="rId33"/>
    <p:sldId id="306" r:id="rId34"/>
    <p:sldId id="307" r:id="rId35"/>
    <p:sldId id="308" r:id="rId36"/>
    <p:sldId id="309" r:id="rId37"/>
    <p:sldId id="311" r:id="rId38"/>
    <p:sldId id="312" r:id="rId39"/>
    <p:sldId id="310" r:id="rId40"/>
    <p:sldId id="325" r:id="rId41"/>
    <p:sldId id="313" r:id="rId42"/>
    <p:sldId id="314" r:id="rId43"/>
    <p:sldId id="326" r:id="rId44"/>
    <p:sldId id="382" r:id="rId45"/>
    <p:sldId id="327" r:id="rId46"/>
    <p:sldId id="328" r:id="rId47"/>
    <p:sldId id="381" r:id="rId48"/>
    <p:sldId id="333" r:id="rId49"/>
    <p:sldId id="334" r:id="rId50"/>
    <p:sldId id="335" r:id="rId51"/>
    <p:sldId id="340" r:id="rId52"/>
    <p:sldId id="341" r:id="rId53"/>
    <p:sldId id="347" r:id="rId54"/>
    <p:sldId id="372" r:id="rId55"/>
    <p:sldId id="315" r:id="rId56"/>
    <p:sldId id="324" r:id="rId57"/>
    <p:sldId id="316" r:id="rId58"/>
    <p:sldId id="317" r:id="rId59"/>
    <p:sldId id="384" r:id="rId60"/>
    <p:sldId id="368" r:id="rId61"/>
    <p:sldId id="272" r:id="rId62"/>
    <p:sldId id="379" r:id="rId63"/>
    <p:sldId id="377" r:id="rId64"/>
    <p:sldId id="378" r:id="rId65"/>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80D12F91-4412-44C4-8005-A46A8275BE88}" type="datetimeFigureOut">
              <a:rPr lang="en-GB" smtClean="0"/>
              <a:t>09/09/2014</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6DB20A5A-51C3-433D-878A-CB23657B40DF}" type="slidenum">
              <a:rPr lang="en-GB" smtClean="0"/>
              <a:t>‹#›</a:t>
            </a:fld>
            <a:endParaRPr lang="en-GB"/>
          </a:p>
        </p:txBody>
      </p:sp>
    </p:spTree>
    <p:extLst>
      <p:ext uri="{BB962C8B-B14F-4D97-AF65-F5344CB8AC3E}">
        <p14:creationId xmlns:p14="http://schemas.microsoft.com/office/powerpoint/2010/main" val="329449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AFD1A35C-12B7-48D8-8411-2E3E915F2BA7}" type="datetimeFigureOut">
              <a:rPr lang="en-GB" smtClean="0"/>
              <a:t>09/09/2014</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ACBD932B-6488-4E76-A09A-C2F1F5219E3D}" type="slidenum">
              <a:rPr lang="en-GB" smtClean="0"/>
              <a:t>‹#›</a:t>
            </a:fld>
            <a:endParaRPr lang="en-GB"/>
          </a:p>
        </p:txBody>
      </p:sp>
    </p:spTree>
    <p:extLst>
      <p:ext uri="{BB962C8B-B14F-4D97-AF65-F5344CB8AC3E}">
        <p14:creationId xmlns:p14="http://schemas.microsoft.com/office/powerpoint/2010/main" val="286339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Miller and </a:t>
            </a:r>
            <a:r>
              <a:rPr lang="en-GB" dirty="0" err="1" smtClean="0"/>
              <a:t>langdon</a:t>
            </a:r>
            <a:r>
              <a:rPr lang="en-GB" dirty="0" smtClean="0"/>
              <a:t>,</a:t>
            </a:r>
            <a:r>
              <a:rPr lang="en-GB" baseline="0" dirty="0" smtClean="0"/>
              <a:t> SPECIAL ANOUNCEMENT</a:t>
            </a:r>
          </a:p>
          <a:p>
            <a:r>
              <a:rPr lang="en-GB" baseline="0" dirty="0" smtClean="0"/>
              <a:t>SELF CONTAINED</a:t>
            </a:r>
          </a:p>
          <a:p>
            <a:endParaRPr lang="en-GB" dirty="0" smtClean="0"/>
          </a:p>
          <a:p>
            <a:r>
              <a:rPr lang="en-GB" dirty="0" smtClean="0"/>
              <a:t>IMPROVE THIS TALK EACH TIME I GIVE IT </a:t>
            </a:r>
          </a:p>
          <a:p>
            <a:r>
              <a:rPr lang="en-GB" dirty="0" smtClean="0"/>
              <a:t>TAKE THE OTHER TALKS WITH</a:t>
            </a:r>
            <a:r>
              <a:rPr lang="en-GB" baseline="0" dirty="0" smtClean="0"/>
              <a:t> ME TOO.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a:t>
            </a:fld>
            <a:endParaRPr lang="en-GB"/>
          </a:p>
        </p:txBody>
      </p:sp>
    </p:spTree>
    <p:extLst>
      <p:ext uri="{BB962C8B-B14F-4D97-AF65-F5344CB8AC3E}">
        <p14:creationId xmlns:p14="http://schemas.microsoft.com/office/powerpoint/2010/main" val="266849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in the wrong</a:t>
            </a:r>
            <a:r>
              <a:rPr lang="en-GB" baseline="0" dirty="0" smtClean="0"/>
              <a:t> room</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2</a:t>
            </a:fld>
            <a:endParaRPr lang="en-GB"/>
          </a:p>
        </p:txBody>
      </p:sp>
    </p:spTree>
    <p:extLst>
      <p:ext uri="{BB962C8B-B14F-4D97-AF65-F5344CB8AC3E}">
        <p14:creationId xmlns:p14="http://schemas.microsoft.com/office/powerpoint/2010/main" val="135745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Temptation</a:t>
            </a:r>
            <a:r>
              <a:rPr lang="en-GB" baseline="0" dirty="0" smtClean="0"/>
              <a:t> is to just write a search algorithm.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7</a:t>
            </a:fld>
            <a:endParaRPr lang="en-GB"/>
          </a:p>
        </p:txBody>
      </p:sp>
    </p:spTree>
    <p:extLst>
      <p:ext uri="{BB962C8B-B14F-4D97-AF65-F5344CB8AC3E}">
        <p14:creationId xmlns:p14="http://schemas.microsoft.com/office/powerpoint/2010/main" val="88939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t finite, not computable, not all function, not closed under permutation, focussed sets. </a:t>
            </a:r>
          </a:p>
          <a:p>
            <a:r>
              <a:rPr lang="en-GB" baseline="0" dirty="0" smtClean="0"/>
              <a:t>Implications. Do not propose a metaheuristic in isolation .  </a:t>
            </a:r>
          </a:p>
          <a:p>
            <a:endParaRPr lang="en-GB" baseline="0" dirty="0" smtClean="0"/>
          </a:p>
          <a:p>
            <a:r>
              <a:rPr lang="en-GB" baseline="0" dirty="0" smtClean="0"/>
              <a:t>Assumptions  - no revisiting, count number of evaluations (ignore execution time.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8</a:t>
            </a:fld>
            <a:endParaRPr lang="en-GB"/>
          </a:p>
        </p:txBody>
      </p:sp>
    </p:spTree>
    <p:extLst>
      <p:ext uri="{BB962C8B-B14F-4D97-AF65-F5344CB8AC3E}">
        <p14:creationId xmlns:p14="http://schemas.microsoft.com/office/powerpoint/2010/main" val="57592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Ga</a:t>
            </a:r>
            <a:endParaRPr lang="en-GB" dirty="0" smtClean="0"/>
          </a:p>
          <a:p>
            <a:r>
              <a:rPr lang="en-GB" dirty="0" err="1" smtClean="0"/>
              <a:t>Ga</a:t>
            </a:r>
            <a:r>
              <a:rPr lang="en-GB" dirty="0" smtClean="0"/>
              <a:t>’</a:t>
            </a:r>
          </a:p>
          <a:p>
            <a:r>
              <a:rPr lang="en-GB" dirty="0" err="1" smtClean="0"/>
              <a:t>Ga</a:t>
            </a:r>
            <a:r>
              <a:rPr lang="en-GB" baseline="0" dirty="0" smtClean="0"/>
              <a:t> ‘ version 2.o</a:t>
            </a:r>
          </a:p>
          <a:p>
            <a:r>
              <a:rPr lang="en-GB" dirty="0" err="1" smtClean="0"/>
              <a:t>Ga</a:t>
            </a:r>
            <a:r>
              <a:rPr lang="en-GB" baseline="0" dirty="0" smtClean="0"/>
              <a:t> ‘ version 2.o </a:t>
            </a:r>
            <a:r>
              <a:rPr lang="en-GB" baseline="0" dirty="0" err="1" smtClean="0"/>
              <a:t>hydidized</a:t>
            </a:r>
            <a:r>
              <a:rPr lang="en-GB" baseline="0" dirty="0" smtClean="0"/>
              <a:t> with knobs and whistles.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10</a:t>
            </a:fld>
            <a:endParaRPr lang="en-GB"/>
          </a:p>
        </p:txBody>
      </p:sp>
    </p:spTree>
    <p:extLst>
      <p:ext uri="{BB962C8B-B14F-4D97-AF65-F5344CB8AC3E}">
        <p14:creationId xmlns:p14="http://schemas.microsoft.com/office/powerpoint/2010/main" val="371954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 the north</a:t>
            </a:r>
            <a:r>
              <a:rPr lang="en-GB" baseline="0" dirty="0" smtClean="0"/>
              <a:t> sea dry…</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19</a:t>
            </a:fld>
            <a:endParaRPr lang="en-GB"/>
          </a:p>
        </p:txBody>
      </p:sp>
    </p:spTree>
    <p:extLst>
      <p:ext uri="{BB962C8B-B14F-4D97-AF65-F5344CB8AC3E}">
        <p14:creationId xmlns:p14="http://schemas.microsoft.com/office/powerpoint/2010/main" val="303327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3530" eaLnBrk="0" hangingPunct="0">
              <a:defRPr sz="3100">
                <a:solidFill>
                  <a:schemeClr val="tx1"/>
                </a:solidFill>
                <a:latin typeface="Arial" charset="0"/>
              </a:defRPr>
            </a:lvl1pPr>
            <a:lvl2pPr marL="729577" indent="-280607" defTabSz="913530" eaLnBrk="0" hangingPunct="0">
              <a:defRPr sz="3100">
                <a:solidFill>
                  <a:schemeClr val="tx1"/>
                </a:solidFill>
                <a:latin typeface="Arial" charset="0"/>
              </a:defRPr>
            </a:lvl2pPr>
            <a:lvl3pPr marL="1122426" indent="-224485" defTabSz="913530" eaLnBrk="0" hangingPunct="0">
              <a:defRPr sz="3100">
                <a:solidFill>
                  <a:schemeClr val="tx1"/>
                </a:solidFill>
                <a:latin typeface="Arial" charset="0"/>
              </a:defRPr>
            </a:lvl3pPr>
            <a:lvl4pPr marL="1571396" indent="-224485" defTabSz="913530" eaLnBrk="0" hangingPunct="0">
              <a:defRPr sz="3100">
                <a:solidFill>
                  <a:schemeClr val="tx1"/>
                </a:solidFill>
                <a:latin typeface="Arial" charset="0"/>
              </a:defRPr>
            </a:lvl4pPr>
            <a:lvl5pPr marL="2020367" indent="-224485" defTabSz="913530" eaLnBrk="0" hangingPunct="0">
              <a:defRPr sz="3100">
                <a:solidFill>
                  <a:schemeClr val="tx1"/>
                </a:solidFill>
                <a:latin typeface="Arial" charset="0"/>
              </a:defRPr>
            </a:lvl5pPr>
            <a:lvl6pPr marL="2469337"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6pPr>
            <a:lvl7pPr marL="291830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7pPr>
            <a:lvl8pPr marL="336727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8pPr>
            <a:lvl9pPr marL="381624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9pPr>
          </a:lstStyle>
          <a:p>
            <a:pPr eaLnBrk="1" hangingPunct="1"/>
            <a:fld id="{DE61453F-FA56-43F8-AECF-C96C656CEF5D}" type="slidenum">
              <a:rPr lang="en-GB" sz="1200"/>
              <a:pPr eaLnBrk="1" hangingPunct="1"/>
              <a:t>39</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smtClean="0"/>
              <a:t>Even though the problem is the same, and the hard constraints are the same, the heuristics can fail to stay within the hard constraints if they are asked to pack piece sizes they have not seen before</a:t>
            </a:r>
          </a:p>
          <a:p>
            <a:pPr eaLnBrk="1" hangingPunct="1"/>
            <a:r>
              <a:rPr lang="en-GB" smtClean="0"/>
              <a:t>The safeguards against giving illegal solutions that work in one class will not work in another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could you do after</a:t>
            </a:r>
            <a:r>
              <a:rPr lang="en-GB" baseline="0" dirty="0" smtClean="0"/>
              <a:t> this talk you could not do before.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57</a:t>
            </a:fld>
            <a:endParaRPr lang="en-GB"/>
          </a:p>
        </p:txBody>
      </p:sp>
    </p:spTree>
    <p:extLst>
      <p:ext uri="{BB962C8B-B14F-4D97-AF65-F5344CB8AC3E}">
        <p14:creationId xmlns:p14="http://schemas.microsoft.com/office/powerpoint/2010/main" val="114954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if</a:t>
            </a:r>
            <a:r>
              <a:rPr lang="en-GB" baseline="0" dirty="0" smtClean="0"/>
              <a:t> you are a researcher in the field it has made you think</a:t>
            </a:r>
          </a:p>
          <a:p>
            <a:r>
              <a:rPr lang="en-GB" baseline="0" dirty="0" smtClean="0"/>
              <a:t>If you do not know how to write an algorithm, don’t write it, let the </a:t>
            </a:r>
            <a:r>
              <a:rPr lang="en-GB" baseline="0" smtClean="0"/>
              <a:t>computer write it. .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58</a:t>
            </a:fld>
            <a:endParaRPr lang="en-GB"/>
          </a:p>
        </p:txBody>
      </p:sp>
    </p:spTree>
    <p:extLst>
      <p:ext uri="{BB962C8B-B14F-4D97-AF65-F5344CB8AC3E}">
        <p14:creationId xmlns:p14="http://schemas.microsoft.com/office/powerpoint/2010/main" val="124803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68823-92B5-44CC-9FB9-3E83D42312C0}"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287657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907E89-4E80-4594-B5B3-1984A16A0613}"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41783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FB8BC-FCE9-4F61-88B1-71D45BFF892F}"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69450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0" y="6381750"/>
            <a:ext cx="2133600" cy="476250"/>
          </a:xfrm>
        </p:spPr>
        <p:txBody>
          <a:bodyPr/>
          <a:lstStyle>
            <a:lvl1pPr>
              <a:defRPr/>
            </a:lvl1pPr>
          </a:lstStyle>
          <a:p>
            <a:fld id="{5A78E7B3-282E-4EAD-B9C4-6DCF571ABFE0}" type="datetime1">
              <a:rPr lang="en-GB" smtClean="0"/>
              <a:t>09/09/2014</a:t>
            </a:fld>
            <a:endParaRPr lang="en-GB"/>
          </a:p>
        </p:txBody>
      </p:sp>
      <p:sp>
        <p:nvSpPr>
          <p:cNvPr id="5" name="Footer Placeholder 4"/>
          <p:cNvSpPr>
            <a:spLocks noGrp="1"/>
          </p:cNvSpPr>
          <p:nvPr>
            <p:ph type="ftr" sz="quarter" idx="11"/>
          </p:nvPr>
        </p:nvSpPr>
        <p:spPr>
          <a:xfrm>
            <a:off x="3132138" y="6381750"/>
            <a:ext cx="2895600" cy="476250"/>
          </a:xfrm>
        </p:spPr>
        <p:txBody>
          <a:bodyPr/>
          <a:lstStyle>
            <a:lvl1pPr>
              <a:defRPr/>
            </a:lvl1pPr>
          </a:lstStyle>
          <a:p>
            <a:r>
              <a:rPr lang="en-GB" smtClean="0"/>
              <a:t>John R. Woodward</a:t>
            </a:r>
            <a:endParaRPr lang="en-GB"/>
          </a:p>
        </p:txBody>
      </p:sp>
      <p:sp>
        <p:nvSpPr>
          <p:cNvPr id="6" name="Slide Number Placeholder 5"/>
          <p:cNvSpPr>
            <a:spLocks noGrp="1"/>
          </p:cNvSpPr>
          <p:nvPr>
            <p:ph type="sldNum" sz="quarter" idx="12"/>
          </p:nvPr>
        </p:nvSpPr>
        <p:spPr>
          <a:xfrm>
            <a:off x="7010400" y="6381750"/>
            <a:ext cx="2133600" cy="476250"/>
          </a:xfrm>
        </p:spPr>
        <p:txBody>
          <a:bodyPr/>
          <a:lstStyle>
            <a:lvl1pPr>
              <a:defRPr/>
            </a:lvl1pPr>
          </a:lstStyle>
          <a:p>
            <a:fld id="{F416FF8A-3CA0-4131-BFA9-46BABC25BE58}" type="slidenum">
              <a:rPr lang="en-GB"/>
              <a:pPr/>
              <a:t>‹#›</a:t>
            </a:fld>
            <a:endParaRPr lang="en-GB"/>
          </a:p>
        </p:txBody>
      </p:sp>
    </p:spTree>
    <p:extLst>
      <p:ext uri="{BB962C8B-B14F-4D97-AF65-F5344CB8AC3E}">
        <p14:creationId xmlns:p14="http://schemas.microsoft.com/office/powerpoint/2010/main" val="106785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dirty="0"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a:t>
            </a:fld>
            <a:endParaRPr lang="en-GB" dirty="0"/>
          </a:p>
        </p:txBody>
      </p:sp>
    </p:spTree>
    <p:extLst>
      <p:ext uri="{BB962C8B-B14F-4D97-AF65-F5344CB8AC3E}">
        <p14:creationId xmlns:p14="http://schemas.microsoft.com/office/powerpoint/2010/main" val="167310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9403A-F44F-4B0B-A638-2300A599E329}"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57044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EDC70B-4543-4805-94B7-6B11C66B1FED}" type="datetime1">
              <a:rPr lang="en-GB" smtClean="0"/>
              <a:t>09/09/2014</a:t>
            </a:fld>
            <a:endParaRPr lang="en-GB"/>
          </a:p>
        </p:txBody>
      </p:sp>
      <p:sp>
        <p:nvSpPr>
          <p:cNvPr id="6" name="Footer Placeholder 5"/>
          <p:cNvSpPr>
            <a:spLocks noGrp="1"/>
          </p:cNvSpPr>
          <p:nvPr>
            <p:ph type="ftr" sz="quarter" idx="11"/>
          </p:nvPr>
        </p:nvSpPr>
        <p:spPr/>
        <p:txBody>
          <a:bodyPr/>
          <a:lstStyle/>
          <a:p>
            <a:r>
              <a:rPr lang="en-GB" smtClean="0"/>
              <a:t>John R. Woodward</a:t>
            </a:r>
            <a:endParaRPr lang="en-GB"/>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28922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D81DED-7041-46F9-913C-6492E5C5D049}" type="datetime1">
              <a:rPr lang="en-GB" smtClean="0"/>
              <a:t>09/09/2014</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a:p>
        </p:txBody>
      </p:sp>
      <p:sp>
        <p:nvSpPr>
          <p:cNvPr id="9" name="Slide Number Placeholder 8"/>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54780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6BA273-FFE3-4324-9808-1265FF538EE9}" type="datetime1">
              <a:rPr lang="en-GB" smtClean="0"/>
              <a:t>09/09/2014</a:t>
            </a:fld>
            <a:endParaRPr lang="en-GB"/>
          </a:p>
        </p:txBody>
      </p:sp>
      <p:sp>
        <p:nvSpPr>
          <p:cNvPr id="4" name="Footer Placeholder 3"/>
          <p:cNvSpPr>
            <a:spLocks noGrp="1"/>
          </p:cNvSpPr>
          <p:nvPr>
            <p:ph type="ftr" sz="quarter" idx="11"/>
          </p:nvPr>
        </p:nvSpPr>
        <p:spPr/>
        <p:txBody>
          <a:bodyPr/>
          <a:lstStyle/>
          <a:p>
            <a:r>
              <a:rPr lang="en-GB" smtClean="0"/>
              <a:t>John R. Woodward</a:t>
            </a:r>
            <a:endParaRPr lang="en-GB"/>
          </a:p>
        </p:txBody>
      </p:sp>
      <p:sp>
        <p:nvSpPr>
          <p:cNvPr id="5" name="Slide Number Placeholder 4"/>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266180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99022-1D54-4343-8382-3906A93357AC}" type="datetime1">
              <a:rPr lang="en-GB" smtClean="0"/>
              <a:t>09/09/2014</a:t>
            </a:fld>
            <a:endParaRPr lang="en-GB"/>
          </a:p>
        </p:txBody>
      </p:sp>
      <p:sp>
        <p:nvSpPr>
          <p:cNvPr id="3" name="Footer Placeholder 2"/>
          <p:cNvSpPr>
            <a:spLocks noGrp="1"/>
          </p:cNvSpPr>
          <p:nvPr>
            <p:ph type="ftr" sz="quarter" idx="11"/>
          </p:nvPr>
        </p:nvSpPr>
        <p:spPr/>
        <p:txBody>
          <a:bodyPr/>
          <a:lstStyle/>
          <a:p>
            <a:r>
              <a:rPr lang="en-GB" smtClean="0"/>
              <a:t>John R. Woodward</a:t>
            </a:r>
            <a:endParaRPr lang="en-GB"/>
          </a:p>
        </p:txBody>
      </p:sp>
      <p:sp>
        <p:nvSpPr>
          <p:cNvPr id="4" name="Slide Number Placeholder 3"/>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128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F4177-083C-4E2C-9180-941B7386CAC3}" type="datetime1">
              <a:rPr lang="en-GB" smtClean="0"/>
              <a:t>09/09/2014</a:t>
            </a:fld>
            <a:endParaRPr lang="en-GB"/>
          </a:p>
        </p:txBody>
      </p:sp>
      <p:sp>
        <p:nvSpPr>
          <p:cNvPr id="6" name="Footer Placeholder 5"/>
          <p:cNvSpPr>
            <a:spLocks noGrp="1"/>
          </p:cNvSpPr>
          <p:nvPr>
            <p:ph type="ftr" sz="quarter" idx="11"/>
          </p:nvPr>
        </p:nvSpPr>
        <p:spPr/>
        <p:txBody>
          <a:bodyPr/>
          <a:lstStyle/>
          <a:p>
            <a:r>
              <a:rPr lang="en-GB" smtClean="0"/>
              <a:t>John R. Woodward</a:t>
            </a:r>
            <a:endParaRPr lang="en-GB"/>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74257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907B-0C61-4473-B2FB-5D73EC358980}" type="datetime1">
              <a:rPr lang="en-GB" smtClean="0"/>
              <a:t>09/09/2014</a:t>
            </a:fld>
            <a:endParaRPr lang="en-GB"/>
          </a:p>
        </p:txBody>
      </p:sp>
      <p:sp>
        <p:nvSpPr>
          <p:cNvPr id="6" name="Footer Placeholder 5"/>
          <p:cNvSpPr>
            <a:spLocks noGrp="1"/>
          </p:cNvSpPr>
          <p:nvPr>
            <p:ph type="ftr" sz="quarter" idx="11"/>
          </p:nvPr>
        </p:nvSpPr>
        <p:spPr/>
        <p:txBody>
          <a:bodyPr/>
          <a:lstStyle/>
          <a:p>
            <a:r>
              <a:rPr lang="en-GB" smtClean="0"/>
              <a:t>John R. Woodward</a:t>
            </a:r>
            <a:endParaRPr lang="en-GB"/>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8907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2B3B9-8ACB-4F23-B26A-7D57605AE195}" type="datetime1">
              <a:rPr lang="en-GB" smtClean="0"/>
              <a:t>09/09/2014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John R. Woodward</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B7FCB-BB9F-4259-BABC-810197A49197}" type="slidenum">
              <a:rPr lang="en-GB" smtClean="0"/>
              <a:t>‹#›</a:t>
            </a:fld>
            <a:endParaRPr lang="en-GB"/>
          </a:p>
        </p:txBody>
      </p:sp>
    </p:spTree>
    <p:extLst>
      <p:ext uri="{BB962C8B-B14F-4D97-AF65-F5344CB8AC3E}">
        <p14:creationId xmlns:p14="http://schemas.microsoft.com/office/powerpoint/2010/main" val="392471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isitljubljan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erry.Swan@cs.stir.ac.uk" TargetMode="External"/><Relationship Id="rId5" Type="http://schemas.openxmlformats.org/officeDocument/2006/relationships/hyperlink" Target="mailto:John.Woodward@cs.stir.ac.uk" TargetMode="External"/><Relationship Id="rId4" Type="http://schemas.openxmlformats.org/officeDocument/2006/relationships/hyperlink" Target="http://www.slovenia.inf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56792"/>
            <a:ext cx="8352928" cy="1470025"/>
          </a:xfrm>
        </p:spPr>
        <p:txBody>
          <a:bodyPr>
            <a:normAutofit fontScale="90000"/>
          </a:bodyPr>
          <a:lstStyle/>
          <a:p>
            <a:r>
              <a:rPr lang="en-GB" b="1" dirty="0"/>
              <a:t>Parallel Problem Solving from Nature</a:t>
            </a:r>
            <a:br>
              <a:rPr lang="en-GB" b="1" dirty="0"/>
            </a:br>
            <a:r>
              <a:rPr lang="en-GB" dirty="0"/>
              <a:t>September 13-17, 2014</a:t>
            </a:r>
            <a:br>
              <a:rPr lang="en-GB" dirty="0"/>
            </a:br>
            <a:r>
              <a:rPr lang="en-GB" dirty="0">
                <a:hlinkClick r:id="rId3"/>
              </a:rPr>
              <a:t>Ljubljana</a:t>
            </a:r>
            <a:r>
              <a:rPr lang="en-GB" dirty="0"/>
              <a:t>, </a:t>
            </a:r>
            <a:r>
              <a:rPr lang="en-GB" dirty="0" smtClean="0">
                <a:hlinkClick r:id="rId4"/>
              </a:rPr>
              <a:t>Slovenia</a:t>
            </a:r>
            <a:r>
              <a:rPr lang="en-GB" dirty="0" smtClean="0"/>
              <a:t/>
            </a:r>
            <a:br>
              <a:rPr lang="en-GB" dirty="0" smtClean="0"/>
            </a:br>
            <a:r>
              <a:rPr lang="en-GB" dirty="0"/>
              <a:t>Automatic Design of Algorithms via Hyper-heuristic Genetic Programming</a:t>
            </a:r>
          </a:p>
        </p:txBody>
      </p:sp>
      <p:sp>
        <p:nvSpPr>
          <p:cNvPr id="3" name="Subtitle 2"/>
          <p:cNvSpPr>
            <a:spLocks noGrp="1"/>
          </p:cNvSpPr>
          <p:nvPr>
            <p:ph type="subTitle" idx="1"/>
          </p:nvPr>
        </p:nvSpPr>
        <p:spPr>
          <a:xfrm>
            <a:off x="0" y="4221088"/>
            <a:ext cx="9121129" cy="1752600"/>
          </a:xfrm>
        </p:spPr>
        <p:txBody>
          <a:bodyPr>
            <a:noAutofit/>
          </a:bodyPr>
          <a:lstStyle/>
          <a:p>
            <a:r>
              <a:rPr lang="en-GB" sz="2800" dirty="0" smtClean="0">
                <a:solidFill>
                  <a:srgbClr val="FF0000"/>
                </a:solidFill>
              </a:rPr>
              <a:t>John Woodward</a:t>
            </a:r>
            <a:r>
              <a:rPr lang="en-GB" sz="2800" dirty="0" smtClean="0"/>
              <a:t>, </a:t>
            </a:r>
            <a:r>
              <a:rPr lang="en-GB" sz="2800" dirty="0" smtClean="0">
                <a:solidFill>
                  <a:srgbClr val="00B050"/>
                </a:solidFill>
              </a:rPr>
              <a:t>Jerry Swan </a:t>
            </a:r>
          </a:p>
          <a:p>
            <a:r>
              <a:rPr lang="en-GB" sz="2800" u="sng" dirty="0" smtClean="0">
                <a:hlinkClick r:id="rId5"/>
              </a:rPr>
              <a:t>John.Woodward@cs.stir.ac.uk</a:t>
            </a:r>
            <a:r>
              <a:rPr lang="en-GB" sz="2800" u="sng" dirty="0" smtClean="0"/>
              <a:t>; </a:t>
            </a:r>
            <a:r>
              <a:rPr lang="en-GB" sz="2800" u="sng" dirty="0" smtClean="0">
                <a:hlinkClick r:id="rId6"/>
              </a:rPr>
              <a:t>Jerry.Swan@cs.stir.ac.uk</a:t>
            </a:r>
            <a:endParaRPr lang="en-GB" sz="2800" u="sng" dirty="0" smtClean="0"/>
          </a:p>
          <a:p>
            <a:r>
              <a:rPr lang="en-GB" sz="2800" b="1" dirty="0"/>
              <a:t>CHORDS</a:t>
            </a:r>
            <a:r>
              <a:rPr lang="en-GB" sz="2800" dirty="0"/>
              <a:t> Research Group, Stirling </a:t>
            </a:r>
            <a:r>
              <a:rPr lang="en-GB" sz="2800" dirty="0" smtClean="0"/>
              <a:t>University</a:t>
            </a:r>
          </a:p>
          <a:p>
            <a:r>
              <a:rPr lang="en-GB" sz="2800" u="sng" dirty="0">
                <a:hlinkClick r:id="rId5"/>
              </a:rPr>
              <a:t>http://www.maths.stir.ac.uk/research/groups/chords/</a:t>
            </a:r>
          </a:p>
          <a:p>
            <a:endParaRPr lang="en-GB" sz="2800" b="1" dirty="0"/>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1</a:t>
            </a:fld>
            <a:endParaRPr lang="en-GB"/>
          </a:p>
        </p:txBody>
      </p:sp>
      <p:sp>
        <p:nvSpPr>
          <p:cNvPr id="4" name="Date Placeholder 3"/>
          <p:cNvSpPr>
            <a:spLocks noGrp="1"/>
          </p:cNvSpPr>
          <p:nvPr>
            <p:ph type="dt" sz="half" idx="10"/>
          </p:nvPr>
        </p:nvSpPr>
        <p:spPr/>
        <p:txBody>
          <a:bodyPr/>
          <a:lstStyle/>
          <a:p>
            <a:fld id="{73373CD3-186E-4CAA-B7E9-4297759C03B7}" type="datetime1">
              <a:rPr lang="en-GB" smtClean="0"/>
              <a:t>09/09/2014</a:t>
            </a:fld>
            <a:endParaRPr lang="en-GB"/>
          </a:p>
        </p:txBody>
      </p:sp>
    </p:spTree>
    <p:extLst>
      <p:ext uri="{BB962C8B-B14F-4D97-AF65-F5344CB8AC3E}">
        <p14:creationId xmlns:p14="http://schemas.microsoft.com/office/powerpoint/2010/main" val="6715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One Man – </a:t>
            </a:r>
            <a:r>
              <a:rPr lang="en-GB" b="1" dirty="0" smtClean="0">
                <a:solidFill>
                  <a:srgbClr val="FF0000"/>
                </a:solidFill>
              </a:rPr>
              <a:t>One</a:t>
            </a:r>
            <a:r>
              <a:rPr lang="en-GB" b="1" dirty="0" smtClean="0"/>
              <a:t>/</a:t>
            </a:r>
            <a:r>
              <a:rPr lang="en-GB" b="1" dirty="0" smtClean="0">
                <a:solidFill>
                  <a:srgbClr val="00B050"/>
                </a:solidFill>
              </a:rPr>
              <a:t>Many</a:t>
            </a:r>
            <a:r>
              <a:rPr lang="en-GB" b="1" dirty="0" smtClean="0"/>
              <a:t> Algorithm</a:t>
            </a:r>
            <a:endParaRPr lang="en-GB" b="1" dirty="0"/>
          </a:p>
        </p:txBody>
      </p:sp>
      <p:sp>
        <p:nvSpPr>
          <p:cNvPr id="3" name="Content Placeholder 2"/>
          <p:cNvSpPr>
            <a:spLocks noGrp="1"/>
          </p:cNvSpPr>
          <p:nvPr>
            <p:ph idx="1"/>
          </p:nvPr>
        </p:nvSpPr>
        <p:spPr>
          <a:xfrm>
            <a:off x="0" y="908721"/>
            <a:ext cx="4572000" cy="2448272"/>
          </a:xfrm>
        </p:spPr>
        <p:txBody>
          <a:bodyPr>
            <a:normAutofit fontScale="77500" lnSpcReduction="20000"/>
          </a:bodyPr>
          <a:lstStyle/>
          <a:p>
            <a:pPr marL="514350" indent="-514350">
              <a:buFont typeface="+mj-lt"/>
              <a:buAutoNum type="arabicPeriod"/>
            </a:pPr>
            <a:r>
              <a:rPr lang="en-GB" sz="2800" dirty="0" smtClean="0"/>
              <a:t>Researchers </a:t>
            </a:r>
            <a:r>
              <a:rPr lang="en-GB" sz="2800" dirty="0" smtClean="0">
                <a:solidFill>
                  <a:srgbClr val="FF0000"/>
                </a:solidFill>
              </a:rPr>
              <a:t>design heuristics by hand</a:t>
            </a:r>
            <a:r>
              <a:rPr lang="en-GB" sz="2800" dirty="0" smtClean="0"/>
              <a:t> and test them on problem instances</a:t>
            </a:r>
            <a:r>
              <a:rPr lang="en-GB" sz="2800" dirty="0"/>
              <a:t> </a:t>
            </a:r>
            <a:r>
              <a:rPr lang="en-GB" sz="2800" dirty="0" smtClean="0"/>
              <a:t>or arbitrary benchmarks off internet. </a:t>
            </a:r>
          </a:p>
          <a:p>
            <a:pPr marL="514350" indent="-514350">
              <a:buFont typeface="+mj-lt"/>
              <a:buAutoNum type="arabicPeriod"/>
            </a:pPr>
            <a:r>
              <a:rPr lang="en-GB" sz="2800" dirty="0" smtClean="0"/>
              <a:t>Presenting results at conferences and publishing in journals. </a:t>
            </a:r>
            <a:r>
              <a:rPr lang="en-GB" sz="2800" u="sng" dirty="0" smtClean="0"/>
              <a:t>In this talk/paper we propose a new algorithm… </a:t>
            </a:r>
          </a:p>
          <a:p>
            <a:pPr>
              <a:buNone/>
            </a:pPr>
            <a:endParaRPr lang="en-GB" dirty="0" smtClean="0"/>
          </a:p>
          <a:p>
            <a:endParaRPr lang="en-GB" dirty="0"/>
          </a:p>
        </p:txBody>
      </p:sp>
      <p:grpSp>
        <p:nvGrpSpPr>
          <p:cNvPr id="21" name="Group 20"/>
          <p:cNvGrpSpPr/>
          <p:nvPr/>
        </p:nvGrpSpPr>
        <p:grpSpPr>
          <a:xfrm>
            <a:off x="364214" y="3450321"/>
            <a:ext cx="3892596" cy="2709724"/>
            <a:chOff x="1187624" y="3068960"/>
            <a:chExt cx="6568104"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868145" y="3429000"/>
              <a:ext cx="1887583" cy="369332"/>
            </a:xfrm>
            <a:prstGeom prst="rect">
              <a:avLst/>
            </a:prstGeom>
            <a:noFill/>
            <a:ln w="6350">
              <a:solidFill>
                <a:schemeClr val="tx1"/>
              </a:solidFill>
            </a:ln>
          </p:spPr>
          <p:txBody>
            <a:bodyPr wrap="none" rtlCol="0">
              <a:spAutoFit/>
            </a:bodyPr>
            <a:lstStyle/>
            <a:p>
              <a:r>
                <a:rPr lang="en-GB" dirty="0" smtClean="0"/>
                <a:t>Heuristic1</a:t>
              </a:r>
              <a:endParaRPr lang="en-GB" dirty="0"/>
            </a:p>
          </p:txBody>
        </p:sp>
        <p:sp>
          <p:nvSpPr>
            <p:cNvPr id="15" name="TextBox 14"/>
            <p:cNvSpPr txBox="1"/>
            <p:nvPr/>
          </p:nvSpPr>
          <p:spPr>
            <a:xfrm>
              <a:off x="5868144" y="4509120"/>
              <a:ext cx="1887583" cy="369332"/>
            </a:xfrm>
            <a:prstGeom prst="rect">
              <a:avLst/>
            </a:prstGeom>
            <a:noFill/>
            <a:ln w="6350">
              <a:solidFill>
                <a:schemeClr val="tx1"/>
              </a:solidFill>
            </a:ln>
          </p:spPr>
          <p:txBody>
            <a:bodyPr wrap="none" rtlCol="0">
              <a:spAutoFit/>
            </a:bodyPr>
            <a:lstStyle/>
            <a:p>
              <a:r>
                <a:rPr lang="en-GB" dirty="0" smtClean="0"/>
                <a:t>Heuristic2</a:t>
              </a:r>
              <a:endParaRPr lang="en-GB" dirty="0"/>
            </a:p>
          </p:txBody>
        </p:sp>
        <p:sp>
          <p:nvSpPr>
            <p:cNvPr id="16" name="TextBox 15"/>
            <p:cNvSpPr txBox="1"/>
            <p:nvPr/>
          </p:nvSpPr>
          <p:spPr>
            <a:xfrm>
              <a:off x="5868144" y="5445224"/>
              <a:ext cx="1887583" cy="369332"/>
            </a:xfrm>
            <a:prstGeom prst="rect">
              <a:avLst/>
            </a:prstGeom>
            <a:noFill/>
            <a:ln w="6350">
              <a:solidFill>
                <a:schemeClr val="tx1"/>
              </a:solidFill>
            </a:ln>
          </p:spPr>
          <p:txBody>
            <a:bodyPr wrap="none" rtlCol="0">
              <a:spAutoFit/>
            </a:bodyPr>
            <a:lstStyle/>
            <a:p>
              <a:r>
                <a:rPr lang="en-GB" dirty="0" smtClean="0"/>
                <a:t>Heuristic3</a:t>
              </a:r>
              <a:endParaRPr lang="en-GB" dirty="0"/>
            </a:p>
          </p:txBody>
        </p:sp>
      </p:grpSp>
      <p:sp>
        <p:nvSpPr>
          <p:cNvPr id="7" name="Footer Placeholder 6"/>
          <p:cNvSpPr>
            <a:spLocks noGrp="1"/>
          </p:cNvSpPr>
          <p:nvPr>
            <p:ph type="ftr" sz="quarter" idx="11"/>
          </p:nvPr>
        </p:nvSpPr>
        <p:spPr/>
        <p:txBody>
          <a:bodyPr/>
          <a:lstStyle/>
          <a:p>
            <a:r>
              <a:rPr lang="en-GB" dirty="0" smtClean="0"/>
              <a:t>John R. Woodward</a:t>
            </a:r>
            <a:endParaRPr lang="en-GB" dirty="0"/>
          </a:p>
        </p:txBody>
      </p:sp>
      <p:sp>
        <p:nvSpPr>
          <p:cNvPr id="22" name="Slide Number Placeholder 21"/>
          <p:cNvSpPr>
            <a:spLocks noGrp="1"/>
          </p:cNvSpPr>
          <p:nvPr>
            <p:ph type="sldNum" sz="quarter" idx="12"/>
          </p:nvPr>
        </p:nvSpPr>
        <p:spPr/>
        <p:txBody>
          <a:bodyPr/>
          <a:lstStyle/>
          <a:p>
            <a:fld id="{068B9CB0-4C56-43B1-8FC9-F9CC48F9C60C}" type="slidenum">
              <a:rPr lang="en-GB" smtClean="0"/>
              <a:t>10</a:t>
            </a:fld>
            <a:endParaRPr lang="en-GB"/>
          </a:p>
        </p:txBody>
      </p:sp>
      <p:sp>
        <p:nvSpPr>
          <p:cNvPr id="4" name="Date Placeholder 3"/>
          <p:cNvSpPr>
            <a:spLocks noGrp="1"/>
          </p:cNvSpPr>
          <p:nvPr>
            <p:ph type="dt" sz="half" idx="10"/>
          </p:nvPr>
        </p:nvSpPr>
        <p:spPr/>
        <p:txBody>
          <a:bodyPr/>
          <a:lstStyle/>
          <a:p>
            <a:fld id="{AE41F3DC-5C6E-47A9-BB3B-39C6A0FABD84}" type="datetime1">
              <a:rPr lang="en-GB" smtClean="0"/>
              <a:t>09/09/2014</a:t>
            </a:fld>
            <a:endParaRPr lang="en-GB"/>
          </a:p>
        </p:txBody>
      </p:sp>
      <p:sp>
        <p:nvSpPr>
          <p:cNvPr id="23" name="Content Placeholder 2"/>
          <p:cNvSpPr txBox="1">
            <a:spLocks/>
          </p:cNvSpPr>
          <p:nvPr/>
        </p:nvSpPr>
        <p:spPr>
          <a:xfrm>
            <a:off x="4716016" y="951691"/>
            <a:ext cx="4186808" cy="247730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1. Challenge</a:t>
            </a:r>
            <a:r>
              <a:rPr lang="en-GB" dirty="0" smtClean="0"/>
              <a:t> is defining an algorithmic framework (</a:t>
            </a:r>
            <a:r>
              <a:rPr lang="en-GB" b="1" dirty="0" smtClean="0"/>
              <a:t>set</a:t>
            </a:r>
            <a:r>
              <a:rPr lang="en-GB" dirty="0" smtClean="0"/>
              <a:t>) that </a:t>
            </a:r>
            <a:r>
              <a:rPr lang="en-GB" b="1" dirty="0" smtClean="0">
                <a:solidFill>
                  <a:srgbClr val="00B050"/>
                </a:solidFill>
              </a:rPr>
              <a:t>includes</a:t>
            </a:r>
            <a:r>
              <a:rPr lang="en-GB" b="1" dirty="0" smtClean="0"/>
              <a:t> </a:t>
            </a:r>
            <a:r>
              <a:rPr lang="en-GB" dirty="0" smtClean="0"/>
              <a:t>useful algorithms. </a:t>
            </a:r>
            <a:r>
              <a:rPr lang="en-GB" b="1" dirty="0" smtClean="0"/>
              <a:t>Black art</a:t>
            </a:r>
          </a:p>
          <a:p>
            <a:pPr marL="0" indent="0">
              <a:buFont typeface="Arial" pitchFamily="34" charset="0"/>
              <a:buNone/>
            </a:pPr>
            <a:r>
              <a:rPr lang="en-GB" dirty="0" smtClean="0"/>
              <a:t>2. Let Genetic Programming </a:t>
            </a:r>
            <a:r>
              <a:rPr lang="en-GB" b="1" u="sng" dirty="0" smtClean="0">
                <a:solidFill>
                  <a:srgbClr val="00B050"/>
                </a:solidFill>
              </a:rPr>
              <a:t>select the best algorithm for the problem class at hand</a:t>
            </a:r>
            <a:r>
              <a:rPr lang="en-GB" b="1" dirty="0" smtClean="0">
                <a:solidFill>
                  <a:srgbClr val="00B050"/>
                </a:solidFill>
              </a:rPr>
              <a:t>.</a:t>
            </a:r>
            <a:r>
              <a:rPr lang="en-GB" b="1" dirty="0" smtClean="0"/>
              <a:t> Context!!! </a:t>
            </a:r>
            <a:r>
              <a:rPr lang="en-GB" dirty="0" smtClean="0"/>
              <a:t>Let the data speak for itself without imposing our assumptions. </a:t>
            </a:r>
          </a:p>
          <a:p>
            <a:pPr marL="0" indent="0">
              <a:buNone/>
            </a:pPr>
            <a:r>
              <a:rPr lang="en-GB" u="sng" dirty="0"/>
              <a:t>In this talk/paper we propose a </a:t>
            </a:r>
            <a:r>
              <a:rPr lang="en-GB" u="sng" dirty="0" smtClean="0"/>
              <a:t>10,000 algorithms… </a:t>
            </a:r>
            <a:endParaRPr lang="en-GB" u="sng" dirty="0"/>
          </a:p>
          <a:p>
            <a:pPr marL="0" indent="0">
              <a:buFont typeface="Arial" pitchFamily="34" charset="0"/>
              <a:buNone/>
            </a:pPr>
            <a:endParaRPr lang="en-GB" dirty="0" smtClean="0"/>
          </a:p>
          <a:p>
            <a:endParaRPr lang="en-GB" dirty="0"/>
          </a:p>
        </p:txBody>
      </p:sp>
      <p:grpSp>
        <p:nvGrpSpPr>
          <p:cNvPr id="5" name="Group 4"/>
          <p:cNvGrpSpPr/>
          <p:nvPr/>
        </p:nvGrpSpPr>
        <p:grpSpPr>
          <a:xfrm>
            <a:off x="4695882" y="3325999"/>
            <a:ext cx="4341294" cy="2187999"/>
            <a:chOff x="4695882" y="3929857"/>
            <a:chExt cx="4341294" cy="2187999"/>
          </a:xfrm>
        </p:grpSpPr>
        <p:pic>
          <p:nvPicPr>
            <p:cNvPr id="24" name="Picture 23" descr="man2.bmp"/>
            <p:cNvPicPr>
              <a:picLocks noChangeAspect="1"/>
            </p:cNvPicPr>
            <p:nvPr/>
          </p:nvPicPr>
          <p:blipFill>
            <a:blip r:embed="rId4" cstate="print"/>
            <a:stretch>
              <a:fillRect/>
            </a:stretch>
          </p:blipFill>
          <p:spPr>
            <a:xfrm>
              <a:off x="5044913" y="3929857"/>
              <a:ext cx="770427" cy="885715"/>
            </a:xfrm>
            <a:prstGeom prst="rect">
              <a:avLst/>
            </a:prstGeom>
          </p:spPr>
        </p:pic>
        <p:sp>
          <p:nvSpPr>
            <p:cNvPr id="25" name="Right Arrow 24"/>
            <p:cNvSpPr/>
            <p:nvPr/>
          </p:nvSpPr>
          <p:spPr>
            <a:xfrm>
              <a:off x="5652120" y="4945814"/>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464365" y="4801798"/>
              <a:ext cx="1131079" cy="369332"/>
            </a:xfrm>
            <a:prstGeom prst="rect">
              <a:avLst/>
            </a:prstGeom>
            <a:noFill/>
            <a:ln w="6350">
              <a:solidFill>
                <a:schemeClr val="tx1"/>
              </a:solidFill>
            </a:ln>
          </p:spPr>
          <p:txBody>
            <a:bodyPr wrap="none" rtlCol="0">
              <a:spAutoFit/>
            </a:bodyPr>
            <a:lstStyle/>
            <a:p>
              <a:r>
                <a:rPr lang="en-GB" dirty="0" smtClean="0"/>
                <a:t>Heuristic2</a:t>
              </a:r>
              <a:endParaRPr lang="en-GB" dirty="0"/>
            </a:p>
          </p:txBody>
        </p:sp>
        <p:sp>
          <p:nvSpPr>
            <p:cNvPr id="28" name="Right Arrow 27"/>
            <p:cNvSpPr/>
            <p:nvPr/>
          </p:nvSpPr>
          <p:spPr>
            <a:xfrm rot="20022949" flipV="1">
              <a:off x="5611331" y="4555345"/>
              <a:ext cx="1510204" cy="31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472036" y="4077072"/>
              <a:ext cx="1131079" cy="369332"/>
            </a:xfrm>
            <a:prstGeom prst="rect">
              <a:avLst/>
            </a:prstGeom>
            <a:noFill/>
            <a:ln w="6350">
              <a:solidFill>
                <a:schemeClr val="tx1"/>
              </a:solidFill>
            </a:ln>
          </p:spPr>
          <p:txBody>
            <a:bodyPr wrap="none" rtlCol="0">
              <a:spAutoFit/>
            </a:bodyPr>
            <a:lstStyle/>
            <a:p>
              <a:r>
                <a:rPr lang="en-GB" dirty="0" smtClean="0"/>
                <a:t>Heuristic1</a:t>
              </a:r>
              <a:endParaRPr lang="en-GB" dirty="0"/>
            </a:p>
          </p:txBody>
        </p:sp>
        <p:sp>
          <p:nvSpPr>
            <p:cNvPr id="31" name="Right Arrow 30"/>
            <p:cNvSpPr/>
            <p:nvPr/>
          </p:nvSpPr>
          <p:spPr>
            <a:xfrm rot="1843699">
              <a:off x="5570728" y="5346498"/>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380312" y="5748524"/>
              <a:ext cx="1656864" cy="369332"/>
            </a:xfrm>
            <a:prstGeom prst="rect">
              <a:avLst/>
            </a:prstGeom>
            <a:noFill/>
            <a:ln w="6350">
              <a:solidFill>
                <a:schemeClr val="tx1"/>
              </a:solidFill>
            </a:ln>
          </p:spPr>
          <p:txBody>
            <a:bodyPr wrap="none" rtlCol="0">
              <a:spAutoFit/>
            </a:bodyPr>
            <a:lstStyle/>
            <a:p>
              <a:r>
                <a:rPr lang="en-GB" dirty="0" smtClean="0"/>
                <a:t>Heuristic10,000</a:t>
              </a:r>
              <a:endParaRPr lang="en-GB" dirty="0"/>
            </a:p>
          </p:txBody>
        </p:sp>
        <p:sp>
          <p:nvSpPr>
            <p:cNvPr id="33" name="TextBox 32"/>
            <p:cNvSpPr txBox="1"/>
            <p:nvPr/>
          </p:nvSpPr>
          <p:spPr>
            <a:xfrm>
              <a:off x="4695882" y="4678473"/>
              <a:ext cx="1156535" cy="646331"/>
            </a:xfrm>
            <a:prstGeom prst="rect">
              <a:avLst/>
            </a:prstGeom>
            <a:noFill/>
            <a:ln w="6350">
              <a:solidFill>
                <a:schemeClr val="tx1"/>
              </a:solidFill>
            </a:ln>
          </p:spPr>
          <p:txBody>
            <a:bodyPr wrap="none" rtlCol="0">
              <a:spAutoFit/>
            </a:bodyPr>
            <a:lstStyle/>
            <a:p>
              <a:r>
                <a:rPr lang="en-GB" dirty="0" smtClean="0"/>
                <a:t>Automatic</a:t>
              </a:r>
              <a:endParaRPr lang="en-GB" dirty="0" smtClean="0"/>
            </a:p>
            <a:p>
              <a:r>
                <a:rPr lang="en-GB" dirty="0" smtClean="0"/>
                <a:t>Design</a:t>
              </a:r>
              <a:endParaRPr lang="en-GB" dirty="0"/>
            </a:p>
          </p:txBody>
        </p:sp>
      </p:grpSp>
    </p:spTree>
    <p:extLst>
      <p:ext uri="{BB962C8B-B14F-4D97-AF65-F5344CB8AC3E}">
        <p14:creationId xmlns:p14="http://schemas.microsoft.com/office/powerpoint/2010/main" val="330275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Evolving Selection Heuristics [16]</a:t>
            </a:r>
            <a:endParaRPr lang="en-US" b="1"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b="1" dirty="0" smtClean="0"/>
              <a:t>Rank</a:t>
            </a:r>
            <a:r>
              <a:rPr lang="en-US" dirty="0" smtClean="0"/>
              <a:t> selection</a:t>
            </a:r>
          </a:p>
          <a:p>
            <a:pPr>
              <a:buNone/>
            </a:pPr>
            <a:r>
              <a:rPr lang="en-US" i="1" dirty="0" smtClean="0"/>
              <a:t>	</a:t>
            </a:r>
            <a:r>
              <a:rPr lang="en-US" i="1" dirty="0" smtClean="0">
                <a:solidFill>
                  <a:srgbClr val="FF0000"/>
                </a:solidFill>
              </a:rPr>
              <a:t>P(</a:t>
            </a:r>
            <a:r>
              <a:rPr lang="en-US" i="1" dirty="0" err="1" smtClean="0">
                <a:solidFill>
                  <a:srgbClr val="FF0000"/>
                </a:solidFill>
              </a:rPr>
              <a:t>i</a:t>
            </a:r>
            <a:r>
              <a:rPr lang="en-US" i="1" dirty="0" smtClean="0">
                <a:solidFill>
                  <a:srgbClr val="FF0000"/>
                </a:solidFill>
              </a:rPr>
              <a:t>) </a:t>
            </a:r>
            <a:r>
              <a:rPr lang="el-GR" i="1" dirty="0" smtClean="0">
                <a:solidFill>
                  <a:srgbClr val="FF0000"/>
                </a:solidFill>
              </a:rPr>
              <a:t>α</a:t>
            </a:r>
            <a:r>
              <a:rPr lang="en-US" i="1" dirty="0" smtClean="0">
                <a:solidFill>
                  <a:srgbClr val="FF0000"/>
                </a:solidFill>
              </a:rPr>
              <a:t> </a:t>
            </a:r>
            <a:r>
              <a:rPr lang="en-US" i="1" dirty="0" err="1" smtClean="0">
                <a:solidFill>
                  <a:srgbClr val="FF0000"/>
                </a:solidFill>
              </a:rPr>
              <a:t>i</a:t>
            </a:r>
            <a:endParaRPr lang="en-US" i="1" dirty="0" smtClean="0">
              <a:solidFill>
                <a:srgbClr val="FF0000"/>
              </a:solidFill>
            </a:endParaRPr>
          </a:p>
          <a:p>
            <a:pPr marL="0" indent="0">
              <a:buNone/>
            </a:pPr>
            <a:r>
              <a:rPr lang="en-US" dirty="0" smtClean="0"/>
              <a:t>Probability of selection is proportional to the </a:t>
            </a:r>
            <a:r>
              <a:rPr lang="en-US" b="1" dirty="0" smtClean="0"/>
              <a:t>index</a:t>
            </a:r>
            <a:r>
              <a:rPr lang="en-US" dirty="0" smtClean="0"/>
              <a:t> in sorted population</a:t>
            </a:r>
          </a:p>
          <a:p>
            <a:r>
              <a:rPr lang="en-US" b="1" dirty="0" smtClean="0"/>
              <a:t>Fitness</a:t>
            </a:r>
            <a:r>
              <a:rPr lang="en-US" dirty="0" smtClean="0"/>
              <a:t> Proportional</a:t>
            </a:r>
          </a:p>
          <a:p>
            <a:pPr>
              <a:buNone/>
            </a:pPr>
            <a:r>
              <a:rPr lang="en-US" i="1" dirty="0" smtClean="0"/>
              <a:t>	</a:t>
            </a:r>
            <a:r>
              <a:rPr lang="en-US" i="1" dirty="0" smtClean="0">
                <a:solidFill>
                  <a:srgbClr val="00B050"/>
                </a:solidFill>
              </a:rPr>
              <a:t>P(</a:t>
            </a:r>
            <a:r>
              <a:rPr lang="en-US" i="1" dirty="0" err="1" smtClean="0">
                <a:solidFill>
                  <a:srgbClr val="00B050"/>
                </a:solidFill>
              </a:rPr>
              <a:t>i</a:t>
            </a:r>
            <a:r>
              <a:rPr lang="en-US" i="1" dirty="0" smtClean="0">
                <a:solidFill>
                  <a:srgbClr val="00B050"/>
                </a:solidFill>
              </a:rPr>
              <a:t>) </a:t>
            </a:r>
            <a:r>
              <a:rPr lang="el-GR" i="1" dirty="0" smtClean="0">
                <a:solidFill>
                  <a:srgbClr val="00B050"/>
                </a:solidFill>
              </a:rPr>
              <a:t>α</a:t>
            </a:r>
            <a:r>
              <a:rPr lang="en-US" i="1" dirty="0" smtClean="0">
                <a:solidFill>
                  <a:srgbClr val="00B050"/>
                </a:solidFill>
              </a:rPr>
              <a:t> fitness(</a:t>
            </a:r>
            <a:r>
              <a:rPr lang="en-US" i="1" dirty="0" err="1" smtClean="0">
                <a:solidFill>
                  <a:srgbClr val="00B050"/>
                </a:solidFill>
              </a:rPr>
              <a:t>i</a:t>
            </a:r>
            <a:r>
              <a:rPr lang="en-US" i="1" dirty="0" smtClean="0">
                <a:solidFill>
                  <a:srgbClr val="00B050"/>
                </a:solidFill>
              </a:rPr>
              <a:t>)</a:t>
            </a:r>
          </a:p>
          <a:p>
            <a:pPr>
              <a:buNone/>
            </a:pPr>
            <a:r>
              <a:rPr lang="en-US" dirty="0" smtClean="0"/>
              <a:t>Probability of selection is proportional to the </a:t>
            </a:r>
            <a:r>
              <a:rPr lang="en-US" b="1" dirty="0" smtClean="0"/>
              <a:t>fitness</a:t>
            </a:r>
            <a:endParaRPr lang="en-US" i="1" dirty="0" smtClean="0"/>
          </a:p>
          <a:p>
            <a:pPr>
              <a:buNone/>
            </a:pPr>
            <a:r>
              <a:rPr lang="en-US" i="1" dirty="0" smtClean="0"/>
              <a:t>Fitter individuals are more likely to be selected in both cases. </a:t>
            </a:r>
            <a:endParaRPr lang="en-US" dirty="0" smtClean="0"/>
          </a:p>
          <a:p>
            <a:pPr>
              <a:buNone/>
            </a:pPr>
            <a:endParaRPr lang="en-US" dirty="0"/>
          </a:p>
        </p:txBody>
      </p:sp>
      <p:sp>
        <p:nvSpPr>
          <p:cNvPr id="5" name="TextBox 4"/>
          <p:cNvSpPr txBox="1"/>
          <p:nvPr/>
        </p:nvSpPr>
        <p:spPr>
          <a:xfrm>
            <a:off x="4779151" y="2132856"/>
            <a:ext cx="4364849" cy="369332"/>
          </a:xfrm>
          <a:prstGeom prst="rect">
            <a:avLst/>
          </a:prstGeom>
          <a:noFill/>
        </p:spPr>
        <p:txBody>
          <a:bodyPr wrap="none" rtlCol="0">
            <a:spAutoFit/>
          </a:bodyPr>
          <a:lstStyle/>
          <a:p>
            <a:r>
              <a:rPr lang="en-US" dirty="0" smtClean="0"/>
              <a:t>Current population (</a:t>
            </a:r>
            <a:r>
              <a:rPr lang="en-US" dirty="0" smtClean="0">
                <a:solidFill>
                  <a:srgbClr val="FF0000"/>
                </a:solidFill>
              </a:rPr>
              <a:t>index</a:t>
            </a:r>
            <a:r>
              <a:rPr lang="en-US" dirty="0" smtClean="0"/>
              <a:t>, </a:t>
            </a:r>
            <a:r>
              <a:rPr lang="en-US" dirty="0" smtClean="0">
                <a:solidFill>
                  <a:srgbClr val="00B050"/>
                </a:solidFill>
              </a:rPr>
              <a:t>fitness</a:t>
            </a:r>
            <a:r>
              <a:rPr lang="en-US" dirty="0" smtClean="0"/>
              <a:t>, bit-string)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436119387"/>
              </p:ext>
            </p:extLst>
          </p:nvPr>
        </p:nvGraphicFramePr>
        <p:xfrm>
          <a:off x="4716012" y="2780928"/>
          <a:ext cx="3960444" cy="190500"/>
        </p:xfrm>
        <a:graphic>
          <a:graphicData uri="http://schemas.openxmlformats.org/drawingml/2006/table">
            <a:tbl>
              <a:tblPr/>
              <a:tblGrid>
                <a:gridCol w="990111"/>
                <a:gridCol w="990111"/>
                <a:gridCol w="990111"/>
                <a:gridCol w="990111"/>
              </a:tblGrid>
              <a:tr h="190500">
                <a:tc>
                  <a:txBody>
                    <a:bodyPr/>
                    <a:lstStyle/>
                    <a:p>
                      <a:pPr algn="l" fontAlgn="b"/>
                      <a:r>
                        <a:rPr lang="en-US" sz="1100" b="0" i="0" u="none" strike="noStrike" dirty="0" smtClean="0">
                          <a:solidFill>
                            <a:srgbClr val="FF0000"/>
                          </a:solidFill>
                          <a:latin typeface="Calibri"/>
                        </a:rPr>
                        <a:t>1</a:t>
                      </a:r>
                      <a:r>
                        <a:rPr lang="en-US" sz="1100" b="0" i="0" u="none" strike="noStrike" dirty="0" smtClean="0">
                          <a:solidFill>
                            <a:srgbClr val="000000"/>
                          </a:solidFill>
                          <a:latin typeface="Calibri"/>
                        </a:rPr>
                        <a:t> </a:t>
                      </a:r>
                      <a:r>
                        <a:rPr lang="en-US" sz="1100" b="1" i="0" u="none" strike="noStrike" dirty="0" smtClean="0">
                          <a:solidFill>
                            <a:srgbClr val="00B050"/>
                          </a:solidFill>
                          <a:latin typeface="Calibri"/>
                        </a:rPr>
                        <a:t>5.5</a:t>
                      </a:r>
                      <a:r>
                        <a:rPr lang="en-US" sz="1100" b="0" i="0" u="none" strike="noStrike" dirty="0" smtClean="0">
                          <a:solidFill>
                            <a:srgbClr val="000000"/>
                          </a:solidFill>
                          <a:latin typeface="Calibri"/>
                        </a:rPr>
                        <a:t> 0100010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FF0000"/>
                          </a:solidFill>
                          <a:latin typeface="+mn-lt"/>
                        </a:rPr>
                        <a:t>2 </a:t>
                      </a:r>
                      <a:r>
                        <a:rPr lang="en-US" sz="1100" b="1" i="0" u="none" strike="noStrike" dirty="0" smtClean="0">
                          <a:solidFill>
                            <a:srgbClr val="00B050"/>
                          </a:solidFill>
                          <a:latin typeface="+mn-lt"/>
                        </a:rPr>
                        <a:t>7.5</a:t>
                      </a:r>
                      <a:r>
                        <a:rPr lang="en-US" sz="1100" b="0" i="0" u="none" strike="noStrike" dirty="0" smtClean="0">
                          <a:solidFill>
                            <a:srgbClr val="000000"/>
                          </a:solidFill>
                          <a:latin typeface="+mn-lt"/>
                        </a:rPr>
                        <a:t> 0101010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 </a:t>
                      </a:r>
                      <a:r>
                        <a:rPr lang="en-US" sz="1100" b="0" i="0" u="none" strike="noStrike" dirty="0" smtClean="0">
                          <a:solidFill>
                            <a:srgbClr val="FF0000"/>
                          </a:solidFill>
                          <a:latin typeface="+mn-lt"/>
                        </a:rPr>
                        <a:t>3</a:t>
                      </a:r>
                      <a:r>
                        <a:rPr lang="en-US" sz="1100" b="0" i="0" u="none" strike="noStrike" dirty="0" smtClean="0">
                          <a:solidFill>
                            <a:srgbClr val="000000"/>
                          </a:solidFill>
                          <a:latin typeface="+mn-lt"/>
                        </a:rPr>
                        <a:t> </a:t>
                      </a:r>
                      <a:r>
                        <a:rPr lang="en-US" sz="1100" b="1" i="0" u="none" strike="noStrike" dirty="0" smtClean="0">
                          <a:solidFill>
                            <a:srgbClr val="00B050"/>
                          </a:solidFill>
                          <a:latin typeface="+mn-lt"/>
                        </a:rPr>
                        <a:t>8.9</a:t>
                      </a:r>
                      <a:r>
                        <a:rPr lang="en-US" sz="1100" b="0" i="0" u="none" strike="noStrike" dirty="0" smtClean="0">
                          <a:solidFill>
                            <a:srgbClr val="000000"/>
                          </a:solidFill>
                          <a:latin typeface="+mn-lt"/>
                        </a:rPr>
                        <a:t> 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FF0000"/>
                          </a:solidFill>
                          <a:latin typeface="+mn-lt"/>
                        </a:rPr>
                        <a:t>4</a:t>
                      </a:r>
                      <a:r>
                        <a:rPr lang="en-US" sz="1100" b="0" i="0" u="none" strike="noStrike" dirty="0" smtClean="0">
                          <a:solidFill>
                            <a:srgbClr val="000000"/>
                          </a:solidFill>
                          <a:latin typeface="+mn-lt"/>
                        </a:rPr>
                        <a:t> </a:t>
                      </a:r>
                      <a:r>
                        <a:rPr lang="en-US" sz="1100" b="1" i="0" u="none" strike="noStrike" dirty="0" smtClean="0">
                          <a:solidFill>
                            <a:srgbClr val="00B050"/>
                          </a:solidFill>
                          <a:latin typeface="+mn-lt"/>
                        </a:rPr>
                        <a:t>9.9</a:t>
                      </a:r>
                      <a:r>
                        <a:rPr lang="en-US" sz="1100" b="0" i="0" u="none" strike="noStrike" dirty="0" smtClean="0">
                          <a:solidFill>
                            <a:srgbClr val="000000"/>
                          </a:solidFill>
                          <a:latin typeface="+mn-lt"/>
                        </a:rPr>
                        <a:t> 0111010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5076056" y="4293096"/>
          <a:ext cx="2438400" cy="190500"/>
        </p:xfrm>
        <a:graphic>
          <a:graphicData uri="http://schemas.openxmlformats.org/drawingml/2006/table">
            <a:tbl>
              <a:tblPr/>
              <a:tblGrid>
                <a:gridCol w="609600"/>
                <a:gridCol w="609600"/>
                <a:gridCol w="609600"/>
                <a:gridCol w="609600"/>
              </a:tblGrid>
              <a:tr h="190500">
                <a:tc>
                  <a:txBody>
                    <a:bodyPr/>
                    <a:lstStyle/>
                    <a:p>
                      <a:pPr algn="l" fontAlgn="b"/>
                      <a:r>
                        <a:rPr lang="en-US" sz="1100" b="0" i="0" u="none" strike="noStrike" dirty="0" smtClean="0">
                          <a:solidFill>
                            <a:srgbClr val="000000"/>
                          </a:solidFill>
                          <a:latin typeface="+mn-lt"/>
                        </a:rPr>
                        <a:t>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0111010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0100010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11" name="TextBox 10"/>
          <p:cNvSpPr txBox="1"/>
          <p:nvPr/>
        </p:nvSpPr>
        <p:spPr>
          <a:xfrm>
            <a:off x="5580112" y="4725144"/>
            <a:ext cx="1692771" cy="369332"/>
          </a:xfrm>
          <a:prstGeom prst="rect">
            <a:avLst/>
          </a:prstGeom>
          <a:noFill/>
        </p:spPr>
        <p:txBody>
          <a:bodyPr wrap="none" rtlCol="0">
            <a:spAutoFit/>
          </a:bodyPr>
          <a:lstStyle/>
          <a:p>
            <a:r>
              <a:rPr lang="en-US" dirty="0" smtClean="0"/>
              <a:t>Next generation</a:t>
            </a:r>
            <a:endParaRPr lang="en-US" dirty="0"/>
          </a:p>
        </p:txBody>
      </p:sp>
      <p:cxnSp>
        <p:nvCxnSpPr>
          <p:cNvPr id="13" name="Straight Arrow Connector 12"/>
          <p:cNvCxnSpPr/>
          <p:nvPr/>
        </p:nvCxnSpPr>
        <p:spPr>
          <a:xfrm rot="10800000" flipV="1">
            <a:off x="5940152" y="2924944"/>
            <a:ext cx="19442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436096" y="2996952"/>
            <a:ext cx="165618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264188" y="3392996"/>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76056" y="2996952"/>
            <a:ext cx="208823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Date Placeholder 24"/>
          <p:cNvSpPr>
            <a:spLocks noGrp="1"/>
          </p:cNvSpPr>
          <p:nvPr>
            <p:ph type="dt" sz="half" idx="10"/>
          </p:nvPr>
        </p:nvSpPr>
        <p:spPr/>
        <p:txBody>
          <a:bodyPr/>
          <a:lstStyle/>
          <a:p>
            <a:fld id="{E5DD5DD0-158E-4CF6-9C1E-BA4DF9E488A9}" type="datetime1">
              <a:rPr lang="en-GB" smtClean="0"/>
              <a:t>09/09/2014</a:t>
            </a:fld>
            <a:endParaRPr lang="en-US"/>
          </a:p>
        </p:txBody>
      </p:sp>
      <p:sp>
        <p:nvSpPr>
          <p:cNvPr id="26" name="Slide Number Placeholder 25"/>
          <p:cNvSpPr>
            <a:spLocks noGrp="1"/>
          </p:cNvSpPr>
          <p:nvPr>
            <p:ph type="sldNum" sz="quarter" idx="12"/>
          </p:nvPr>
        </p:nvSpPr>
        <p:spPr/>
        <p:txBody>
          <a:bodyPr/>
          <a:lstStyle/>
          <a:p>
            <a:fld id="{BEE562B9-8021-4B34-B017-26AE35830FF8}" type="slidenum">
              <a:rPr lang="en-US" smtClean="0"/>
              <a:pPr/>
              <a:t>11</a:t>
            </a:fld>
            <a:endParaRPr lang="en-US"/>
          </a:p>
        </p:txBody>
      </p:sp>
      <p:sp>
        <p:nvSpPr>
          <p:cNvPr id="27" name="Footer Placeholder 26"/>
          <p:cNvSpPr>
            <a:spLocks noGrp="1"/>
          </p:cNvSpPr>
          <p:nvPr>
            <p:ph type="ftr" sz="quarter" idx="11"/>
          </p:nvPr>
        </p:nvSpPr>
        <p:spPr/>
        <p:txBody>
          <a:bodyPr/>
          <a:lstStyle/>
          <a:p>
            <a:r>
              <a:rPr lang="en-US" smtClean="0"/>
              <a:t>John R. Woodward</a:t>
            </a:r>
            <a:endParaRPr lang="en-US"/>
          </a:p>
        </p:txBody>
      </p:sp>
    </p:spTree>
    <p:extLst>
      <p:ext uri="{BB962C8B-B14F-4D97-AF65-F5344CB8AC3E}">
        <p14:creationId xmlns:p14="http://schemas.microsoft.com/office/powerpoint/2010/main" val="358940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Framework for Selection Heuristics</a:t>
            </a:r>
            <a:endParaRPr lang="en-US" b="1" dirty="0"/>
          </a:p>
        </p:txBody>
      </p:sp>
      <p:sp>
        <p:nvSpPr>
          <p:cNvPr id="3" name="Content Placeholder 2"/>
          <p:cNvSpPr>
            <a:spLocks noGrp="1"/>
          </p:cNvSpPr>
          <p:nvPr>
            <p:ph idx="1"/>
          </p:nvPr>
        </p:nvSpPr>
        <p:spPr>
          <a:xfrm>
            <a:off x="179512" y="1628800"/>
            <a:ext cx="4114800" cy="4968552"/>
          </a:xfrm>
        </p:spPr>
        <p:txBody>
          <a:bodyPr>
            <a:normAutofit fontScale="92500"/>
          </a:bodyPr>
          <a:lstStyle/>
          <a:p>
            <a:pPr>
              <a:buNone/>
            </a:pPr>
            <a:r>
              <a:rPr lang="en-US" sz="2600" dirty="0" smtClean="0"/>
              <a:t>Selection heuristics operate in the following framework</a:t>
            </a:r>
            <a:endParaRPr lang="en-US" sz="2600" dirty="0" smtClean="0">
              <a:latin typeface="Monaco" pitchFamily="49" charset="0"/>
            </a:endParaRPr>
          </a:p>
          <a:p>
            <a:pPr>
              <a:buNone/>
            </a:pPr>
            <a:r>
              <a:rPr lang="en-US" sz="2600" dirty="0" smtClean="0">
                <a:latin typeface="Monaco" pitchFamily="49" charset="0"/>
              </a:rPr>
              <a:t>for all individuals p in population</a:t>
            </a:r>
          </a:p>
          <a:p>
            <a:pPr>
              <a:buNone/>
            </a:pPr>
            <a:r>
              <a:rPr lang="en-US" sz="2600" dirty="0" smtClean="0">
                <a:latin typeface="Monaco" pitchFamily="49" charset="0"/>
              </a:rPr>
              <a:t>select p in proportion to value( p );</a:t>
            </a:r>
          </a:p>
          <a:p>
            <a:r>
              <a:rPr lang="en-US" sz="2600" dirty="0" smtClean="0">
                <a:solidFill>
                  <a:srgbClr val="FF0000"/>
                </a:solidFill>
              </a:rPr>
              <a:t>To perform rank selection replace value with index </a:t>
            </a:r>
            <a:r>
              <a:rPr lang="en-US" sz="2600" dirty="0" err="1" smtClean="0">
                <a:solidFill>
                  <a:srgbClr val="FF0000"/>
                </a:solidFill>
              </a:rPr>
              <a:t>i</a:t>
            </a:r>
            <a:r>
              <a:rPr lang="en-US" sz="2600" dirty="0" smtClean="0">
                <a:solidFill>
                  <a:srgbClr val="FF0000"/>
                </a:solidFill>
              </a:rPr>
              <a:t>. </a:t>
            </a:r>
          </a:p>
          <a:p>
            <a:r>
              <a:rPr lang="en-US" sz="2600" dirty="0" smtClean="0">
                <a:solidFill>
                  <a:srgbClr val="00B050"/>
                </a:solidFill>
              </a:rPr>
              <a:t>To perform fitness proportional selection replace value with fitness</a:t>
            </a:r>
          </a:p>
          <a:p>
            <a:endParaRPr lang="en-US" dirty="0"/>
          </a:p>
        </p:txBody>
      </p:sp>
      <p:sp>
        <p:nvSpPr>
          <p:cNvPr id="4" name="Content Placeholder 2"/>
          <p:cNvSpPr txBox="1">
            <a:spLocks/>
          </p:cNvSpPr>
          <p:nvPr/>
        </p:nvSpPr>
        <p:spPr>
          <a:xfrm>
            <a:off x="6084168" y="1556792"/>
            <a:ext cx="2808312" cy="2304256"/>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rgbClr val="FF0000"/>
                </a:solidFill>
                <a:effectLst/>
                <a:uLnTx/>
                <a:uFillTx/>
                <a:latin typeface="+mn-lt"/>
                <a:ea typeface="+mn-ea"/>
                <a:cs typeface="+mn-cs"/>
              </a:rPr>
              <a:t>rank selection </a:t>
            </a:r>
            <a:r>
              <a:rPr lang="en-US" sz="9600" dirty="0" smtClean="0">
                <a:solidFill>
                  <a:srgbClr val="FF0000"/>
                </a:solidFill>
              </a:rPr>
              <a:t>is the program</a:t>
            </a:r>
            <a:r>
              <a:rPr kumimoji="0" lang="en-US" sz="9600" b="0" i="0" u="none" strike="noStrike" kern="1200" cap="none" spc="0" normalizeH="0" baseline="0" noProof="0" dirty="0" smtClean="0">
                <a:ln>
                  <a:noFill/>
                </a:ln>
                <a:solidFill>
                  <a:schemeClr val="tx1"/>
                </a:solidFill>
                <a:effectLst/>
                <a:uLnTx/>
                <a:uFillTx/>
                <a:latin typeface="+mn-lt"/>
                <a:ea typeface="+mn-ea"/>
                <a:cs typeface="+mn-cs"/>
              </a:rPr>
              <a:t>. </a:t>
            </a:r>
          </a:p>
          <a:p>
            <a:pPr marL="342900" indent="-342900">
              <a:spcBef>
                <a:spcPct val="20000"/>
              </a:spcBef>
            </a:pPr>
            <a:r>
              <a:rPr lang="en-US" sz="9600" dirty="0" smtClean="0">
                <a:latin typeface="Monaco"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rgbClr val="00B050"/>
                </a:solidFill>
                <a:effectLst/>
                <a:uLnTx/>
                <a:uFillTx/>
                <a:latin typeface="+mn-lt"/>
                <a:ea typeface="+mn-ea"/>
                <a:cs typeface="+mn-cs"/>
              </a:rPr>
              <a:t>fitness </a:t>
            </a:r>
            <a:r>
              <a:rPr kumimoji="0" lang="en-US" sz="9600" b="0" i="0" u="none" strike="noStrike" kern="1200" cap="none" spc="0" normalizeH="0" baseline="0" noProof="0" dirty="0" smtClean="0">
                <a:ln>
                  <a:noFill/>
                </a:ln>
                <a:solidFill>
                  <a:srgbClr val="00B050"/>
                </a:solidFill>
                <a:effectLst/>
                <a:uLnTx/>
                <a:uFillTx/>
                <a:latin typeface="+mn-lt"/>
                <a:ea typeface="+mn-ea"/>
                <a:cs typeface="+mn-cs"/>
              </a:rPr>
              <a:t>proportional</a:t>
            </a:r>
            <a:endParaRPr lang="en-US" sz="9600" dirty="0" smtClean="0">
              <a:latin typeface="Monaco"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lvl="0" indent="-342900">
              <a:spcBef>
                <a:spcPct val="20000"/>
              </a:spcBef>
              <a:buFont typeface="Arial" pitchFamily="34" charset="0"/>
              <a:buChar char="•"/>
            </a:pPr>
            <a:r>
              <a:rPr lang="en-US" sz="9600" dirty="0" smtClean="0"/>
              <a:t>These are just two programs in our search space. </a:t>
            </a: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Oval 4"/>
          <p:cNvSpPr/>
          <p:nvPr/>
        </p:nvSpPr>
        <p:spPr>
          <a:xfrm>
            <a:off x="4716016" y="2780928"/>
            <a:ext cx="1080120"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5040052" y="3897052"/>
            <a:ext cx="15121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860032" y="2492896"/>
            <a:ext cx="165618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1700808"/>
            <a:ext cx="1181285" cy="646331"/>
          </a:xfrm>
          <a:prstGeom prst="rect">
            <a:avLst/>
          </a:prstGeom>
          <a:noFill/>
        </p:spPr>
        <p:txBody>
          <a:bodyPr wrap="none" rtlCol="0">
            <a:spAutoFit/>
          </a:bodyPr>
          <a:lstStyle/>
          <a:p>
            <a:r>
              <a:rPr lang="en-US" dirty="0" smtClean="0"/>
              <a:t>Space of</a:t>
            </a:r>
          </a:p>
          <a:p>
            <a:r>
              <a:rPr lang="en-US" dirty="0" smtClean="0"/>
              <a:t>Programs. </a:t>
            </a:r>
            <a:endParaRPr lang="en-US" dirty="0"/>
          </a:p>
        </p:txBody>
      </p:sp>
      <p:sp>
        <p:nvSpPr>
          <p:cNvPr id="22" name="Date Placeholder 21"/>
          <p:cNvSpPr>
            <a:spLocks noGrp="1"/>
          </p:cNvSpPr>
          <p:nvPr>
            <p:ph type="dt" sz="half" idx="10"/>
          </p:nvPr>
        </p:nvSpPr>
        <p:spPr/>
        <p:txBody>
          <a:bodyPr/>
          <a:lstStyle/>
          <a:p>
            <a:fld id="{FE37F2AA-7DFC-4595-BB84-FB3328AFAD90}" type="datetime1">
              <a:rPr lang="en-GB" smtClean="0"/>
              <a:t>09/09/2014</a:t>
            </a:fld>
            <a:endParaRPr lang="en-US"/>
          </a:p>
        </p:txBody>
      </p:sp>
      <p:sp>
        <p:nvSpPr>
          <p:cNvPr id="23" name="Slide Number Placeholder 22"/>
          <p:cNvSpPr>
            <a:spLocks noGrp="1"/>
          </p:cNvSpPr>
          <p:nvPr>
            <p:ph type="sldNum" sz="quarter" idx="12"/>
          </p:nvPr>
        </p:nvSpPr>
        <p:spPr/>
        <p:txBody>
          <a:bodyPr/>
          <a:lstStyle/>
          <a:p>
            <a:fld id="{BEE562B9-8021-4B34-B017-26AE35830FF8}" type="slidenum">
              <a:rPr lang="en-US" smtClean="0"/>
              <a:pPr/>
              <a:t>12</a:t>
            </a:fld>
            <a:endParaRPr lang="en-US"/>
          </a:p>
        </p:txBody>
      </p:sp>
      <p:sp>
        <p:nvSpPr>
          <p:cNvPr id="24" name="Footer Placeholder 23"/>
          <p:cNvSpPr>
            <a:spLocks noGrp="1"/>
          </p:cNvSpPr>
          <p:nvPr>
            <p:ph type="ftr" sz="quarter" idx="11"/>
          </p:nvPr>
        </p:nvSpPr>
        <p:spPr/>
        <p:txBody>
          <a:bodyPr/>
          <a:lstStyle/>
          <a:p>
            <a:r>
              <a:rPr lang="en-US" smtClean="0"/>
              <a:t>John R. Woodward</a:t>
            </a:r>
            <a:endParaRPr lang="en-US"/>
          </a:p>
        </p:txBody>
      </p:sp>
    </p:spTree>
    <p:extLst>
      <p:ext uri="{BB962C8B-B14F-4D97-AF65-F5344CB8AC3E}">
        <p14:creationId xmlns:p14="http://schemas.microsoft.com/office/powerpoint/2010/main" val="34233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Heuristic Evaluation</a:t>
            </a:r>
            <a:endParaRPr lang="en-US" dirty="0"/>
          </a:p>
        </p:txBody>
      </p:sp>
      <p:sp>
        <p:nvSpPr>
          <p:cNvPr id="3" name="Content Placeholder 2"/>
          <p:cNvSpPr>
            <a:spLocks noGrp="1"/>
          </p:cNvSpPr>
          <p:nvPr>
            <p:ph idx="1"/>
          </p:nvPr>
        </p:nvSpPr>
        <p:spPr>
          <a:xfrm>
            <a:off x="0" y="1340768"/>
            <a:ext cx="3275856" cy="5517232"/>
          </a:xfrm>
        </p:spPr>
        <p:txBody>
          <a:bodyPr>
            <a:normAutofit fontScale="85000" lnSpcReduction="10000"/>
          </a:bodyPr>
          <a:lstStyle/>
          <a:p>
            <a:r>
              <a:rPr lang="en-US" dirty="0" smtClean="0"/>
              <a:t>Selection heuristics are generated by random search in the top layer. </a:t>
            </a:r>
          </a:p>
          <a:p>
            <a:r>
              <a:rPr lang="en-US" dirty="0"/>
              <a:t>heuristics </a:t>
            </a:r>
            <a:r>
              <a:rPr lang="en-US" dirty="0" smtClean="0"/>
              <a:t>are used as for selection in a GA on a bit-string problem class. </a:t>
            </a:r>
          </a:p>
          <a:p>
            <a:r>
              <a:rPr lang="en-US" dirty="0" smtClean="0"/>
              <a:t>A value is passed to the upper layer informing it of how well the function </a:t>
            </a:r>
            <a:r>
              <a:rPr lang="en-US" dirty="0"/>
              <a:t>performed </a:t>
            </a:r>
            <a:r>
              <a:rPr lang="en-US" dirty="0" smtClean="0"/>
              <a:t>as a selection heuristic.  </a:t>
            </a:r>
            <a:endParaRPr lang="en-US" dirty="0"/>
          </a:p>
        </p:txBody>
      </p:sp>
      <p:sp>
        <p:nvSpPr>
          <p:cNvPr id="6" name="Rectangle 5"/>
          <p:cNvSpPr/>
          <p:nvPr/>
        </p:nvSpPr>
        <p:spPr>
          <a:xfrm>
            <a:off x="3563888" y="1268760"/>
            <a:ext cx="2664296"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test</a:t>
            </a:r>
            <a:endParaRPr lang="en-US" sz="4000" dirty="0"/>
          </a:p>
        </p:txBody>
      </p:sp>
      <p:sp>
        <p:nvSpPr>
          <p:cNvPr id="7" name="TextBox 6"/>
          <p:cNvSpPr txBox="1"/>
          <p:nvPr/>
        </p:nvSpPr>
        <p:spPr>
          <a:xfrm>
            <a:off x="3588801" y="1410511"/>
            <a:ext cx="2826736" cy="1107996"/>
          </a:xfrm>
          <a:prstGeom prst="rect">
            <a:avLst/>
          </a:prstGeom>
          <a:noFill/>
        </p:spPr>
        <p:txBody>
          <a:bodyPr wrap="none" rtlCol="0">
            <a:spAutoFit/>
          </a:bodyPr>
          <a:lstStyle/>
          <a:p>
            <a:r>
              <a:rPr lang="en-US" sz="2400" dirty="0" smtClean="0"/>
              <a:t>Generate a selection </a:t>
            </a:r>
          </a:p>
          <a:p>
            <a:r>
              <a:rPr lang="en-US" sz="2400" dirty="0" smtClean="0"/>
              <a:t>heuristic</a:t>
            </a:r>
          </a:p>
          <a:p>
            <a:endParaRPr lang="en-US" dirty="0"/>
          </a:p>
        </p:txBody>
      </p:sp>
      <p:grpSp>
        <p:nvGrpSpPr>
          <p:cNvPr id="13" name="Group 12"/>
          <p:cNvGrpSpPr/>
          <p:nvPr/>
        </p:nvGrpSpPr>
        <p:grpSpPr>
          <a:xfrm>
            <a:off x="3635896" y="2780928"/>
            <a:ext cx="2664296" cy="1728192"/>
            <a:chOff x="3707904" y="3284984"/>
            <a:chExt cx="2664296" cy="1728192"/>
          </a:xfrm>
        </p:grpSpPr>
        <p:sp>
          <p:nvSpPr>
            <p:cNvPr id="4" name="Rectangle 3"/>
            <p:cNvSpPr/>
            <p:nvPr/>
          </p:nvSpPr>
          <p:spPr>
            <a:xfrm>
              <a:off x="3707904" y="3861048"/>
              <a:ext cx="266429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test</a:t>
              </a:r>
              <a:endParaRPr lang="en-US" sz="4000" dirty="0"/>
            </a:p>
          </p:txBody>
        </p:sp>
        <p:sp>
          <p:nvSpPr>
            <p:cNvPr id="5" name="TextBox 4"/>
            <p:cNvSpPr txBox="1"/>
            <p:nvPr/>
          </p:nvSpPr>
          <p:spPr>
            <a:xfrm>
              <a:off x="3851920" y="3933056"/>
              <a:ext cx="2458750" cy="738664"/>
            </a:xfrm>
            <a:prstGeom prst="rect">
              <a:avLst/>
            </a:prstGeom>
            <a:noFill/>
          </p:spPr>
          <p:txBody>
            <a:bodyPr wrap="none" rtlCol="0">
              <a:spAutoFit/>
            </a:bodyPr>
            <a:lstStyle/>
            <a:p>
              <a:r>
                <a:rPr lang="en-US" sz="2400" dirty="0" smtClean="0"/>
                <a:t>Genetic Algorithm</a:t>
              </a:r>
            </a:p>
            <a:p>
              <a:endParaRPr lang="en-US" dirty="0"/>
            </a:p>
          </p:txBody>
        </p:sp>
        <p:sp>
          <p:nvSpPr>
            <p:cNvPr id="8" name="Down Arrow 7"/>
            <p:cNvSpPr/>
            <p:nvPr/>
          </p:nvSpPr>
          <p:spPr>
            <a:xfrm>
              <a:off x="5364088" y="328498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3923928" y="3284984"/>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577685" y="1405872"/>
            <a:ext cx="1871025" cy="646331"/>
          </a:xfrm>
          <a:prstGeom prst="rect">
            <a:avLst/>
          </a:prstGeom>
          <a:noFill/>
        </p:spPr>
        <p:txBody>
          <a:bodyPr wrap="none" rtlCol="0">
            <a:spAutoFit/>
          </a:bodyPr>
          <a:lstStyle/>
          <a:p>
            <a:r>
              <a:rPr lang="en-US" dirty="0" smtClean="0"/>
              <a:t>Generate and test</a:t>
            </a:r>
          </a:p>
          <a:p>
            <a:r>
              <a:rPr lang="en-US" dirty="0" smtClean="0">
                <a:solidFill>
                  <a:srgbClr val="FF0000"/>
                </a:solidFill>
              </a:rPr>
              <a:t>X2</a:t>
            </a:r>
            <a:endParaRPr lang="en-US" dirty="0">
              <a:solidFill>
                <a:srgbClr val="FF0000"/>
              </a:solidFill>
            </a:endParaRPr>
          </a:p>
        </p:txBody>
      </p:sp>
      <p:sp>
        <p:nvSpPr>
          <p:cNvPr id="12" name="TextBox 11"/>
          <p:cNvSpPr txBox="1"/>
          <p:nvPr/>
        </p:nvSpPr>
        <p:spPr>
          <a:xfrm>
            <a:off x="6535657" y="3308791"/>
            <a:ext cx="2484976" cy="1200329"/>
          </a:xfrm>
          <a:prstGeom prst="rect">
            <a:avLst/>
          </a:prstGeom>
          <a:noFill/>
        </p:spPr>
        <p:txBody>
          <a:bodyPr wrap="none" rtlCol="0">
            <a:spAutoFit/>
          </a:bodyPr>
          <a:lstStyle/>
          <a:p>
            <a:r>
              <a:rPr lang="en-US" dirty="0" smtClean="0"/>
              <a:t>Framework for </a:t>
            </a:r>
          </a:p>
          <a:p>
            <a:r>
              <a:rPr lang="en-US" dirty="0" smtClean="0"/>
              <a:t>selection heuristics.</a:t>
            </a:r>
          </a:p>
          <a:p>
            <a:r>
              <a:rPr lang="en-US" dirty="0" smtClean="0"/>
              <a:t>Selection function plugs </a:t>
            </a:r>
          </a:p>
          <a:p>
            <a:r>
              <a:rPr lang="en-US" dirty="0" smtClean="0"/>
              <a:t>into a Genetic Algorithm</a:t>
            </a:r>
            <a:endParaRPr lang="en-US" dirty="0"/>
          </a:p>
        </p:txBody>
      </p:sp>
      <p:sp>
        <p:nvSpPr>
          <p:cNvPr id="15" name="TextBox 14"/>
          <p:cNvSpPr txBox="1"/>
          <p:nvPr/>
        </p:nvSpPr>
        <p:spPr>
          <a:xfrm>
            <a:off x="3851920" y="5517232"/>
            <a:ext cx="2458750" cy="1107996"/>
          </a:xfrm>
          <a:prstGeom prst="rect">
            <a:avLst/>
          </a:prstGeom>
          <a:noFill/>
        </p:spPr>
        <p:txBody>
          <a:bodyPr wrap="none" rtlCol="0">
            <a:spAutoFit/>
          </a:bodyPr>
          <a:lstStyle/>
          <a:p>
            <a:r>
              <a:rPr lang="en-US" sz="2400" dirty="0" smtClean="0"/>
              <a:t>Genetic Algorithm</a:t>
            </a:r>
          </a:p>
          <a:p>
            <a:r>
              <a:rPr lang="en-US" sz="2400" dirty="0" smtClean="0"/>
              <a:t>bit-string problem</a:t>
            </a:r>
          </a:p>
          <a:p>
            <a:endParaRPr lang="en-US" dirty="0"/>
          </a:p>
        </p:txBody>
      </p:sp>
      <p:grpSp>
        <p:nvGrpSpPr>
          <p:cNvPr id="20" name="Group 19"/>
          <p:cNvGrpSpPr/>
          <p:nvPr/>
        </p:nvGrpSpPr>
        <p:grpSpPr>
          <a:xfrm>
            <a:off x="3635896" y="4509120"/>
            <a:ext cx="2664296" cy="1728192"/>
            <a:chOff x="5292080" y="4005064"/>
            <a:chExt cx="2664296" cy="1728192"/>
          </a:xfrm>
        </p:grpSpPr>
        <p:sp>
          <p:nvSpPr>
            <p:cNvPr id="18" name="Down Arrow 17"/>
            <p:cNvSpPr/>
            <p:nvPr/>
          </p:nvSpPr>
          <p:spPr>
            <a:xfrm>
              <a:off x="7092280" y="400506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flipV="1">
              <a:off x="5652120" y="4005064"/>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92080" y="4581128"/>
              <a:ext cx="266429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2" name="TextBox 21"/>
          <p:cNvSpPr txBox="1"/>
          <p:nvPr/>
        </p:nvSpPr>
        <p:spPr>
          <a:xfrm>
            <a:off x="3779912" y="5157192"/>
            <a:ext cx="2444515" cy="738664"/>
          </a:xfrm>
          <a:prstGeom prst="rect">
            <a:avLst/>
          </a:prstGeom>
          <a:noFill/>
        </p:spPr>
        <p:txBody>
          <a:bodyPr wrap="none" rtlCol="0">
            <a:spAutoFit/>
          </a:bodyPr>
          <a:lstStyle/>
          <a:p>
            <a:r>
              <a:rPr lang="en-US" sz="2400" dirty="0" smtClean="0"/>
              <a:t>bit-string problem</a:t>
            </a:r>
          </a:p>
          <a:p>
            <a:endParaRPr lang="en-US" dirty="0"/>
          </a:p>
        </p:txBody>
      </p:sp>
      <p:sp>
        <p:nvSpPr>
          <p:cNvPr id="23" name="TextBox 22"/>
          <p:cNvSpPr txBox="1"/>
          <p:nvPr/>
        </p:nvSpPr>
        <p:spPr>
          <a:xfrm>
            <a:off x="6431933" y="5117279"/>
            <a:ext cx="2579681" cy="923330"/>
          </a:xfrm>
          <a:prstGeom prst="rect">
            <a:avLst/>
          </a:prstGeom>
          <a:noFill/>
        </p:spPr>
        <p:txBody>
          <a:bodyPr wrap="none" rtlCol="0">
            <a:spAutoFit/>
          </a:bodyPr>
          <a:lstStyle/>
          <a:p>
            <a:r>
              <a:rPr lang="en-US" dirty="0" smtClean="0"/>
              <a:t>Problem class:</a:t>
            </a:r>
          </a:p>
          <a:p>
            <a:r>
              <a:rPr lang="en-US" dirty="0" smtClean="0"/>
              <a:t>A probability distribution </a:t>
            </a:r>
          </a:p>
          <a:p>
            <a:r>
              <a:rPr lang="en-US" dirty="0" smtClean="0"/>
              <a:t>Over bit-string problems</a:t>
            </a:r>
            <a:endParaRPr lang="en-US" dirty="0"/>
          </a:p>
        </p:txBody>
      </p:sp>
      <p:sp>
        <p:nvSpPr>
          <p:cNvPr id="24" name="Date Placeholder 23"/>
          <p:cNvSpPr>
            <a:spLocks noGrp="1"/>
          </p:cNvSpPr>
          <p:nvPr>
            <p:ph type="dt" sz="half" idx="10"/>
          </p:nvPr>
        </p:nvSpPr>
        <p:spPr/>
        <p:txBody>
          <a:bodyPr/>
          <a:lstStyle/>
          <a:p>
            <a:fld id="{951F0B7D-9A75-4465-AE53-7D03B796FC09}" type="datetime1">
              <a:rPr lang="en-GB" smtClean="0"/>
              <a:t>09/09/2014</a:t>
            </a:fld>
            <a:endParaRPr lang="en-US"/>
          </a:p>
        </p:txBody>
      </p:sp>
      <p:sp>
        <p:nvSpPr>
          <p:cNvPr id="25" name="Slide Number Placeholder 24"/>
          <p:cNvSpPr>
            <a:spLocks noGrp="1"/>
          </p:cNvSpPr>
          <p:nvPr>
            <p:ph type="sldNum" sz="quarter" idx="12"/>
          </p:nvPr>
        </p:nvSpPr>
        <p:spPr/>
        <p:txBody>
          <a:bodyPr/>
          <a:lstStyle/>
          <a:p>
            <a:fld id="{BEE562B9-8021-4B34-B017-26AE35830FF8}" type="slidenum">
              <a:rPr lang="en-US" smtClean="0"/>
              <a:pPr/>
              <a:t>13</a:t>
            </a:fld>
            <a:endParaRPr lang="en-US"/>
          </a:p>
        </p:txBody>
      </p:sp>
      <p:sp>
        <p:nvSpPr>
          <p:cNvPr id="26" name="Footer Placeholder 25"/>
          <p:cNvSpPr>
            <a:spLocks noGrp="1"/>
          </p:cNvSpPr>
          <p:nvPr>
            <p:ph type="ftr" sz="quarter" idx="11"/>
          </p:nvPr>
        </p:nvSpPr>
        <p:spPr/>
        <p:txBody>
          <a:bodyPr/>
          <a:lstStyle/>
          <a:p>
            <a:r>
              <a:rPr lang="en-US" smtClean="0"/>
              <a:t>John R. Woodward</a:t>
            </a:r>
            <a:endParaRPr lang="en-US"/>
          </a:p>
        </p:txBody>
      </p:sp>
      <p:sp>
        <p:nvSpPr>
          <p:cNvPr id="27" name="TextBox 26"/>
          <p:cNvSpPr txBox="1"/>
          <p:nvPr/>
        </p:nvSpPr>
        <p:spPr>
          <a:xfrm>
            <a:off x="6609609" y="2365429"/>
            <a:ext cx="2224327" cy="646331"/>
          </a:xfrm>
          <a:prstGeom prst="rect">
            <a:avLst/>
          </a:prstGeom>
          <a:noFill/>
        </p:spPr>
        <p:txBody>
          <a:bodyPr wrap="none" rtlCol="0">
            <a:spAutoFit/>
          </a:bodyPr>
          <a:lstStyle/>
          <a:p>
            <a:r>
              <a:rPr lang="en-US" dirty="0" smtClean="0"/>
              <a:t>Program space </a:t>
            </a:r>
          </a:p>
          <a:p>
            <a:r>
              <a:rPr lang="en-US" dirty="0" smtClean="0"/>
              <a:t>of selection heuristics</a:t>
            </a:r>
            <a:endParaRPr lang="en-US" dirty="0"/>
          </a:p>
        </p:txBody>
      </p:sp>
    </p:spTree>
    <p:extLst>
      <p:ext uri="{BB962C8B-B14F-4D97-AF65-F5344CB8AC3E}">
        <p14:creationId xmlns:p14="http://schemas.microsoft.com/office/powerpoint/2010/main" val="370599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Experiments for Selection</a:t>
            </a:r>
            <a:endParaRPr lang="en-US" b="1"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US" dirty="0" smtClean="0">
                <a:solidFill>
                  <a:srgbClr val="FF0000"/>
                </a:solidFill>
              </a:rPr>
              <a:t>Train on 50 problem instances </a:t>
            </a:r>
            <a:r>
              <a:rPr lang="en-US" dirty="0" smtClean="0"/>
              <a:t>(i.e. we run a single selection heuristic for 50 runs of a genetic algorithm on a problem instance from our problem class). </a:t>
            </a:r>
          </a:p>
          <a:p>
            <a:r>
              <a:rPr lang="en-US" dirty="0" smtClean="0"/>
              <a:t>The training times are ignored </a:t>
            </a:r>
          </a:p>
          <a:p>
            <a:pPr lvl="1"/>
            <a:r>
              <a:rPr lang="en-US" dirty="0" smtClean="0"/>
              <a:t>we </a:t>
            </a:r>
            <a:r>
              <a:rPr lang="en-US" b="1" dirty="0" smtClean="0"/>
              <a:t>are not comparing </a:t>
            </a:r>
            <a:r>
              <a:rPr lang="en-US" dirty="0" smtClean="0"/>
              <a:t>our generation method.</a:t>
            </a:r>
          </a:p>
          <a:p>
            <a:pPr lvl="1"/>
            <a:r>
              <a:rPr lang="en-US" dirty="0"/>
              <a:t>w</a:t>
            </a:r>
            <a:r>
              <a:rPr lang="en-US" dirty="0" smtClean="0"/>
              <a:t>e </a:t>
            </a:r>
            <a:r>
              <a:rPr lang="en-US" b="1" dirty="0" smtClean="0"/>
              <a:t>are comparing </a:t>
            </a:r>
            <a:r>
              <a:rPr lang="en-US" dirty="0" smtClean="0"/>
              <a:t>our selection heuristic with rank and fitness proportional selection. </a:t>
            </a:r>
          </a:p>
          <a:p>
            <a:r>
              <a:rPr lang="en-US" dirty="0" smtClean="0">
                <a:solidFill>
                  <a:srgbClr val="00B050"/>
                </a:solidFill>
              </a:rPr>
              <a:t>Selection heuristics are tested on a second set </a:t>
            </a:r>
            <a:r>
              <a:rPr lang="en-US" dirty="0" smtClean="0">
                <a:solidFill>
                  <a:srgbClr val="00B050"/>
                </a:solidFill>
              </a:rPr>
              <a:t>of 50 </a:t>
            </a:r>
            <a:r>
              <a:rPr lang="en-US" dirty="0" smtClean="0">
                <a:solidFill>
                  <a:srgbClr val="00B050"/>
                </a:solidFill>
              </a:rPr>
              <a:t>problem instances drawn from the same problem class. </a:t>
            </a:r>
            <a:endParaRPr lang="en-US" dirty="0">
              <a:solidFill>
                <a:srgbClr val="00B050"/>
              </a:solidFill>
            </a:endParaRPr>
          </a:p>
        </p:txBody>
      </p:sp>
      <p:sp>
        <p:nvSpPr>
          <p:cNvPr id="4" name="Date Placeholder 3"/>
          <p:cNvSpPr>
            <a:spLocks noGrp="1"/>
          </p:cNvSpPr>
          <p:nvPr>
            <p:ph type="dt" sz="half" idx="10"/>
          </p:nvPr>
        </p:nvSpPr>
        <p:spPr/>
        <p:txBody>
          <a:bodyPr/>
          <a:lstStyle/>
          <a:p>
            <a:fld id="{E3649555-EC68-464F-BB7A-AEB3A562B7B0}" type="datetime1">
              <a:rPr lang="en-GB" smtClean="0"/>
              <a:t>09/09/2014</a:t>
            </a:fld>
            <a:endParaRPr lang="en-US"/>
          </a:p>
        </p:txBody>
      </p:sp>
      <p:sp>
        <p:nvSpPr>
          <p:cNvPr id="5" name="Slide Number Placeholder 4"/>
          <p:cNvSpPr>
            <a:spLocks noGrp="1"/>
          </p:cNvSpPr>
          <p:nvPr>
            <p:ph type="sldNum" sz="quarter" idx="12"/>
          </p:nvPr>
        </p:nvSpPr>
        <p:spPr/>
        <p:txBody>
          <a:bodyPr/>
          <a:lstStyle/>
          <a:p>
            <a:fld id="{BEE562B9-8021-4B34-B017-26AE35830FF8}"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John R. Woodward</a:t>
            </a:r>
            <a:endParaRPr lang="en-US"/>
          </a:p>
        </p:txBody>
      </p:sp>
    </p:spTree>
    <p:extLst>
      <p:ext uri="{BB962C8B-B14F-4D97-AF65-F5344CB8AC3E}">
        <p14:creationId xmlns:p14="http://schemas.microsoft.com/office/powerpoint/2010/main" val="423863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Classes</a:t>
            </a:r>
            <a:endParaRPr lang="en-US" dirty="0"/>
          </a:p>
        </p:txBody>
      </p:sp>
      <p:sp>
        <p:nvSpPr>
          <p:cNvPr id="3" name="Content Placeholder 2"/>
          <p:cNvSpPr>
            <a:spLocks noGrp="1"/>
          </p:cNvSpPr>
          <p:nvPr>
            <p:ph idx="1"/>
          </p:nvPr>
        </p:nvSpPr>
        <p:spPr>
          <a:xfrm>
            <a:off x="251520" y="1600200"/>
            <a:ext cx="8856984" cy="4525963"/>
          </a:xfrm>
        </p:spPr>
        <p:txBody>
          <a:bodyPr>
            <a:normAutofit fontScale="92500" lnSpcReduction="20000"/>
          </a:bodyPr>
          <a:lstStyle/>
          <a:p>
            <a:pPr marL="514350" indent="-514350">
              <a:buAutoNum type="arabicPeriod"/>
            </a:pPr>
            <a:r>
              <a:rPr lang="en-US" dirty="0" smtClean="0">
                <a:solidFill>
                  <a:srgbClr val="00B050"/>
                </a:solidFill>
              </a:rPr>
              <a:t>A problem class is a probability distribution of problem instances</a:t>
            </a:r>
            <a:r>
              <a:rPr lang="en-US" dirty="0" smtClean="0"/>
              <a:t>. </a:t>
            </a:r>
          </a:p>
          <a:p>
            <a:pPr marL="514350" indent="-514350">
              <a:buAutoNum type="arabicPeriod"/>
            </a:pPr>
            <a:r>
              <a:rPr lang="en-US" dirty="0" smtClean="0"/>
              <a:t>Generate values N(0,1) in interval [-1,1] (if we fall outside this range we regenerate)</a:t>
            </a:r>
          </a:p>
          <a:p>
            <a:pPr marL="514350" indent="-514350">
              <a:buAutoNum type="arabicPeriod"/>
            </a:pPr>
            <a:r>
              <a:rPr lang="en-US" dirty="0" smtClean="0"/>
              <a:t>Interpolate values in range [0, 2^{num-bits}-1]</a:t>
            </a:r>
          </a:p>
          <a:p>
            <a:pPr marL="514350" indent="-514350">
              <a:buAutoNum type="arabicPeriod"/>
            </a:pPr>
            <a:r>
              <a:rPr lang="en-US" dirty="0" smtClean="0"/>
              <a:t>Target bit string given by Gray coding of interpolated value.</a:t>
            </a:r>
          </a:p>
          <a:p>
            <a:pPr marL="514350" indent="-514350">
              <a:buNone/>
            </a:pPr>
            <a:r>
              <a:rPr lang="en-US" dirty="0" smtClean="0"/>
              <a:t>The above 3 steps generate a distribution of target bit strings which are used for hamming distance problem instances. “shifted ones-max”  </a:t>
            </a:r>
            <a:endParaRPr lang="en-US" dirty="0"/>
          </a:p>
        </p:txBody>
      </p:sp>
      <p:sp>
        <p:nvSpPr>
          <p:cNvPr id="4" name="Date Placeholder 3"/>
          <p:cNvSpPr>
            <a:spLocks noGrp="1"/>
          </p:cNvSpPr>
          <p:nvPr>
            <p:ph type="dt" sz="half" idx="10"/>
          </p:nvPr>
        </p:nvSpPr>
        <p:spPr/>
        <p:txBody>
          <a:bodyPr/>
          <a:lstStyle/>
          <a:p>
            <a:fld id="{ECE4D7A9-38CF-4B45-A618-A174085438CD}" type="datetime1">
              <a:rPr lang="en-GB" smtClean="0"/>
              <a:t>09/09/2014</a:t>
            </a:fld>
            <a:endParaRPr lang="en-US"/>
          </a:p>
        </p:txBody>
      </p:sp>
      <p:sp>
        <p:nvSpPr>
          <p:cNvPr id="5" name="Slide Number Placeholder 4"/>
          <p:cNvSpPr>
            <a:spLocks noGrp="1"/>
          </p:cNvSpPr>
          <p:nvPr>
            <p:ph type="sldNum" sz="quarter" idx="12"/>
          </p:nvPr>
        </p:nvSpPr>
        <p:spPr/>
        <p:txBody>
          <a:bodyPr/>
          <a:lstStyle/>
          <a:p>
            <a:fld id="{BEE562B9-8021-4B34-B017-26AE35830FF8}"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John R. Woodward</a:t>
            </a:r>
            <a:endParaRPr lang="en-US"/>
          </a:p>
        </p:txBody>
      </p:sp>
    </p:spTree>
    <p:extLst>
      <p:ext uri="{BB962C8B-B14F-4D97-AF65-F5344CB8AC3E}">
        <p14:creationId xmlns:p14="http://schemas.microsoft.com/office/powerpoint/2010/main" val="394398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Selection Heuristics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8940113"/>
              </p:ext>
            </p:extLst>
          </p:nvPr>
        </p:nvGraphicFramePr>
        <p:xfrm>
          <a:off x="467544" y="1268760"/>
          <a:ext cx="8229600" cy="2102485"/>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l" fontAlgn="b"/>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dirty="0" smtClean="0">
                          <a:solidFill>
                            <a:srgbClr val="000000"/>
                          </a:solidFill>
                          <a:latin typeface="Calibri"/>
                        </a:rPr>
                        <a:t>Fitness Proportional </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 Rank</a:t>
                      </a:r>
                    </a:p>
                  </a:txBody>
                  <a:tcPr marL="9525" marR="9525" marT="9525" marB="0" anchor="b"/>
                </a:tc>
                <a:tc>
                  <a:txBody>
                    <a:bodyPr/>
                    <a:lstStyle/>
                    <a:p>
                      <a:pPr algn="l" fontAlgn="b"/>
                      <a:r>
                        <a:rPr lang="en-US" sz="2000" b="0" i="0" u="none" strike="noStrike" dirty="0" smtClean="0">
                          <a:solidFill>
                            <a:srgbClr val="000000"/>
                          </a:solidFill>
                          <a:latin typeface="Calibri"/>
                        </a:rPr>
                        <a:t>generated-selector</a:t>
                      </a:r>
                      <a:endParaRPr lang="en-US" sz="2000" b="0" i="0" u="none" strike="noStrike" dirty="0">
                        <a:solidFill>
                          <a:srgbClr val="000000"/>
                        </a:solidFill>
                        <a:latin typeface="Calibri"/>
                      </a:endParaRPr>
                    </a:p>
                  </a:txBody>
                  <a:tcPr marL="9525" marR="9525" marT="9525" marB="0" anchor="b"/>
                </a:tc>
              </a:tr>
              <a:tr h="370840">
                <a:tc>
                  <a:txBody>
                    <a:bodyPr/>
                    <a:lstStyle/>
                    <a:p>
                      <a:pPr algn="l" fontAlgn="b"/>
                      <a:r>
                        <a:rPr lang="en-US" sz="2000" b="0" i="0" u="none" strike="noStrike" dirty="0">
                          <a:solidFill>
                            <a:srgbClr val="000000"/>
                          </a:solidFill>
                          <a:latin typeface="Calibri"/>
                        </a:rPr>
                        <a:t>mean</a:t>
                      </a:r>
                    </a:p>
                  </a:txBody>
                  <a:tcPr marL="9525" marR="9525" marT="9525" marB="0" anchor="b"/>
                </a:tc>
                <a:tc>
                  <a:txBody>
                    <a:bodyPr/>
                    <a:lstStyle/>
                    <a:p>
                      <a:pPr algn="r" fontAlgn="b"/>
                      <a:r>
                        <a:rPr lang="en-US" sz="2000" b="0" i="0" u="none" strike="noStrike">
                          <a:solidFill>
                            <a:srgbClr val="000000"/>
                          </a:solidFill>
                          <a:latin typeface="Calibri"/>
                        </a:rPr>
                        <a:t>0.831528</a:t>
                      </a:r>
                    </a:p>
                  </a:txBody>
                  <a:tcPr marL="9525" marR="9525" marT="9525" marB="0" anchor="b"/>
                </a:tc>
                <a:tc>
                  <a:txBody>
                    <a:bodyPr/>
                    <a:lstStyle/>
                    <a:p>
                      <a:pPr algn="r" fontAlgn="b"/>
                      <a:r>
                        <a:rPr lang="en-US" sz="2000" b="0" i="0" u="none" strike="noStrike">
                          <a:solidFill>
                            <a:srgbClr val="000000"/>
                          </a:solidFill>
                          <a:latin typeface="Calibri"/>
                        </a:rPr>
                        <a:t>0.907809</a:t>
                      </a:r>
                    </a:p>
                  </a:txBody>
                  <a:tcPr marL="9525" marR="9525" marT="9525" marB="0" anchor="b"/>
                </a:tc>
                <a:tc>
                  <a:txBody>
                    <a:bodyPr/>
                    <a:lstStyle/>
                    <a:p>
                      <a:pPr algn="r" fontAlgn="b"/>
                      <a:r>
                        <a:rPr lang="en-US" sz="2000" b="1" i="0" u="none" strike="noStrike" dirty="0">
                          <a:solidFill>
                            <a:srgbClr val="000000"/>
                          </a:solidFill>
                          <a:latin typeface="Calibri"/>
                        </a:rPr>
                        <a:t>0.916088</a:t>
                      </a:r>
                    </a:p>
                  </a:txBody>
                  <a:tcPr marL="9525" marR="9525" marT="9525" marB="0" anchor="b"/>
                </a:tc>
              </a:tr>
              <a:tr h="370840">
                <a:tc>
                  <a:txBody>
                    <a:bodyPr/>
                    <a:lstStyle/>
                    <a:p>
                      <a:pPr algn="l" fontAlgn="b"/>
                      <a:r>
                        <a:rPr lang="en-US" sz="2000" b="0" i="0" u="none" strike="noStrike" dirty="0" err="1">
                          <a:solidFill>
                            <a:srgbClr val="000000"/>
                          </a:solidFill>
                          <a:latin typeface="Calibri"/>
                        </a:rPr>
                        <a:t>std</a:t>
                      </a:r>
                      <a:r>
                        <a:rPr lang="en-US" sz="2000" b="0" i="0" u="none" strike="noStrike" dirty="0">
                          <a:solidFill>
                            <a:srgbClr val="000000"/>
                          </a:solidFill>
                          <a:latin typeface="Calibri"/>
                        </a:rPr>
                        <a:t> </a:t>
                      </a:r>
                      <a:r>
                        <a:rPr lang="en-US" sz="2000" b="0" i="0" u="none" strike="noStrike" dirty="0" err="1">
                          <a:solidFill>
                            <a:srgbClr val="000000"/>
                          </a:solidFill>
                          <a:latin typeface="Calibri"/>
                        </a:rPr>
                        <a:t>dev</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b="0" i="0" u="none" strike="noStrike" dirty="0">
                          <a:solidFill>
                            <a:srgbClr val="000000"/>
                          </a:solidFill>
                          <a:latin typeface="Calibri"/>
                        </a:rPr>
                        <a:t>0.003095</a:t>
                      </a:r>
                    </a:p>
                  </a:txBody>
                  <a:tcPr marL="9525" marR="9525" marT="9525" marB="0" anchor="b"/>
                </a:tc>
                <a:tc>
                  <a:txBody>
                    <a:bodyPr/>
                    <a:lstStyle/>
                    <a:p>
                      <a:pPr algn="r" fontAlgn="b"/>
                      <a:r>
                        <a:rPr lang="en-US" sz="2000" b="0" i="0" u="none" strike="noStrike">
                          <a:solidFill>
                            <a:srgbClr val="000000"/>
                          </a:solidFill>
                          <a:latin typeface="Calibri"/>
                        </a:rPr>
                        <a:t>0.002517</a:t>
                      </a:r>
                    </a:p>
                  </a:txBody>
                  <a:tcPr marL="9525" marR="9525" marT="9525" marB="0" anchor="b"/>
                </a:tc>
                <a:tc>
                  <a:txBody>
                    <a:bodyPr/>
                    <a:lstStyle/>
                    <a:p>
                      <a:pPr algn="r" fontAlgn="b"/>
                      <a:r>
                        <a:rPr lang="en-US" sz="2000" b="1" i="0" u="none" strike="noStrike" dirty="0">
                          <a:solidFill>
                            <a:srgbClr val="000000"/>
                          </a:solidFill>
                          <a:latin typeface="Calibri"/>
                        </a:rPr>
                        <a:t>0.006958</a:t>
                      </a:r>
                    </a:p>
                  </a:txBody>
                  <a:tcPr marL="9525" marR="9525" marT="9525" marB="0" anchor="b"/>
                </a:tc>
              </a:tr>
              <a:tr h="370840">
                <a:tc>
                  <a:txBody>
                    <a:bodyPr/>
                    <a:lstStyle/>
                    <a:p>
                      <a:pPr algn="l" fontAlgn="b"/>
                      <a:r>
                        <a:rPr lang="en-US" sz="2000" b="0" i="0" u="none" strike="noStrike">
                          <a:solidFill>
                            <a:srgbClr val="000000"/>
                          </a:solidFill>
                          <a:latin typeface="Calibri"/>
                        </a:rPr>
                        <a:t>min</a:t>
                      </a:r>
                    </a:p>
                  </a:txBody>
                  <a:tcPr marL="9525" marR="9525" marT="9525" marB="0" anchor="b"/>
                </a:tc>
                <a:tc>
                  <a:txBody>
                    <a:bodyPr/>
                    <a:lstStyle/>
                    <a:p>
                      <a:pPr algn="r" fontAlgn="b"/>
                      <a:r>
                        <a:rPr lang="en-US" sz="2000" b="0" i="0" u="none" strike="noStrike" dirty="0">
                          <a:solidFill>
                            <a:srgbClr val="000000"/>
                          </a:solidFill>
                          <a:latin typeface="Calibri"/>
                        </a:rPr>
                        <a:t>0.824375</a:t>
                      </a:r>
                    </a:p>
                  </a:txBody>
                  <a:tcPr marL="9525" marR="9525" marT="9525" marB="0" anchor="b"/>
                </a:tc>
                <a:tc>
                  <a:txBody>
                    <a:bodyPr/>
                    <a:lstStyle/>
                    <a:p>
                      <a:pPr algn="r" fontAlgn="b"/>
                      <a:r>
                        <a:rPr lang="en-US" sz="2000" b="0" i="0" u="none" strike="noStrike" dirty="0">
                          <a:solidFill>
                            <a:srgbClr val="000000"/>
                          </a:solidFill>
                          <a:latin typeface="Calibri"/>
                        </a:rPr>
                        <a:t>0.902813</a:t>
                      </a:r>
                    </a:p>
                  </a:txBody>
                  <a:tcPr marL="9525" marR="9525" marT="9525" marB="0" anchor="b"/>
                </a:tc>
                <a:tc>
                  <a:txBody>
                    <a:bodyPr/>
                    <a:lstStyle/>
                    <a:p>
                      <a:pPr algn="r" fontAlgn="b"/>
                      <a:r>
                        <a:rPr lang="en-US" sz="2000" b="1" i="0" u="none" strike="noStrike" dirty="0">
                          <a:solidFill>
                            <a:srgbClr val="000000"/>
                          </a:solidFill>
                          <a:latin typeface="Calibri"/>
                        </a:rPr>
                        <a:t>0.9025</a:t>
                      </a:r>
                    </a:p>
                  </a:txBody>
                  <a:tcPr marL="9525" marR="9525" marT="9525" marB="0" anchor="b"/>
                </a:tc>
              </a:tr>
              <a:tr h="370840">
                <a:tc>
                  <a:txBody>
                    <a:bodyPr/>
                    <a:lstStyle/>
                    <a:p>
                      <a:pPr algn="l" fontAlgn="b"/>
                      <a:r>
                        <a:rPr lang="en-US" sz="2000" b="0" i="0" u="none" strike="noStrike">
                          <a:solidFill>
                            <a:srgbClr val="000000"/>
                          </a:solidFill>
                          <a:latin typeface="Calibri"/>
                        </a:rPr>
                        <a:t>max</a:t>
                      </a:r>
                    </a:p>
                  </a:txBody>
                  <a:tcPr marL="9525" marR="9525" marT="9525" marB="0" anchor="b"/>
                </a:tc>
                <a:tc>
                  <a:txBody>
                    <a:bodyPr/>
                    <a:lstStyle/>
                    <a:p>
                      <a:pPr algn="r" fontAlgn="b"/>
                      <a:r>
                        <a:rPr lang="en-US" sz="2000" b="0" i="0" u="none" strike="noStrike">
                          <a:solidFill>
                            <a:srgbClr val="000000"/>
                          </a:solidFill>
                          <a:latin typeface="Calibri"/>
                        </a:rPr>
                        <a:t>0.838438</a:t>
                      </a:r>
                    </a:p>
                  </a:txBody>
                  <a:tcPr marL="9525" marR="9525" marT="9525" marB="0" anchor="b"/>
                </a:tc>
                <a:tc>
                  <a:txBody>
                    <a:bodyPr/>
                    <a:lstStyle/>
                    <a:p>
                      <a:pPr algn="r" fontAlgn="b"/>
                      <a:r>
                        <a:rPr lang="en-US" sz="2000" b="0" i="0" u="none" strike="noStrike" dirty="0">
                          <a:solidFill>
                            <a:srgbClr val="000000"/>
                          </a:solidFill>
                          <a:latin typeface="Calibri"/>
                        </a:rPr>
                        <a:t>0.914688</a:t>
                      </a:r>
                    </a:p>
                  </a:txBody>
                  <a:tcPr marL="9525" marR="9525" marT="9525" marB="0" anchor="b"/>
                </a:tc>
                <a:tc>
                  <a:txBody>
                    <a:bodyPr/>
                    <a:lstStyle/>
                    <a:p>
                      <a:pPr algn="r" fontAlgn="b"/>
                      <a:r>
                        <a:rPr lang="en-US" sz="2000" b="1" i="0" u="none" strike="noStrike" dirty="0">
                          <a:solidFill>
                            <a:srgbClr val="000000"/>
                          </a:solidFill>
                          <a:latin typeface="Calibri"/>
                        </a:rPr>
                        <a:t>0.929063</a:t>
                      </a:r>
                    </a:p>
                  </a:txBody>
                  <a:tcPr marL="9525" marR="9525" marT="9525" marB="0" anchor="b"/>
                </a:tc>
              </a:tr>
            </a:tbl>
          </a:graphicData>
        </a:graphic>
      </p:graphicFrame>
      <p:sp>
        <p:nvSpPr>
          <p:cNvPr id="7" name="Content Placeholder 2"/>
          <p:cNvSpPr txBox="1">
            <a:spLocks/>
          </p:cNvSpPr>
          <p:nvPr/>
        </p:nvSpPr>
        <p:spPr>
          <a:xfrm>
            <a:off x="467544" y="3717032"/>
            <a:ext cx="8229600" cy="2625155"/>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Performing t-test comparisons of fitness-proportional selection</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rank selection against </a:t>
            </a:r>
            <a:r>
              <a:rPr lang="en-US" sz="3200" noProof="0" dirty="0" smtClean="0"/>
              <a:t>generated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heuristics resulted in a</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p-value of better than 10^-</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15 in both cases. In both of these</a:t>
            </a:r>
            <a:r>
              <a:rPr kumimoji="0" lang="en-US" sz="3200" b="0" i="1"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cases the generated</a:t>
            </a:r>
            <a:r>
              <a:rPr kumimoji="0" lang="en-US" sz="3200" b="0" i="0" u="none" strike="noStrike" kern="1200" cap="none" spc="0" normalizeH="0" noProof="0" dirty="0" smtClean="0">
                <a:ln>
                  <a:noFill/>
                </a:ln>
                <a:solidFill>
                  <a:schemeClr val="tx1"/>
                </a:solidFill>
                <a:effectLst/>
                <a:uLnTx/>
                <a:uFillTx/>
                <a:latin typeface="+mn-lt"/>
                <a:ea typeface="+mn-ea"/>
                <a:cs typeface="+mn-cs"/>
              </a:rPr>
              <a:t> heuristics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outperform the standard selection operators (rank</a:t>
            </a:r>
            <a:r>
              <a:rPr kumimoji="0" lang="en-US" sz="3200" b="0" i="0" u="none" strike="noStrike" kern="1200" cap="none" spc="0" normalizeH="0" noProof="0" dirty="0" smtClean="0">
                <a:ln>
                  <a:noFill/>
                </a:ln>
                <a:solidFill>
                  <a:schemeClr val="tx1"/>
                </a:solidFill>
                <a:effectLst/>
                <a:uLnTx/>
                <a:uFillTx/>
                <a:latin typeface="+mn-lt"/>
                <a:ea typeface="+mn-ea"/>
                <a:cs typeface="+mn-cs"/>
              </a:rPr>
              <a:t> and fit-proportional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p:cNvSpPr>
            <a:spLocks noGrp="1"/>
          </p:cNvSpPr>
          <p:nvPr>
            <p:ph type="dt" sz="half" idx="10"/>
          </p:nvPr>
        </p:nvSpPr>
        <p:spPr/>
        <p:txBody>
          <a:bodyPr/>
          <a:lstStyle/>
          <a:p>
            <a:fld id="{3441B03A-23DC-4AA3-B7D6-2D99450C65CE}" type="datetime1">
              <a:rPr lang="en-GB" smtClean="0"/>
              <a:t>09/09/2014</a:t>
            </a:fld>
            <a:endParaRPr lang="en-US"/>
          </a:p>
        </p:txBody>
      </p:sp>
      <p:sp>
        <p:nvSpPr>
          <p:cNvPr id="9" name="Slide Number Placeholder 8"/>
          <p:cNvSpPr>
            <a:spLocks noGrp="1"/>
          </p:cNvSpPr>
          <p:nvPr>
            <p:ph type="sldNum" sz="quarter" idx="12"/>
          </p:nvPr>
        </p:nvSpPr>
        <p:spPr/>
        <p:txBody>
          <a:bodyPr/>
          <a:lstStyle/>
          <a:p>
            <a:fld id="{BEE562B9-8021-4B34-B017-26AE35830FF8}" type="slidenum">
              <a:rPr lang="en-US" smtClean="0"/>
              <a:pPr/>
              <a:t>16</a:t>
            </a:fld>
            <a:endParaRPr lang="en-US"/>
          </a:p>
        </p:txBody>
      </p:sp>
      <p:sp>
        <p:nvSpPr>
          <p:cNvPr id="10" name="Footer Placeholder 9"/>
          <p:cNvSpPr>
            <a:spLocks noGrp="1"/>
          </p:cNvSpPr>
          <p:nvPr>
            <p:ph type="ftr" sz="quarter" idx="11"/>
          </p:nvPr>
        </p:nvSpPr>
        <p:spPr/>
        <p:txBody>
          <a:bodyPr/>
          <a:lstStyle/>
          <a:p>
            <a:r>
              <a:rPr lang="en-US" smtClean="0"/>
              <a:t>John R. Woodward</a:t>
            </a:r>
            <a:endParaRPr lang="en-US"/>
          </a:p>
        </p:txBody>
      </p:sp>
    </p:spTree>
    <p:extLst>
      <p:ext uri="{BB962C8B-B14F-4D97-AF65-F5344CB8AC3E}">
        <p14:creationId xmlns:p14="http://schemas.microsoft.com/office/powerpoint/2010/main" val="141267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50"/>
                </a:solidFill>
              </a:rPr>
              <a:t>automatically designing </a:t>
            </a:r>
            <a:r>
              <a:rPr lang="en-US" dirty="0" smtClean="0"/>
              <a:t>selection heuristics. </a:t>
            </a:r>
          </a:p>
          <a:p>
            <a:r>
              <a:rPr lang="en-US" dirty="0" smtClean="0"/>
              <a:t>We should design </a:t>
            </a:r>
            <a:r>
              <a:rPr lang="en-US" dirty="0"/>
              <a:t>heuristics </a:t>
            </a:r>
            <a:r>
              <a:rPr lang="en-US" dirty="0" smtClean="0"/>
              <a:t>for </a:t>
            </a:r>
            <a:r>
              <a:rPr lang="en-US" dirty="0" smtClean="0">
                <a:solidFill>
                  <a:srgbClr val="00B050"/>
                </a:solidFill>
              </a:rPr>
              <a:t>problem classes  </a:t>
            </a:r>
            <a:r>
              <a:rPr lang="en-US" dirty="0" smtClean="0"/>
              <a:t>i.e. with a context/niche/setting. </a:t>
            </a:r>
          </a:p>
          <a:p>
            <a:r>
              <a:rPr lang="en-US" dirty="0" smtClean="0"/>
              <a:t>This approach is </a:t>
            </a:r>
            <a:r>
              <a:rPr lang="en-US" dirty="0" smtClean="0">
                <a:solidFill>
                  <a:srgbClr val="00B050"/>
                </a:solidFill>
              </a:rPr>
              <a:t>human-competitive</a:t>
            </a:r>
            <a:r>
              <a:rPr lang="en-US" dirty="0" smtClean="0"/>
              <a:t> (and human cooperative). </a:t>
            </a:r>
          </a:p>
          <a:p>
            <a:r>
              <a:rPr lang="en-US" dirty="0" smtClean="0"/>
              <a:t>Meta-bias is necessary if we are to tackle multiple problem instances. </a:t>
            </a:r>
          </a:p>
          <a:p>
            <a:r>
              <a:rPr lang="en-US" dirty="0" smtClean="0">
                <a:solidFill>
                  <a:srgbClr val="00B050"/>
                </a:solidFill>
              </a:rPr>
              <a:t>Think frameworks </a:t>
            </a:r>
            <a:r>
              <a:rPr lang="en-US" dirty="0" smtClean="0"/>
              <a:t>not </a:t>
            </a:r>
            <a:r>
              <a:rPr lang="en-US" dirty="0" smtClean="0">
                <a:solidFill>
                  <a:srgbClr val="FF0000"/>
                </a:solidFill>
              </a:rPr>
              <a:t>individual algorithms </a:t>
            </a:r>
            <a:r>
              <a:rPr lang="en-US" dirty="0" smtClean="0"/>
              <a:t>– we don’t want to solve problem instances we want to solve classes (i.e. many instances from the class)!</a:t>
            </a:r>
          </a:p>
          <a:p>
            <a:endParaRPr lang="en-US" dirty="0"/>
          </a:p>
        </p:txBody>
      </p:sp>
      <p:sp>
        <p:nvSpPr>
          <p:cNvPr id="4" name="Date Placeholder 3"/>
          <p:cNvSpPr>
            <a:spLocks noGrp="1"/>
          </p:cNvSpPr>
          <p:nvPr>
            <p:ph type="dt" sz="half" idx="10"/>
          </p:nvPr>
        </p:nvSpPr>
        <p:spPr/>
        <p:txBody>
          <a:bodyPr/>
          <a:lstStyle/>
          <a:p>
            <a:fld id="{CC43B8C2-5D6B-4B16-8E35-CD5072F6B334}" type="datetime1">
              <a:rPr lang="en-GB" smtClean="0"/>
              <a:t>09/09/2014</a:t>
            </a:fld>
            <a:endParaRPr lang="en-US"/>
          </a:p>
        </p:txBody>
      </p:sp>
      <p:sp>
        <p:nvSpPr>
          <p:cNvPr id="5" name="Slide Number Placeholder 4"/>
          <p:cNvSpPr>
            <a:spLocks noGrp="1"/>
          </p:cNvSpPr>
          <p:nvPr>
            <p:ph type="sldNum" sz="quarter" idx="12"/>
          </p:nvPr>
        </p:nvSpPr>
        <p:spPr/>
        <p:txBody>
          <a:bodyPr/>
          <a:lstStyle/>
          <a:p>
            <a:fld id="{BEE562B9-8021-4B34-B017-26AE35830FF8}"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John R. Woodward</a:t>
            </a:r>
            <a:endParaRPr lang="en-US"/>
          </a:p>
        </p:txBody>
      </p:sp>
    </p:spTree>
    <p:extLst>
      <p:ext uri="{BB962C8B-B14F-4D97-AF65-F5344CB8AC3E}">
        <p14:creationId xmlns:p14="http://schemas.microsoft.com/office/powerpoint/2010/main" val="304751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51571" y="1700808"/>
            <a:ext cx="4298557" cy="1786807"/>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2135089"/>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 [15]</a:t>
            </a:r>
            <a:endParaRPr lang="en-GB" b="1" dirty="0"/>
          </a:p>
        </p:txBody>
      </p:sp>
      <p:sp>
        <p:nvSpPr>
          <p:cNvPr id="3" name="Content Placeholder 2"/>
          <p:cNvSpPr>
            <a:spLocks noGrp="1"/>
          </p:cNvSpPr>
          <p:nvPr>
            <p:ph idx="1"/>
          </p:nvPr>
        </p:nvSpPr>
        <p:spPr>
          <a:xfrm>
            <a:off x="179512" y="1402983"/>
            <a:ext cx="4468688" cy="5266377"/>
          </a:xfrm>
        </p:spPr>
        <p:txBody>
          <a:bodyPr>
            <a:normAutofit fontScale="92500" lnSpcReduction="20000"/>
          </a:bodyPr>
          <a:lstStyle/>
          <a:p>
            <a:pPr marL="514350" indent="-514350">
              <a:buFont typeface="+mj-lt"/>
              <a:buAutoNum type="arabicPeriod"/>
            </a:pPr>
            <a:r>
              <a:rPr lang="en-US" dirty="0" smtClean="0"/>
              <a:t>At the </a:t>
            </a:r>
            <a:r>
              <a:rPr lang="en-US" b="1" dirty="0" smtClean="0"/>
              <a:t>base</a:t>
            </a:r>
            <a:r>
              <a:rPr lang="en-US" dirty="0" smtClean="0"/>
              <a:t> level we are learning about a </a:t>
            </a:r>
            <a:r>
              <a:rPr lang="en-US" b="1" dirty="0" smtClean="0"/>
              <a:t>specific</a:t>
            </a:r>
            <a:r>
              <a:rPr lang="en-US" dirty="0" smtClean="0"/>
              <a:t> function. </a:t>
            </a:r>
          </a:p>
          <a:p>
            <a:pPr marL="514350" indent="-514350">
              <a:buFont typeface="+mj-lt"/>
              <a:buAutoNum type="arabicPeriod"/>
            </a:pPr>
            <a:r>
              <a:rPr lang="en-US" dirty="0" smtClean="0"/>
              <a:t>At the </a:t>
            </a:r>
            <a:r>
              <a:rPr lang="en-US" b="1" dirty="0" smtClean="0"/>
              <a:t>meta</a:t>
            </a:r>
            <a:r>
              <a:rPr lang="en-US" dirty="0" smtClean="0"/>
              <a:t> level we are learning about the </a:t>
            </a:r>
            <a:r>
              <a:rPr lang="en-US" dirty="0" smtClean="0"/>
              <a:t>probability distribution. </a:t>
            </a:r>
            <a:endParaRPr lang="en-US" dirty="0" smtClean="0"/>
          </a:p>
          <a:p>
            <a:pPr marL="514350" indent="-514350">
              <a:buFont typeface="+mj-lt"/>
              <a:buAutoNum type="arabicPeriod"/>
            </a:pPr>
            <a:r>
              <a:rPr lang="en-US" dirty="0" smtClean="0"/>
              <a:t>We are just doing </a:t>
            </a:r>
            <a:r>
              <a:rPr lang="en-US" b="1" dirty="0" smtClean="0">
                <a:solidFill>
                  <a:srgbClr val="FF0000"/>
                </a:solidFill>
              </a:rPr>
              <a:t>“generate and test” </a:t>
            </a:r>
            <a:r>
              <a:rPr lang="en-US" dirty="0" smtClean="0">
                <a:solidFill>
                  <a:srgbClr val="FF0000"/>
                </a:solidFill>
              </a:rPr>
              <a:t>on </a:t>
            </a:r>
            <a:r>
              <a:rPr lang="en-US" b="1" dirty="0">
                <a:solidFill>
                  <a:srgbClr val="FF0000"/>
                </a:solidFill>
              </a:rPr>
              <a:t>“generate and </a:t>
            </a:r>
            <a:r>
              <a:rPr lang="en-US" b="1" dirty="0" smtClean="0">
                <a:solidFill>
                  <a:srgbClr val="FF0000"/>
                </a:solidFill>
              </a:rPr>
              <a:t>test”</a:t>
            </a:r>
          </a:p>
          <a:p>
            <a:pPr marL="514350" indent="-514350">
              <a:buFont typeface="+mj-lt"/>
              <a:buAutoNum type="arabicPeriod"/>
            </a:pPr>
            <a:r>
              <a:rPr lang="en-US" dirty="0" smtClean="0"/>
              <a:t>What is being passed with each </a:t>
            </a:r>
            <a:r>
              <a:rPr lang="en-US" b="1" dirty="0" smtClean="0"/>
              <a:t>blue arrow</a:t>
            </a:r>
            <a:r>
              <a:rPr lang="en-US" dirty="0" smtClean="0"/>
              <a:t>?</a:t>
            </a:r>
          </a:p>
          <a:p>
            <a:pPr marL="514350" indent="-514350">
              <a:buFont typeface="+mj-lt"/>
              <a:buAutoNum type="arabicPeriod"/>
            </a:pPr>
            <a:r>
              <a:rPr lang="en-US" dirty="0" smtClean="0"/>
              <a:t>Training/Testing and Validation</a:t>
            </a:r>
            <a:endParaRPr lang="en-US" dirty="0"/>
          </a:p>
          <a:p>
            <a:endParaRPr lang="en-US" dirty="0" smtClean="0"/>
          </a:p>
        </p:txBody>
      </p: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 operator designer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131265" y="5092847"/>
            <a:ext cx="3588283" cy="1384995"/>
          </a:xfrm>
          <a:prstGeom prst="rect">
            <a:avLst/>
          </a:prstGeom>
          <a:noFill/>
        </p:spPr>
        <p:txBody>
          <a:bodyPr wrap="square" rtlCol="0">
            <a:spAutoFit/>
          </a:bodyPr>
          <a:lstStyle/>
          <a:p>
            <a:r>
              <a:rPr lang="en-US" sz="2800" b="1" dirty="0">
                <a:solidFill>
                  <a:srgbClr val="FF0000"/>
                </a:solidFill>
              </a:rPr>
              <a:t>base</a:t>
            </a:r>
            <a:r>
              <a:rPr lang="en-US" sz="2800" dirty="0">
                <a:solidFill>
                  <a:srgbClr val="FF0000"/>
                </a:solidFill>
              </a:rPr>
              <a:t> </a:t>
            </a:r>
            <a:r>
              <a:rPr lang="en-US" sz="2800" dirty="0" smtClean="0">
                <a:solidFill>
                  <a:srgbClr val="FF0000"/>
                </a:solidFill>
              </a:rPr>
              <a:t>level</a:t>
            </a:r>
          </a:p>
          <a:p>
            <a:r>
              <a:rPr lang="en-US" sz="2800" b="1" dirty="0">
                <a:solidFill>
                  <a:srgbClr val="FF0000"/>
                </a:solidFill>
              </a:rPr>
              <a:t>Conventional</a:t>
            </a:r>
            <a:r>
              <a:rPr lang="en-US" sz="2800" dirty="0">
                <a:solidFill>
                  <a:srgbClr val="FF0000"/>
                </a:solidFill>
              </a:rPr>
              <a:t> GA </a:t>
            </a:r>
            <a:endParaRPr lang="en-GB" sz="2800" dirty="0">
              <a:solidFill>
                <a:srgbClr val="FF0000"/>
              </a:solidFill>
            </a:endParaRPr>
          </a:p>
          <a:p>
            <a:endParaRPr lang="en-GB" sz="2800" dirty="0"/>
          </a:p>
        </p:txBody>
      </p:sp>
      <p:sp>
        <p:nvSpPr>
          <p:cNvPr id="23" name="TextBox 22"/>
          <p:cNvSpPr txBox="1"/>
          <p:nvPr/>
        </p:nvSpPr>
        <p:spPr>
          <a:xfrm>
            <a:off x="6046003" y="1700808"/>
            <a:ext cx="1720023" cy="523220"/>
          </a:xfrm>
          <a:prstGeom prst="rect">
            <a:avLst/>
          </a:prstGeom>
          <a:noFill/>
        </p:spPr>
        <p:txBody>
          <a:bodyPr wrap="none" rtlCol="0">
            <a:spAutoFit/>
          </a:bodyPr>
          <a:lstStyle/>
          <a:p>
            <a:r>
              <a:rPr lang="en-US" sz="2800" b="1" dirty="0" smtClean="0">
                <a:solidFill>
                  <a:srgbClr val="00B050"/>
                </a:solidFill>
              </a:rPr>
              <a:t>M</a:t>
            </a:r>
            <a:r>
              <a:rPr lang="en-US" sz="2800" dirty="0" smtClean="0">
                <a:solidFill>
                  <a:srgbClr val="00B050"/>
                </a:solidFill>
              </a:rPr>
              <a:t>eta level</a:t>
            </a:r>
            <a:endParaRPr lang="en-GB" sz="2800" dirty="0">
              <a:solidFill>
                <a:srgbClr val="00B05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18</a:t>
            </a:fld>
            <a:endParaRPr lang="en-GB"/>
          </a:p>
        </p:txBody>
      </p:sp>
      <p:sp>
        <p:nvSpPr>
          <p:cNvPr id="24" name="Down Arrow 23"/>
          <p:cNvSpPr/>
          <p:nvPr/>
        </p:nvSpPr>
        <p:spPr>
          <a:xfrm rot="16200000">
            <a:off x="6617677" y="2051538"/>
            <a:ext cx="381000" cy="1043354"/>
          </a:xfrm>
          <a:prstGeom prst="downArrow">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5400000">
            <a:off x="6610350" y="2439865"/>
            <a:ext cx="381000" cy="10287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ooter Placeholder 19"/>
          <p:cNvSpPr>
            <a:spLocks noGrp="1"/>
          </p:cNvSpPr>
          <p:nvPr>
            <p:ph type="ftr" sz="quarter" idx="11"/>
          </p:nvPr>
        </p:nvSpPr>
        <p:spPr/>
        <p:txBody>
          <a:bodyPr/>
          <a:lstStyle/>
          <a:p>
            <a:r>
              <a:rPr lang="en-GB" smtClean="0"/>
              <a:t>John R. Woodward</a:t>
            </a:r>
            <a:endParaRPr lang="en-GB"/>
          </a:p>
        </p:txBody>
      </p:sp>
      <p:sp>
        <p:nvSpPr>
          <p:cNvPr id="26" name="Down Arrow 25"/>
          <p:cNvSpPr/>
          <p:nvPr/>
        </p:nvSpPr>
        <p:spPr>
          <a:xfrm rot="10800000">
            <a:off x="8219636" y="326373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p:cNvSpPr/>
          <p:nvPr/>
        </p:nvSpPr>
        <p:spPr>
          <a:xfrm rot="10800000">
            <a:off x="4914900" y="325901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12"/>
          <p:cNvSpPr>
            <a:spLocks noGrp="1"/>
          </p:cNvSpPr>
          <p:nvPr>
            <p:ph type="dt" sz="half" idx="10"/>
          </p:nvPr>
        </p:nvSpPr>
        <p:spPr/>
        <p:txBody>
          <a:bodyPr/>
          <a:lstStyle/>
          <a:p>
            <a:fld id="{9CAABC6F-77E4-43F0-B573-96048DFB3DFC}" type="datetime1">
              <a:rPr lang="en-GB" smtClean="0"/>
              <a:t>09/09/2014</a:t>
            </a:fld>
            <a:endParaRPr lang="en-GB"/>
          </a:p>
        </p:txBody>
      </p:sp>
      <p:sp>
        <p:nvSpPr>
          <p:cNvPr id="17" name="TextBox 16"/>
          <p:cNvSpPr txBox="1"/>
          <p:nvPr/>
        </p:nvSpPr>
        <p:spPr>
          <a:xfrm>
            <a:off x="6906015" y="3207565"/>
            <a:ext cx="1046953" cy="369332"/>
          </a:xfrm>
          <a:prstGeom prst="rect">
            <a:avLst/>
          </a:prstGeom>
          <a:noFill/>
        </p:spPr>
        <p:txBody>
          <a:bodyPr wrap="none" rtlCol="0">
            <a:spAutoFit/>
          </a:bodyPr>
          <a:lstStyle/>
          <a:p>
            <a:r>
              <a:rPr lang="en-GB" dirty="0" smtClean="0"/>
              <a:t>mutation</a:t>
            </a:r>
            <a:endParaRPr lang="en-GB" dirty="0"/>
          </a:p>
        </p:txBody>
      </p:sp>
      <p:sp>
        <p:nvSpPr>
          <p:cNvPr id="28" name="TextBox 27"/>
          <p:cNvSpPr txBox="1"/>
          <p:nvPr/>
        </p:nvSpPr>
        <p:spPr>
          <a:xfrm>
            <a:off x="5665873" y="3207565"/>
            <a:ext cx="970137" cy="369332"/>
          </a:xfrm>
          <a:prstGeom prst="rect">
            <a:avLst/>
          </a:prstGeom>
          <a:noFill/>
        </p:spPr>
        <p:txBody>
          <a:bodyPr wrap="none" rtlCol="0">
            <a:spAutoFit/>
          </a:bodyPr>
          <a:lstStyle/>
          <a:p>
            <a:r>
              <a:rPr lang="en-GB" dirty="0" smtClean="0"/>
              <a:t>function</a:t>
            </a:r>
            <a:endParaRPr lang="en-GB" dirty="0"/>
          </a:p>
        </p:txBody>
      </p:sp>
    </p:spTree>
    <p:extLst>
      <p:ext uri="{BB962C8B-B14F-4D97-AF65-F5344CB8AC3E}">
        <p14:creationId xmlns:p14="http://schemas.microsoft.com/office/powerpoint/2010/main" val="2075917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4375" y="960437"/>
                <a:ext cx="4038600" cy="4525963"/>
              </a:xfrm>
              <a:ln cmpd="sng">
                <a:solidFill>
                  <a:schemeClr val="tx1"/>
                </a:solidFill>
              </a:ln>
            </p:spPr>
            <p:txBody>
              <a:bodyPr>
                <a:normAutofit fontScale="92500" lnSpcReduction="20000"/>
              </a:bodyPr>
              <a:lstStyle/>
              <a:p>
                <a:pPr marL="0" indent="0">
                  <a:buNone/>
                </a:pPr>
                <a:r>
                  <a:rPr lang="en-US" u="sng" dirty="0" smtClean="0"/>
                  <a:t>Genetic Algorithm </a:t>
                </a:r>
              </a:p>
              <a:p>
                <a:r>
                  <a:rPr lang="en-US" dirty="0" smtClean="0">
                    <a:solidFill>
                      <a:srgbClr val="FF0000"/>
                    </a:solidFill>
                  </a:rPr>
                  <a:t>(</a:t>
                </a:r>
                <a14:m>
                  <m:oMath xmlns:m="http://schemas.openxmlformats.org/officeDocument/2006/math">
                    <m:sSup>
                      <m:sSupPr>
                        <m:ctrlPr>
                          <a:rPr lang="en-US" i="1" smtClean="0">
                            <a:solidFill>
                              <a:srgbClr val="FF0000"/>
                            </a:solidFill>
                            <a:latin typeface="Cambria Math"/>
                          </a:rPr>
                        </m:ctrlPr>
                      </m:sSupPr>
                      <m:e>
                        <m:r>
                          <a:rPr lang="en-GB" b="0" i="1" smtClean="0">
                            <a:solidFill>
                              <a:srgbClr val="FF0000"/>
                            </a:solidFill>
                            <a:latin typeface="Cambria Math"/>
                          </a:rPr>
                          <m:t>𝐵</m:t>
                        </m:r>
                      </m:e>
                      <m:sup>
                        <m:r>
                          <a:rPr lang="en-GB" b="0" i="1" smtClean="0">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b="0" i="1" dirty="0" smtClean="0">
                        <a:solidFill>
                          <a:srgbClr val="FF0000"/>
                        </a:solidFill>
                        <a:latin typeface="Cambria Math"/>
                      </a:rPr>
                      <m:t>𝑅</m:t>
                    </m:r>
                  </m:oMath>
                </a14:m>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an objective function mapping bit-strings of length n to a real-value. </a:t>
                </a:r>
              </a:p>
              <a:p>
                <a:pPr marL="0" indent="0">
                  <a:buNone/>
                </a:pPr>
                <a:r>
                  <a:rPr lang="en-US" b="1" dirty="0" smtClean="0"/>
                  <a:t>Output</a:t>
                </a:r>
                <a:r>
                  <a:rPr lang="en-US" dirty="0" smtClean="0"/>
                  <a:t> is a (near optimal) bit-string </a:t>
                </a:r>
              </a:p>
              <a:p>
                <a:pPr marL="0" indent="0">
                  <a:buNone/>
                </a:pPr>
                <a:r>
                  <a:rPr lang="en-US" dirty="0" smtClean="0"/>
                  <a:t>i.e. the </a:t>
                </a:r>
                <a:r>
                  <a:rPr lang="en-US" u="sng" dirty="0" smtClean="0"/>
                  <a:t>solution</a:t>
                </a:r>
                <a:r>
                  <a:rPr lang="en-US" dirty="0" smtClean="0"/>
                  <a:t> to the problem </a:t>
                </a:r>
                <a:r>
                  <a:rPr lang="en-US" u="sng" dirty="0" smtClean="0"/>
                  <a:t>instance</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4375" y="960437"/>
                <a:ext cx="4038600" cy="4525963"/>
              </a:xfrm>
              <a:blipFill rotWithShape="1">
                <a:blip r:embed="rId3"/>
                <a:stretch>
                  <a:fillRect l="-3464" t="-3360"/>
                </a:stretch>
              </a:blipFill>
              <a:ln cmpd="sng">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Content Placeholder 2"/>
              <p:cNvSpPr txBox="1">
                <a:spLocks/>
              </p:cNvSpPr>
              <p:nvPr/>
            </p:nvSpPr>
            <p:spPr>
              <a:xfrm>
                <a:off x="4055368" y="979511"/>
                <a:ext cx="5012432" cy="4525963"/>
              </a:xfrm>
              <a:prstGeom prst="rect">
                <a:avLst/>
              </a:prstGeom>
              <a:ln cmpd="sng">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US" u="sng" dirty="0"/>
                  <a:t>Genetic Algorithm </a:t>
                </a:r>
                <a:r>
                  <a:rPr lang="en-US" u="sng" dirty="0" smtClean="0"/>
                  <a:t>FACTORY</a:t>
                </a:r>
                <a:endParaRPr lang="en-US" u="sng" dirty="0" smtClean="0"/>
              </a:p>
              <a:p>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a:t>
                </a:r>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endParaRPr lang="en-US" dirty="0" smtClean="0">
                  <a:solidFill>
                    <a:srgbClr val="FF0000"/>
                  </a:solidFill>
                </a:endParaRP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US" dirty="0" smtClean="0">
                    <a:solidFill>
                      <a:srgbClr val="FF0000"/>
                    </a:solidFill>
                  </a:rPr>
                  <a:t>)</a:t>
                </a:r>
                <a:endParaRPr lang="en-US" dirty="0">
                  <a:solidFill>
                    <a:srgbClr val="FF0000"/>
                  </a:solidFill>
                </a:endParaRPr>
              </a:p>
              <a:p>
                <a:pPr marL="0" indent="0">
                  <a:buNone/>
                </a:pPr>
                <a:r>
                  <a:rPr lang="en-US" b="1" dirty="0" smtClean="0"/>
                  <a:t>Input</a:t>
                </a:r>
                <a:r>
                  <a:rPr lang="en-US" dirty="0" smtClean="0"/>
                  <a:t> is a </a:t>
                </a:r>
                <a:r>
                  <a:rPr lang="en-US" i="1" dirty="0" smtClean="0"/>
                  <a:t>list of</a:t>
                </a:r>
                <a:r>
                  <a:rPr lang="en-US" dirty="0" smtClean="0"/>
                  <a:t> functions mapping bit-strings of length n to a real-value (i.e. sample problem instances from the problem class). </a:t>
                </a:r>
              </a:p>
              <a:p>
                <a:pPr marL="0" indent="0">
                  <a:buNone/>
                </a:pPr>
                <a:r>
                  <a:rPr lang="en-US" b="1" dirty="0" smtClean="0"/>
                  <a:t>Output</a:t>
                </a:r>
                <a:r>
                  <a:rPr lang="en-US" dirty="0" smtClean="0"/>
                  <a:t> is a (near optimal) mutation operator for a GA </a:t>
                </a:r>
              </a:p>
              <a:p>
                <a:pPr marL="0" indent="0">
                  <a:buFont typeface="Arial" pitchFamily="34" charset="0"/>
                  <a:buNone/>
                </a:pPr>
                <a:r>
                  <a:rPr lang="en-US" dirty="0" smtClean="0"/>
                  <a:t>i.e. the </a:t>
                </a:r>
                <a:r>
                  <a:rPr lang="en-US" u="sng" dirty="0" smtClean="0"/>
                  <a:t>solution</a:t>
                </a:r>
                <a:r>
                  <a:rPr lang="en-US" dirty="0" smtClean="0"/>
                  <a:t> </a:t>
                </a:r>
                <a:r>
                  <a:rPr lang="en-US" u="sng" dirty="0" smtClean="0"/>
                  <a:t>method</a:t>
                </a:r>
                <a:r>
                  <a:rPr lang="en-US" dirty="0" smtClean="0"/>
                  <a:t> (algorithm) to the </a:t>
                </a:r>
                <a:r>
                  <a:rPr lang="en-US" u="sng" dirty="0" smtClean="0"/>
                  <a:t>problem</a:t>
                </a:r>
                <a:r>
                  <a:rPr lang="en-US" dirty="0" smtClean="0"/>
                  <a:t> </a:t>
                </a:r>
                <a:r>
                  <a:rPr lang="en-US" u="sng" dirty="0" smtClean="0"/>
                  <a:t>class</a:t>
                </a:r>
                <a:endParaRPr lang="en-GB" dirty="0"/>
              </a:p>
            </p:txBody>
          </p:sp>
        </mc:Choice>
        <mc:Fallback>
          <p:sp>
            <p:nvSpPr>
              <p:cNvPr id="5" name="Content Placeholder 2"/>
              <p:cNvSpPr txBox="1">
                <a:spLocks noRot="1" noChangeAspect="1" noMove="1" noResize="1" noEditPoints="1" noAdjustHandles="1" noChangeArrowheads="1" noChangeShapeType="1" noTextEdit="1"/>
              </p:cNvSpPr>
              <p:nvPr/>
            </p:nvSpPr>
            <p:spPr>
              <a:xfrm>
                <a:off x="4055368" y="979511"/>
                <a:ext cx="5012432" cy="4525963"/>
              </a:xfrm>
              <a:prstGeom prst="rect">
                <a:avLst/>
              </a:prstGeom>
              <a:blipFill rotWithShape="1">
                <a:blip r:embed="rId4"/>
                <a:stretch>
                  <a:fillRect l="-2061" t="-2554" r="-3273"/>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19</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solidFill>
                  <a:srgbClr val="00B050"/>
                </a:solidFill>
              </a:rPr>
              <a:t>raising the level of generality </a:t>
            </a:r>
            <a:r>
              <a:rPr lang="en-US" sz="2800" dirty="0" smtClean="0"/>
              <a:t>at which we operate</a:t>
            </a:r>
            <a:r>
              <a:rPr lang="en-US" sz="2800" dirty="0" smtClean="0"/>
              <a:t>. </a:t>
            </a:r>
            <a:endParaRPr lang="en-GB" sz="2800" dirty="0"/>
          </a:p>
        </p:txBody>
      </p:sp>
      <p:sp>
        <p:nvSpPr>
          <p:cNvPr id="9" name="Footer Placeholder 8"/>
          <p:cNvSpPr>
            <a:spLocks noGrp="1"/>
          </p:cNvSpPr>
          <p:nvPr>
            <p:ph type="ftr" sz="quarter" idx="11"/>
          </p:nvPr>
        </p:nvSpPr>
        <p:spPr/>
        <p:txBody>
          <a:bodyPr/>
          <a:lstStyle/>
          <a:p>
            <a:r>
              <a:rPr lang="en-GB" smtClean="0"/>
              <a:t>John R. Woodward</a:t>
            </a:r>
            <a:endParaRPr lang="en-GB"/>
          </a:p>
        </p:txBody>
      </p:sp>
      <p:sp>
        <p:nvSpPr>
          <p:cNvPr id="7" name="Date Placeholder 6"/>
          <p:cNvSpPr>
            <a:spLocks noGrp="1"/>
          </p:cNvSpPr>
          <p:nvPr>
            <p:ph type="dt" sz="half" idx="10"/>
          </p:nvPr>
        </p:nvSpPr>
        <p:spPr/>
        <p:txBody>
          <a:bodyPr/>
          <a:lstStyle/>
          <a:p>
            <a:fld id="{B539E25C-28E5-43BD-9CD7-7A9BF8D0A411}" type="datetime1">
              <a:rPr lang="en-GB" smtClean="0"/>
              <a:t>09/09/2014</a:t>
            </a:fld>
            <a:endParaRPr lang="en-GB"/>
          </a:p>
        </p:txBody>
      </p:sp>
    </p:spTree>
    <p:extLst>
      <p:ext uri="{BB962C8B-B14F-4D97-AF65-F5344CB8AC3E}">
        <p14:creationId xmlns:p14="http://schemas.microsoft.com/office/powerpoint/2010/main" val="273425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72" y="-13672"/>
            <a:ext cx="8229600" cy="1143000"/>
          </a:xfrm>
        </p:spPr>
        <p:txBody>
          <a:bodyPr>
            <a:normAutofit/>
          </a:bodyPr>
          <a:lstStyle/>
          <a:p>
            <a:r>
              <a:rPr lang="en-GB" b="1" dirty="0" smtClean="0"/>
              <a:t>Conceptual Overview</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830" y="1743804"/>
            <a:ext cx="2546776" cy="1346225"/>
          </a:xfrm>
        </p:spPr>
      </p:pic>
      <p:sp>
        <p:nvSpPr>
          <p:cNvPr id="5" name="TextBox 4"/>
          <p:cNvSpPr txBox="1"/>
          <p:nvPr/>
        </p:nvSpPr>
        <p:spPr>
          <a:xfrm>
            <a:off x="-1" y="957016"/>
            <a:ext cx="4814351" cy="646331"/>
          </a:xfrm>
          <a:prstGeom prst="rect">
            <a:avLst/>
          </a:prstGeom>
          <a:noFill/>
        </p:spPr>
        <p:txBody>
          <a:bodyPr wrap="square" rtlCol="0">
            <a:spAutoFit/>
          </a:bodyPr>
          <a:lstStyle/>
          <a:p>
            <a:r>
              <a:rPr lang="en-GB" dirty="0" smtClean="0"/>
              <a:t>Combinatorial problem e.g.  Travelling Salesman</a:t>
            </a:r>
          </a:p>
          <a:p>
            <a:r>
              <a:rPr lang="en-GB" dirty="0" smtClean="0"/>
              <a:t>Exhaustive search -&gt;heuristic?</a:t>
            </a:r>
            <a:endParaRPr lang="en-GB" dirty="0"/>
          </a:p>
        </p:txBody>
      </p:sp>
      <p:sp>
        <p:nvSpPr>
          <p:cNvPr id="15" name="TextBox 14"/>
          <p:cNvSpPr txBox="1"/>
          <p:nvPr/>
        </p:nvSpPr>
        <p:spPr>
          <a:xfrm>
            <a:off x="5299526" y="3455738"/>
            <a:ext cx="3108223" cy="369332"/>
          </a:xfrm>
          <a:prstGeom prst="rect">
            <a:avLst/>
          </a:prstGeom>
          <a:noFill/>
        </p:spPr>
        <p:txBody>
          <a:bodyPr wrap="none" rtlCol="0">
            <a:spAutoFit/>
          </a:bodyPr>
          <a:lstStyle/>
          <a:p>
            <a:r>
              <a:rPr lang="en-GB" dirty="0" smtClean="0">
                <a:solidFill>
                  <a:srgbClr val="FF0000"/>
                </a:solidFill>
              </a:rPr>
              <a:t>Single tour NOT EXECUTABLE!!!</a:t>
            </a:r>
            <a:endParaRPr lang="en-GB" dirty="0">
              <a:solidFill>
                <a:srgbClr val="FF0000"/>
              </a:solidFill>
            </a:endParaRPr>
          </a:p>
        </p:txBody>
      </p:sp>
      <p:grpSp>
        <p:nvGrpSpPr>
          <p:cNvPr id="30" name="Group 29"/>
          <p:cNvGrpSpPr/>
          <p:nvPr/>
        </p:nvGrpSpPr>
        <p:grpSpPr>
          <a:xfrm>
            <a:off x="4867927" y="907251"/>
            <a:ext cx="3888431" cy="2548487"/>
            <a:chOff x="107504" y="1464311"/>
            <a:chExt cx="3888431" cy="2548487"/>
          </a:xfrm>
        </p:grpSpPr>
        <p:sp>
          <p:nvSpPr>
            <p:cNvPr id="9" name="TextBox 8"/>
            <p:cNvSpPr txBox="1"/>
            <p:nvPr/>
          </p:nvSpPr>
          <p:spPr>
            <a:xfrm>
              <a:off x="107504" y="1464311"/>
              <a:ext cx="3888431" cy="707886"/>
            </a:xfrm>
            <a:prstGeom prst="rect">
              <a:avLst/>
            </a:prstGeom>
            <a:noFill/>
            <a:ln>
              <a:solidFill>
                <a:schemeClr val="accent1"/>
              </a:solidFill>
            </a:ln>
          </p:spPr>
          <p:txBody>
            <a:bodyPr wrap="square" rtlCol="0">
              <a:spAutoFit/>
            </a:bodyPr>
            <a:lstStyle/>
            <a:p>
              <a:pPr algn="ctr"/>
              <a:r>
                <a:rPr lang="en-GB" sz="2000" dirty="0" smtClean="0">
                  <a:solidFill>
                    <a:srgbClr val="FF0000"/>
                  </a:solidFill>
                </a:rPr>
                <a:t>Genetic Algorithm</a:t>
              </a:r>
            </a:p>
            <a:p>
              <a:pPr algn="ctr"/>
              <a:r>
                <a:rPr lang="en-GB" sz="2000" dirty="0" smtClean="0"/>
                <a:t>heuristic – permutations</a:t>
              </a:r>
              <a:endParaRPr lang="en-GB" sz="2000" dirty="0"/>
            </a:p>
          </p:txBody>
        </p:sp>
        <p:sp>
          <p:nvSpPr>
            <p:cNvPr id="12" name="Right Arrow 11"/>
            <p:cNvSpPr/>
            <p:nvPr/>
          </p:nvSpPr>
          <p:spPr>
            <a:xfrm rot="5400000">
              <a:off x="1758221" y="2236640"/>
              <a:ext cx="561518"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631516" y="2726966"/>
              <a:ext cx="2932372" cy="1285832"/>
              <a:chOff x="631516" y="2726966"/>
              <a:chExt cx="2932372" cy="1285832"/>
            </a:xfrm>
          </p:grpSpPr>
          <p:sp>
            <p:nvSpPr>
              <p:cNvPr id="21" name="TextBox 20"/>
              <p:cNvSpPr txBox="1"/>
              <p:nvPr/>
            </p:nvSpPr>
            <p:spPr>
              <a:xfrm>
                <a:off x="631516" y="2726966"/>
                <a:ext cx="2932372" cy="461665"/>
              </a:xfrm>
              <a:prstGeom prst="rect">
                <a:avLst/>
              </a:prstGeom>
              <a:noFill/>
              <a:ln>
                <a:solidFill>
                  <a:schemeClr val="accent1"/>
                </a:solidFill>
              </a:ln>
            </p:spPr>
            <p:txBody>
              <a:bodyPr wrap="square" rtlCol="0">
                <a:spAutoFit/>
              </a:bodyPr>
              <a:lstStyle/>
              <a:p>
                <a:pPr algn="ctr"/>
                <a:r>
                  <a:rPr lang="en-GB" sz="2400" dirty="0" smtClean="0"/>
                  <a:t>Travelling Salesman</a:t>
                </a:r>
                <a:endParaRPr lang="en-GB" sz="2400" dirty="0"/>
              </a:p>
            </p:txBody>
          </p:sp>
          <p:sp>
            <p:nvSpPr>
              <p:cNvPr id="22" name="Right Arrow 21"/>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Tour</a:t>
                </a:r>
                <a:endParaRPr lang="en-GB" sz="2400" dirty="0"/>
              </a:p>
            </p:txBody>
          </p:sp>
        </p:grpSp>
      </p:grpSp>
      <p:grpSp>
        <p:nvGrpSpPr>
          <p:cNvPr id="31" name="Group 30"/>
          <p:cNvGrpSpPr/>
          <p:nvPr/>
        </p:nvGrpSpPr>
        <p:grpSpPr>
          <a:xfrm>
            <a:off x="539552" y="3639234"/>
            <a:ext cx="4032447" cy="2385772"/>
            <a:chOff x="271475" y="1627026"/>
            <a:chExt cx="4032447" cy="2385772"/>
          </a:xfrm>
        </p:grpSpPr>
        <p:sp>
          <p:nvSpPr>
            <p:cNvPr id="32" name="TextBox 31"/>
            <p:cNvSpPr txBox="1"/>
            <p:nvPr/>
          </p:nvSpPr>
          <p:spPr>
            <a:xfrm>
              <a:off x="525660" y="1627026"/>
              <a:ext cx="3459272" cy="707886"/>
            </a:xfrm>
            <a:prstGeom prst="rect">
              <a:avLst/>
            </a:prstGeom>
            <a:noFill/>
            <a:ln>
              <a:solidFill>
                <a:schemeClr val="accent1"/>
              </a:solidFill>
            </a:ln>
          </p:spPr>
          <p:txBody>
            <a:bodyPr wrap="square" rtlCol="0">
              <a:spAutoFit/>
            </a:bodyPr>
            <a:lstStyle/>
            <a:p>
              <a:pPr algn="ctr"/>
              <a:r>
                <a:rPr lang="en-GB" sz="2000" dirty="0" smtClean="0">
                  <a:solidFill>
                    <a:srgbClr val="00B050"/>
                  </a:solidFill>
                </a:rPr>
                <a:t>Genetic Programming</a:t>
              </a:r>
            </a:p>
            <a:p>
              <a:pPr algn="ctr"/>
              <a:r>
                <a:rPr lang="en-GB" sz="2000" dirty="0" smtClean="0"/>
                <a:t>code fragments in for-loops. </a:t>
              </a:r>
              <a:endParaRPr lang="en-GB" sz="2000" dirty="0"/>
            </a:p>
          </p:txBody>
        </p:sp>
        <p:sp>
          <p:nvSpPr>
            <p:cNvPr id="33" name="Right Arrow 32"/>
            <p:cNvSpPr/>
            <p:nvPr/>
          </p:nvSpPr>
          <p:spPr>
            <a:xfrm rot="5400000">
              <a:off x="1868542" y="234696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271475" y="2726966"/>
              <a:ext cx="4032447" cy="1285832"/>
              <a:chOff x="271475" y="2726966"/>
              <a:chExt cx="4032447" cy="1285832"/>
            </a:xfrm>
          </p:grpSpPr>
          <p:sp>
            <p:nvSpPr>
              <p:cNvPr id="35" name="TextBox 34"/>
              <p:cNvSpPr txBox="1"/>
              <p:nvPr/>
            </p:nvSpPr>
            <p:spPr>
              <a:xfrm>
                <a:off x="271475" y="2726966"/>
                <a:ext cx="4032447" cy="461665"/>
              </a:xfrm>
              <a:prstGeom prst="rect">
                <a:avLst/>
              </a:prstGeom>
              <a:noFill/>
              <a:ln>
                <a:solidFill>
                  <a:schemeClr val="accent1"/>
                </a:solidFill>
              </a:ln>
            </p:spPr>
            <p:txBody>
              <a:bodyPr wrap="square" rtlCol="0">
                <a:spAutoFit/>
              </a:bodyPr>
              <a:lstStyle/>
              <a:p>
                <a:pPr algn="ctr"/>
                <a:r>
                  <a:rPr lang="en-GB" sz="2400" dirty="0" smtClean="0"/>
                  <a:t>Travelling Salesman Instances</a:t>
                </a:r>
                <a:endParaRPr lang="en-GB" sz="2400" dirty="0"/>
              </a:p>
            </p:txBody>
          </p:sp>
          <p:sp>
            <p:nvSpPr>
              <p:cNvPr id="36" name="Right Arrow 35"/>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TSP algorithm</a:t>
                </a:r>
                <a:endParaRPr lang="en-GB" sz="2400" dirty="0"/>
              </a:p>
            </p:txBody>
          </p:sp>
        </p:grpSp>
      </p:grpSp>
      <p:sp>
        <p:nvSpPr>
          <p:cNvPr id="38" name="TextBox 37"/>
          <p:cNvSpPr txBox="1"/>
          <p:nvPr/>
        </p:nvSpPr>
        <p:spPr>
          <a:xfrm>
            <a:off x="539552" y="6116247"/>
            <a:ext cx="3606180" cy="369332"/>
          </a:xfrm>
          <a:prstGeom prst="rect">
            <a:avLst/>
          </a:prstGeom>
          <a:noFill/>
        </p:spPr>
        <p:txBody>
          <a:bodyPr wrap="none" rtlCol="0">
            <a:spAutoFit/>
          </a:bodyPr>
          <a:lstStyle/>
          <a:p>
            <a:r>
              <a:rPr lang="en-GB" dirty="0">
                <a:solidFill>
                  <a:srgbClr val="00B050"/>
                </a:solidFill>
              </a:rPr>
              <a:t>EXECUTABLE on MANY INSTANCES!!!</a:t>
            </a:r>
          </a:p>
        </p:txBody>
      </p:sp>
      <p:sp>
        <p:nvSpPr>
          <p:cNvPr id="39" name="TextBox 38"/>
          <p:cNvSpPr txBox="1"/>
          <p:nvPr/>
        </p:nvSpPr>
        <p:spPr>
          <a:xfrm>
            <a:off x="4814351" y="4062065"/>
            <a:ext cx="4071756" cy="1815882"/>
          </a:xfrm>
          <a:prstGeom prst="rect">
            <a:avLst/>
          </a:prstGeom>
          <a:noFill/>
        </p:spPr>
        <p:txBody>
          <a:bodyPr wrap="none" rtlCol="0">
            <a:spAutoFit/>
          </a:bodyPr>
          <a:lstStyle/>
          <a:p>
            <a:r>
              <a:rPr lang="en-GB" sz="2800" b="1" dirty="0" smtClean="0">
                <a:solidFill>
                  <a:srgbClr val="FF0000"/>
                </a:solidFill>
              </a:rPr>
              <a:t>Give</a:t>
            </a:r>
            <a:r>
              <a:rPr lang="en-GB" sz="2800" dirty="0" smtClean="0">
                <a:solidFill>
                  <a:srgbClr val="FF0000"/>
                </a:solidFill>
              </a:rPr>
              <a:t> a man a fish and he </a:t>
            </a:r>
          </a:p>
          <a:p>
            <a:r>
              <a:rPr lang="en-GB" sz="2800" dirty="0" smtClean="0">
                <a:solidFill>
                  <a:srgbClr val="FF0000"/>
                </a:solidFill>
              </a:rPr>
              <a:t>will eat for a </a:t>
            </a:r>
            <a:r>
              <a:rPr lang="en-GB" sz="2800" b="1" dirty="0" smtClean="0">
                <a:solidFill>
                  <a:srgbClr val="FF0000"/>
                </a:solidFill>
              </a:rPr>
              <a:t>day</a:t>
            </a:r>
            <a:r>
              <a:rPr lang="en-GB" sz="2800" dirty="0" smtClean="0">
                <a:solidFill>
                  <a:srgbClr val="FF0000"/>
                </a:solidFill>
              </a:rPr>
              <a:t>. </a:t>
            </a:r>
          </a:p>
          <a:p>
            <a:r>
              <a:rPr lang="en-GB" sz="2800" b="1" dirty="0" smtClean="0">
                <a:solidFill>
                  <a:srgbClr val="00B050"/>
                </a:solidFill>
              </a:rPr>
              <a:t>Teach</a:t>
            </a:r>
            <a:r>
              <a:rPr lang="en-GB" sz="2800" dirty="0" smtClean="0">
                <a:solidFill>
                  <a:srgbClr val="00B050"/>
                </a:solidFill>
              </a:rPr>
              <a:t> a man to fish and he</a:t>
            </a:r>
          </a:p>
          <a:p>
            <a:r>
              <a:rPr lang="en-GB" sz="2800" dirty="0">
                <a:solidFill>
                  <a:srgbClr val="00B050"/>
                </a:solidFill>
              </a:rPr>
              <a:t>w</a:t>
            </a:r>
            <a:r>
              <a:rPr lang="en-GB" sz="2800" dirty="0" smtClean="0">
                <a:solidFill>
                  <a:srgbClr val="00B050"/>
                </a:solidFill>
              </a:rPr>
              <a:t>ill eat for a </a:t>
            </a:r>
            <a:r>
              <a:rPr lang="en-GB" sz="2800" b="1" dirty="0" smtClean="0">
                <a:solidFill>
                  <a:srgbClr val="00B050"/>
                </a:solidFill>
              </a:rPr>
              <a:t>lifetime.</a:t>
            </a:r>
            <a:endParaRPr lang="en-GB" sz="2800" b="1" dirty="0">
              <a:solidFill>
                <a:srgbClr val="00B050"/>
              </a:solidFill>
            </a:endParaRPr>
          </a:p>
        </p:txBody>
      </p:sp>
      <p:sp>
        <p:nvSpPr>
          <p:cNvPr id="8" name="Footer Placeholder 7"/>
          <p:cNvSpPr>
            <a:spLocks noGrp="1"/>
          </p:cNvSpPr>
          <p:nvPr>
            <p:ph type="ftr" sz="quarter" idx="11"/>
          </p:nvPr>
        </p:nvSpPr>
        <p:spPr/>
        <p:txBody>
          <a:bodyPr/>
          <a:lstStyle/>
          <a:p>
            <a:r>
              <a:rPr lang="en-GB" smtClean="0"/>
              <a:t>John R. Woodward</a:t>
            </a:r>
            <a:endParaRPr lang="en-GB"/>
          </a:p>
        </p:txBody>
      </p:sp>
      <p:sp>
        <p:nvSpPr>
          <p:cNvPr id="10" name="Slide Number Placeholder 9"/>
          <p:cNvSpPr>
            <a:spLocks noGrp="1"/>
          </p:cNvSpPr>
          <p:nvPr>
            <p:ph type="sldNum" sz="quarter" idx="12"/>
          </p:nvPr>
        </p:nvSpPr>
        <p:spPr/>
        <p:txBody>
          <a:bodyPr/>
          <a:lstStyle/>
          <a:p>
            <a:fld id="{068B9CB0-4C56-43B1-8FC9-F9CC48F9C60C}" type="slidenum">
              <a:rPr lang="en-GB" smtClean="0"/>
              <a:t>2</a:t>
            </a:fld>
            <a:endParaRPr lang="en-GB"/>
          </a:p>
        </p:txBody>
      </p:sp>
      <p:sp>
        <p:nvSpPr>
          <p:cNvPr id="3" name="Date Placeholder 2"/>
          <p:cNvSpPr>
            <a:spLocks noGrp="1"/>
          </p:cNvSpPr>
          <p:nvPr>
            <p:ph type="dt" sz="half" idx="10"/>
          </p:nvPr>
        </p:nvSpPr>
        <p:spPr/>
        <p:txBody>
          <a:bodyPr/>
          <a:lstStyle/>
          <a:p>
            <a:fld id="{C051ABC1-D225-403D-9BEF-5F95C3EC9DF9}" type="datetime1">
              <a:rPr lang="en-GB" smtClean="0"/>
              <a:t>09/09/2014</a:t>
            </a:fld>
            <a:endParaRPr lang="en-GB"/>
          </a:p>
        </p:txBody>
      </p:sp>
      <p:sp>
        <p:nvSpPr>
          <p:cNvPr id="6" name="TextBox 5"/>
          <p:cNvSpPr txBox="1"/>
          <p:nvPr/>
        </p:nvSpPr>
        <p:spPr>
          <a:xfrm>
            <a:off x="5237713" y="5823859"/>
            <a:ext cx="3240824" cy="954107"/>
          </a:xfrm>
          <a:prstGeom prst="rect">
            <a:avLst/>
          </a:prstGeom>
          <a:noFill/>
        </p:spPr>
        <p:txBody>
          <a:bodyPr wrap="none" rtlCol="0">
            <a:spAutoFit/>
          </a:bodyPr>
          <a:lstStyle/>
          <a:p>
            <a:r>
              <a:rPr lang="en-GB" sz="2800" b="1" dirty="0" smtClean="0"/>
              <a:t>Scalable? General?</a:t>
            </a:r>
          </a:p>
          <a:p>
            <a:r>
              <a:rPr lang="en-GB" sz="2800" b="1" dirty="0" smtClean="0"/>
              <a:t>New domains for GP</a:t>
            </a:r>
            <a:endParaRPr lang="en-GB" sz="2800" b="1" dirty="0"/>
          </a:p>
        </p:txBody>
      </p:sp>
    </p:spTree>
    <p:extLst>
      <p:ext uri="{BB962C8B-B14F-4D97-AF65-F5344CB8AC3E}">
        <p14:creationId xmlns:p14="http://schemas.microsoft.com/office/powerpoint/2010/main" val="34351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13" y="116632"/>
            <a:ext cx="9036496" cy="1143000"/>
          </a:xfrm>
        </p:spPr>
        <p:txBody>
          <a:bodyPr>
            <a:normAutofit/>
          </a:bodyPr>
          <a:lstStyle/>
          <a:p>
            <a:r>
              <a:rPr lang="en-GB" b="1" dirty="0" smtClean="0"/>
              <a:t>Two Examples of Mutation Operators</a:t>
            </a:r>
            <a:endParaRPr lang="en-GB" b="1" dirty="0"/>
          </a:p>
        </p:txBody>
      </p:sp>
      <p:sp>
        <p:nvSpPr>
          <p:cNvPr id="3" name="Content Placeholder 2"/>
          <p:cNvSpPr>
            <a:spLocks noGrp="1"/>
          </p:cNvSpPr>
          <p:nvPr>
            <p:ph idx="1"/>
          </p:nvPr>
        </p:nvSpPr>
        <p:spPr>
          <a:xfrm>
            <a:off x="0" y="1124744"/>
            <a:ext cx="4860032" cy="5733256"/>
          </a:xfrm>
        </p:spPr>
        <p:txBody>
          <a:bodyPr>
            <a:normAutofit fontScale="92500" lnSpcReduction="10000"/>
          </a:bodyPr>
          <a:lstStyle/>
          <a:p>
            <a:r>
              <a:rPr lang="en-GB" b="1" dirty="0" smtClean="0"/>
              <a:t>One point mutation </a:t>
            </a:r>
            <a:r>
              <a:rPr lang="en-GB" dirty="0" smtClean="0"/>
              <a:t>flips </a:t>
            </a:r>
            <a:r>
              <a:rPr lang="en-GB" dirty="0" smtClean="0">
                <a:solidFill>
                  <a:srgbClr val="FF0000"/>
                </a:solidFill>
              </a:rPr>
              <a:t>ONE </a:t>
            </a:r>
            <a:r>
              <a:rPr lang="en-GB" dirty="0" smtClean="0"/>
              <a:t>single bit in the genome (bit-string). </a:t>
            </a:r>
          </a:p>
          <a:p>
            <a:pPr marL="0" indent="0">
              <a:buNone/>
            </a:pPr>
            <a:r>
              <a:rPr lang="en-GB" dirty="0" smtClean="0"/>
              <a:t>(1 point to </a:t>
            </a:r>
            <a:r>
              <a:rPr lang="en-GB" dirty="0" smtClean="0">
                <a:solidFill>
                  <a:srgbClr val="00B050"/>
                </a:solidFill>
              </a:rPr>
              <a:t>n</a:t>
            </a:r>
            <a:r>
              <a:rPr lang="en-GB" dirty="0" smtClean="0"/>
              <a:t> point mutation)</a:t>
            </a:r>
          </a:p>
          <a:p>
            <a:r>
              <a:rPr lang="en-GB" b="1" dirty="0" smtClean="0"/>
              <a:t>Uniform mutation </a:t>
            </a:r>
            <a:r>
              <a:rPr lang="en-GB" dirty="0"/>
              <a:t>flips </a:t>
            </a:r>
            <a:r>
              <a:rPr lang="en-GB" dirty="0" smtClean="0">
                <a:solidFill>
                  <a:srgbClr val="FF0000"/>
                </a:solidFill>
              </a:rPr>
              <a:t>ALL bits with a </a:t>
            </a:r>
            <a:r>
              <a:rPr lang="en-GB" i="1" dirty="0" smtClean="0">
                <a:solidFill>
                  <a:srgbClr val="FF0000"/>
                </a:solidFill>
              </a:rPr>
              <a:t>small probability </a:t>
            </a:r>
            <a:r>
              <a:rPr lang="en-GB" dirty="0" smtClean="0">
                <a:solidFill>
                  <a:srgbClr val="FF0000"/>
                </a:solidFill>
              </a:rPr>
              <a:t>p</a:t>
            </a:r>
            <a:r>
              <a:rPr lang="en-GB" dirty="0" smtClean="0"/>
              <a:t>. </a:t>
            </a:r>
            <a:r>
              <a:rPr lang="en-GB" u="sng" dirty="0" smtClean="0"/>
              <a:t>No matter how we vary </a:t>
            </a:r>
            <a:r>
              <a:rPr lang="en-GB" u="sng" dirty="0" smtClean="0">
                <a:solidFill>
                  <a:srgbClr val="00B050"/>
                </a:solidFill>
              </a:rPr>
              <a:t>p</a:t>
            </a:r>
            <a:r>
              <a:rPr lang="en-GB" u="sng" dirty="0" smtClean="0"/>
              <a:t>, it will never be one point mutation. </a:t>
            </a:r>
          </a:p>
          <a:p>
            <a:r>
              <a:rPr lang="en-GB" i="1" dirty="0" smtClean="0">
                <a:solidFill>
                  <a:srgbClr val="FFC000"/>
                </a:solidFill>
              </a:rPr>
              <a:t>Lets invent some more!!!</a:t>
            </a:r>
          </a:p>
          <a:p>
            <a:r>
              <a:rPr lang="en-GB" dirty="0" smtClean="0"/>
              <a:t> </a:t>
            </a:r>
            <a:r>
              <a:rPr lang="en-GB" dirty="0" smtClean="0">
                <a:sym typeface="Wingdings" pitchFamily="2" charset="2"/>
              </a:rPr>
              <a:t> </a:t>
            </a:r>
            <a:r>
              <a:rPr lang="en-GB" dirty="0" smtClean="0"/>
              <a:t>NO, lets build a general </a:t>
            </a:r>
            <a:r>
              <a:rPr lang="en-GB" dirty="0" smtClean="0"/>
              <a:t>method (for problem class)</a:t>
            </a:r>
            <a:endParaRPr lang="en-GB"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5471064"/>
              </p:ext>
            </p:extLst>
          </p:nvPr>
        </p:nvGraphicFramePr>
        <p:xfrm>
          <a:off x="4716016" y="1772816"/>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5555973"/>
              </p:ext>
            </p:extLst>
          </p:nvPr>
        </p:nvGraphicFramePr>
        <p:xfrm>
          <a:off x="4716016" y="270892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solidFill>
                            <a:srgbClr val="FF0000"/>
                          </a:solidFill>
                        </a:rPr>
                        <a:t>1</a:t>
                      </a:r>
                      <a:endParaRPr lang="en-GB" dirty="0">
                        <a:solidFill>
                          <a:srgbClr val="FF0000"/>
                        </a:solidFill>
                      </a:endParaRPr>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9020266"/>
              </p:ext>
            </p:extLst>
          </p:nvPr>
        </p:nvGraphicFramePr>
        <p:xfrm>
          <a:off x="4716016" y="414908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5388015"/>
              </p:ext>
            </p:extLst>
          </p:nvPr>
        </p:nvGraphicFramePr>
        <p:xfrm>
          <a:off x="4716016" y="5301208"/>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solidFill>
                            <a:srgbClr val="FF0000"/>
                          </a:solidFill>
                        </a:rPr>
                        <a:t>0 </a:t>
                      </a:r>
                      <a:endParaRPr lang="en-GB" dirty="0">
                        <a:solidFill>
                          <a:srgbClr val="FF0000"/>
                        </a:solidFill>
                      </a:endParaRPr>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solidFill>
                            <a:srgbClr val="FF0000"/>
                          </a:solidFill>
                        </a:rPr>
                        <a:t>1</a:t>
                      </a:r>
                      <a:endParaRPr lang="en-GB" dirty="0">
                        <a:solidFill>
                          <a:srgbClr val="FF0000"/>
                        </a:solidFill>
                      </a:endParaRPr>
                    </a:p>
                  </a:txBody>
                  <a:tcPr>
                    <a:solidFill>
                      <a:schemeClr val="accent1"/>
                    </a:solidFill>
                  </a:tcPr>
                </a:tc>
              </a:tr>
            </a:tbl>
          </a:graphicData>
        </a:graphic>
      </p:graphicFrame>
      <p:sp>
        <p:nvSpPr>
          <p:cNvPr id="9" name="Down Arrow 8"/>
          <p:cNvSpPr/>
          <p:nvPr/>
        </p:nvSpPr>
        <p:spPr>
          <a:xfrm>
            <a:off x="7452320" y="227687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5508104" y="479715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8172400" y="476890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13"/>
          <p:cNvSpPr>
            <a:spLocks noGrp="1"/>
          </p:cNvSpPr>
          <p:nvPr>
            <p:ph type="ftr" sz="quarter" idx="11"/>
          </p:nvPr>
        </p:nvSpPr>
        <p:spPr/>
        <p:txBody>
          <a:bodyPr/>
          <a:lstStyle/>
          <a:p>
            <a:r>
              <a:rPr lang="en-GB" smtClean="0"/>
              <a:t>John R. Woodward</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20</a:t>
            </a:fld>
            <a:endParaRPr lang="en-GB"/>
          </a:p>
        </p:txBody>
      </p:sp>
      <p:sp>
        <p:nvSpPr>
          <p:cNvPr id="16" name="TextBox 15"/>
          <p:cNvSpPr txBox="1"/>
          <p:nvPr/>
        </p:nvSpPr>
        <p:spPr>
          <a:xfrm>
            <a:off x="5988228" y="1372126"/>
            <a:ext cx="915187" cy="369332"/>
          </a:xfrm>
          <a:prstGeom prst="rect">
            <a:avLst/>
          </a:prstGeom>
          <a:noFill/>
        </p:spPr>
        <p:txBody>
          <a:bodyPr wrap="none" rtlCol="0">
            <a:spAutoFit/>
          </a:bodyPr>
          <a:lstStyle/>
          <a:p>
            <a:r>
              <a:rPr lang="en-GB" dirty="0" smtClean="0"/>
              <a:t>BEFORE</a:t>
            </a:r>
            <a:endParaRPr lang="en-GB" dirty="0"/>
          </a:p>
        </p:txBody>
      </p:sp>
      <p:sp>
        <p:nvSpPr>
          <p:cNvPr id="17" name="TextBox 16"/>
          <p:cNvSpPr txBox="1"/>
          <p:nvPr/>
        </p:nvSpPr>
        <p:spPr>
          <a:xfrm>
            <a:off x="6085780" y="3717032"/>
            <a:ext cx="915187" cy="369332"/>
          </a:xfrm>
          <a:prstGeom prst="rect">
            <a:avLst/>
          </a:prstGeom>
          <a:noFill/>
        </p:spPr>
        <p:txBody>
          <a:bodyPr wrap="none" rtlCol="0">
            <a:spAutoFit/>
          </a:bodyPr>
          <a:lstStyle/>
          <a:p>
            <a:r>
              <a:rPr lang="en-GB" dirty="0" smtClean="0"/>
              <a:t>BEFORE</a:t>
            </a:r>
            <a:endParaRPr lang="en-GB" dirty="0"/>
          </a:p>
        </p:txBody>
      </p:sp>
      <p:sp>
        <p:nvSpPr>
          <p:cNvPr id="18" name="TextBox 17"/>
          <p:cNvSpPr txBox="1"/>
          <p:nvPr/>
        </p:nvSpPr>
        <p:spPr>
          <a:xfrm>
            <a:off x="6085780" y="2195572"/>
            <a:ext cx="772969" cy="369332"/>
          </a:xfrm>
          <a:prstGeom prst="rect">
            <a:avLst/>
          </a:prstGeom>
          <a:noFill/>
        </p:spPr>
        <p:txBody>
          <a:bodyPr wrap="none" rtlCol="0">
            <a:spAutoFit/>
          </a:bodyPr>
          <a:lstStyle/>
          <a:p>
            <a:r>
              <a:rPr lang="en-GB" dirty="0" smtClean="0"/>
              <a:t>AFTER</a:t>
            </a:r>
            <a:endParaRPr lang="en-GB" dirty="0"/>
          </a:p>
        </p:txBody>
      </p:sp>
      <p:sp>
        <p:nvSpPr>
          <p:cNvPr id="19" name="TextBox 18"/>
          <p:cNvSpPr txBox="1"/>
          <p:nvPr/>
        </p:nvSpPr>
        <p:spPr>
          <a:xfrm>
            <a:off x="6094163" y="4756502"/>
            <a:ext cx="772969" cy="369332"/>
          </a:xfrm>
          <a:prstGeom prst="rect">
            <a:avLst/>
          </a:prstGeom>
          <a:noFill/>
        </p:spPr>
        <p:txBody>
          <a:bodyPr wrap="none" rtlCol="0">
            <a:spAutoFit/>
          </a:bodyPr>
          <a:lstStyle/>
          <a:p>
            <a:r>
              <a:rPr lang="en-GB" dirty="0" smtClean="0"/>
              <a:t>AFTER</a:t>
            </a:r>
            <a:endParaRPr lang="en-GB" dirty="0"/>
          </a:p>
        </p:txBody>
      </p:sp>
      <p:sp>
        <p:nvSpPr>
          <p:cNvPr id="4" name="Date Placeholder 3"/>
          <p:cNvSpPr>
            <a:spLocks noGrp="1"/>
          </p:cNvSpPr>
          <p:nvPr>
            <p:ph type="dt" sz="half" idx="10"/>
          </p:nvPr>
        </p:nvSpPr>
        <p:spPr/>
        <p:txBody>
          <a:bodyPr/>
          <a:lstStyle/>
          <a:p>
            <a:fld id="{44DCF41B-86AB-436D-B769-D2A0752DEDB6}" type="datetime1">
              <a:rPr lang="en-GB" smtClean="0"/>
              <a:t>09/09/2014</a:t>
            </a:fld>
            <a:endParaRPr lang="en-GB"/>
          </a:p>
        </p:txBody>
      </p:sp>
      <p:sp>
        <p:nvSpPr>
          <p:cNvPr id="12" name="TextBox 11"/>
          <p:cNvSpPr txBox="1"/>
          <p:nvPr/>
        </p:nvSpPr>
        <p:spPr>
          <a:xfrm flipH="1">
            <a:off x="5220072" y="5805264"/>
            <a:ext cx="3816424" cy="646331"/>
          </a:xfrm>
          <a:prstGeom prst="rect">
            <a:avLst/>
          </a:prstGeom>
          <a:noFill/>
        </p:spPr>
        <p:txBody>
          <a:bodyPr wrap="square" rtlCol="0">
            <a:spAutoFit/>
          </a:bodyPr>
          <a:lstStyle/>
          <a:p>
            <a:r>
              <a:rPr lang="en-GB" dirty="0" smtClean="0"/>
              <a:t>What probability distribution of problem instances are these intended </a:t>
            </a:r>
            <a:endParaRPr lang="en-GB" dirty="0"/>
          </a:p>
        </p:txBody>
      </p:sp>
    </p:spTree>
    <p:extLst>
      <p:ext uri="{BB962C8B-B14F-4D97-AF65-F5344CB8AC3E}">
        <p14:creationId xmlns:p14="http://schemas.microsoft.com/office/powerpoint/2010/main" val="228935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solidFill>
                  <a:srgbClr val="7030A0"/>
                </a:solidFill>
              </a:rPr>
              <a:t>Off-the-Shelf </a:t>
            </a:r>
            <a:r>
              <a:rPr lang="en-US" u="sng" dirty="0" smtClean="0">
                <a:solidFill>
                  <a:srgbClr val="7030A0"/>
                </a:solidFill>
              </a:rPr>
              <a:t>metaheuristic</a:t>
            </a:r>
            <a:br>
              <a:rPr lang="en-US" u="sng" dirty="0" smtClean="0">
                <a:solidFill>
                  <a:srgbClr val="7030A0"/>
                </a:solidFill>
              </a:rPr>
            </a:br>
            <a:r>
              <a:rPr lang="en-US" u="sng" dirty="0" smtClean="0">
                <a:solidFill>
                  <a:srgbClr val="7030A0"/>
                </a:solidFill>
              </a:rPr>
              <a:t>to </a:t>
            </a:r>
            <a:r>
              <a:rPr lang="en-US" b="1" u="sng" dirty="0" smtClean="0">
                <a:solidFill>
                  <a:srgbClr val="7030A0"/>
                </a:solidFill>
              </a:rPr>
              <a:t>Tailor-Make </a:t>
            </a:r>
            <a:r>
              <a:rPr lang="en-US" u="sng" dirty="0" smtClean="0">
                <a:solidFill>
                  <a:srgbClr val="7030A0"/>
                </a:solidFill>
              </a:rPr>
              <a:t>mutation operators for        </a:t>
            </a:r>
            <a:r>
              <a:rPr lang="en-US" b="1" u="sng" dirty="0" smtClean="0">
                <a:solidFill>
                  <a:srgbClr val="7030A0"/>
                </a:solidFill>
              </a:rPr>
              <a:t>Problem Class</a:t>
            </a:r>
            <a:r>
              <a:rPr lang="en-US" b="1" dirty="0" smtClean="0">
                <a:solidFill>
                  <a:srgbClr val="7030A0"/>
                </a:solidFill>
              </a:rPr>
              <a:t> </a:t>
            </a:r>
            <a:endParaRPr lang="en-GB" b="1" dirty="0">
              <a:solidFill>
                <a:srgbClr val="7030A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21</a:t>
            </a:fld>
            <a:endParaRPr lang="en-GB"/>
          </a:p>
        </p:txBody>
      </p:sp>
      <p:sp>
        <p:nvSpPr>
          <p:cNvPr id="6" name="Rectangle 5"/>
          <p:cNvSpPr/>
          <p:nvPr/>
        </p:nvSpPr>
        <p:spPr>
          <a:xfrm>
            <a:off x="5943600" y="2971787"/>
            <a:ext cx="2362200" cy="122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965312" y="1565805"/>
            <a:ext cx="1234377" cy="1384995"/>
          </a:xfrm>
          <a:prstGeom prst="rect">
            <a:avLst/>
          </a:prstGeom>
          <a:noFill/>
        </p:spPr>
        <p:txBody>
          <a:bodyPr wrap="none" rtlCol="0">
            <a:spAutoFit/>
          </a:bodyPr>
          <a:lstStyle/>
          <a:p>
            <a:endParaRPr lang="en-US" sz="2800" b="1" dirty="0" smtClean="0"/>
          </a:p>
          <a:p>
            <a:r>
              <a:rPr lang="en-US" sz="2800" b="1" dirty="0" smtClean="0"/>
              <a:t>search </a:t>
            </a:r>
          </a:p>
          <a:p>
            <a:r>
              <a:rPr lang="en-US" sz="2800" b="1" dirty="0" smtClean="0"/>
              <a:t>space</a:t>
            </a:r>
            <a:endParaRPr lang="en-GB" sz="2800" b="1" dirty="0"/>
          </a:p>
        </p:txBody>
      </p:sp>
      <p:sp>
        <p:nvSpPr>
          <p:cNvPr id="26" name="TextBox 25"/>
          <p:cNvSpPr txBox="1"/>
          <p:nvPr/>
        </p:nvSpPr>
        <p:spPr>
          <a:xfrm>
            <a:off x="5421414" y="4327732"/>
            <a:ext cx="1562800" cy="1384995"/>
          </a:xfrm>
          <a:prstGeom prst="rect">
            <a:avLst/>
          </a:prstGeom>
          <a:noFill/>
        </p:spPr>
        <p:txBody>
          <a:bodyPr wrap="none" rtlCol="0">
            <a:spAutoFit/>
          </a:bodyPr>
          <a:lstStyle/>
          <a:p>
            <a:r>
              <a:rPr lang="en-US" sz="2800" b="1" dirty="0" smtClean="0">
                <a:solidFill>
                  <a:srgbClr val="00B050"/>
                </a:solidFill>
              </a:rPr>
              <a:t>One </a:t>
            </a:r>
          </a:p>
          <a:p>
            <a:r>
              <a:rPr lang="en-US" sz="2800" b="1" dirty="0" smtClean="0">
                <a:solidFill>
                  <a:srgbClr val="00B050"/>
                </a:solidFill>
              </a:rPr>
              <a:t>Point </a:t>
            </a:r>
          </a:p>
          <a:p>
            <a:r>
              <a:rPr lang="en-US" sz="2800" b="1" dirty="0" smtClean="0">
                <a:solidFill>
                  <a:srgbClr val="00B050"/>
                </a:solidFill>
              </a:rPr>
              <a:t>mutation</a:t>
            </a:r>
          </a:p>
        </p:txBody>
      </p:sp>
      <p:sp>
        <p:nvSpPr>
          <p:cNvPr id="27" name="TextBox 26"/>
          <p:cNvSpPr txBox="1"/>
          <p:nvPr/>
        </p:nvSpPr>
        <p:spPr>
          <a:xfrm>
            <a:off x="7046452" y="4391656"/>
            <a:ext cx="1562800" cy="954107"/>
          </a:xfrm>
          <a:prstGeom prst="rect">
            <a:avLst/>
          </a:prstGeom>
          <a:noFill/>
        </p:spPr>
        <p:txBody>
          <a:bodyPr wrap="none" rtlCol="0">
            <a:spAutoFit/>
          </a:bodyPr>
          <a:lstStyle/>
          <a:p>
            <a:r>
              <a:rPr lang="en-US" sz="2800" b="1" dirty="0" smtClean="0">
                <a:solidFill>
                  <a:srgbClr val="00B050"/>
                </a:solidFill>
              </a:rPr>
              <a:t>Uniform</a:t>
            </a:r>
          </a:p>
          <a:p>
            <a:r>
              <a:rPr lang="en-US" sz="2800" b="1" dirty="0" smtClean="0">
                <a:solidFill>
                  <a:srgbClr val="00B050"/>
                </a:solidFill>
              </a:rPr>
              <a:t>mutation</a:t>
            </a:r>
          </a:p>
        </p:txBody>
      </p:sp>
      <p:sp>
        <p:nvSpPr>
          <p:cNvPr id="8" name="TextBox 7"/>
          <p:cNvSpPr txBox="1"/>
          <p:nvPr/>
        </p:nvSpPr>
        <p:spPr>
          <a:xfrm>
            <a:off x="6553200" y="3495633"/>
            <a:ext cx="284052" cy="369332"/>
          </a:xfrm>
          <a:prstGeom prst="rect">
            <a:avLst/>
          </a:prstGeom>
          <a:noFill/>
        </p:spPr>
        <p:txBody>
          <a:bodyPr wrap="none" rtlCol="0">
            <a:spAutoFit/>
          </a:bodyPr>
          <a:lstStyle/>
          <a:p>
            <a:r>
              <a:rPr lang="en-US" dirty="0" smtClean="0"/>
              <a:t>x</a:t>
            </a:r>
            <a:endParaRPr lang="en-GB" dirty="0"/>
          </a:p>
        </p:txBody>
      </p:sp>
      <p:sp>
        <p:nvSpPr>
          <p:cNvPr id="28" name="TextBox 27"/>
          <p:cNvSpPr txBox="1"/>
          <p:nvPr/>
        </p:nvSpPr>
        <p:spPr>
          <a:xfrm>
            <a:off x="6837252" y="3305665"/>
            <a:ext cx="284052" cy="369332"/>
          </a:xfrm>
          <a:prstGeom prst="rect">
            <a:avLst/>
          </a:prstGeom>
          <a:noFill/>
        </p:spPr>
        <p:txBody>
          <a:bodyPr wrap="none" rtlCol="0">
            <a:spAutoFit/>
          </a:bodyPr>
          <a:lstStyle/>
          <a:p>
            <a:r>
              <a:rPr lang="en-US" dirty="0" smtClean="0"/>
              <a:t>x</a:t>
            </a:r>
            <a:endParaRPr lang="en-GB" dirty="0"/>
          </a:p>
        </p:txBody>
      </p:sp>
      <p:sp>
        <p:nvSpPr>
          <p:cNvPr id="29" name="TextBox 28"/>
          <p:cNvSpPr txBox="1"/>
          <p:nvPr/>
        </p:nvSpPr>
        <p:spPr>
          <a:xfrm>
            <a:off x="6201232" y="3267033"/>
            <a:ext cx="284052" cy="369332"/>
          </a:xfrm>
          <a:prstGeom prst="rect">
            <a:avLst/>
          </a:prstGeom>
          <a:noFill/>
        </p:spPr>
        <p:txBody>
          <a:bodyPr wrap="none" rtlCol="0">
            <a:spAutoFit/>
          </a:bodyPr>
          <a:lstStyle/>
          <a:p>
            <a:r>
              <a:rPr lang="en-US" dirty="0" smtClean="0"/>
              <a:t>x</a:t>
            </a:r>
            <a:endParaRPr lang="en-GB" dirty="0"/>
          </a:p>
        </p:txBody>
      </p:sp>
      <p:sp>
        <p:nvSpPr>
          <p:cNvPr id="30" name="TextBox 29"/>
          <p:cNvSpPr txBox="1"/>
          <p:nvPr/>
        </p:nvSpPr>
        <p:spPr>
          <a:xfrm>
            <a:off x="7294452" y="3401504"/>
            <a:ext cx="284052" cy="369332"/>
          </a:xfrm>
          <a:prstGeom prst="rect">
            <a:avLst/>
          </a:prstGeom>
          <a:noFill/>
        </p:spPr>
        <p:txBody>
          <a:bodyPr wrap="none" rtlCol="0">
            <a:spAutoFit/>
          </a:bodyPr>
          <a:lstStyle/>
          <a:p>
            <a:r>
              <a:rPr lang="en-US" dirty="0" smtClean="0"/>
              <a:t>x</a:t>
            </a:r>
            <a:endParaRPr lang="en-GB" dirty="0"/>
          </a:p>
        </p:txBody>
      </p:sp>
      <p:cxnSp>
        <p:nvCxnSpPr>
          <p:cNvPr id="12" name="Straight Arrow Connector 11"/>
          <p:cNvCxnSpPr>
            <a:stCxn id="26" idx="0"/>
            <a:endCxn id="29" idx="2"/>
          </p:cNvCxnSpPr>
          <p:nvPr/>
        </p:nvCxnSpPr>
        <p:spPr>
          <a:xfrm flipV="1">
            <a:off x="6202814" y="3636365"/>
            <a:ext cx="140444" cy="69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0"/>
            <a:endCxn id="30" idx="2"/>
          </p:cNvCxnSpPr>
          <p:nvPr/>
        </p:nvCxnSpPr>
        <p:spPr>
          <a:xfrm flipH="1" flipV="1">
            <a:off x="7436478" y="3770836"/>
            <a:ext cx="391374" cy="62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94452" y="1350926"/>
            <a:ext cx="1612108" cy="1384995"/>
          </a:xfrm>
          <a:prstGeom prst="rect">
            <a:avLst/>
          </a:prstGeom>
          <a:noFill/>
        </p:spPr>
        <p:txBody>
          <a:bodyPr wrap="none" rtlCol="0">
            <a:spAutoFit/>
          </a:bodyPr>
          <a:lstStyle/>
          <a:p>
            <a:r>
              <a:rPr lang="en-US" sz="2800" b="1" dirty="0" smtClean="0">
                <a:solidFill>
                  <a:srgbClr val="FF0000"/>
                </a:solidFill>
              </a:rPr>
              <a:t>novel</a:t>
            </a:r>
          </a:p>
          <a:p>
            <a:r>
              <a:rPr lang="en-US" sz="2800" b="1" dirty="0" smtClean="0">
                <a:solidFill>
                  <a:srgbClr val="FF0000"/>
                </a:solidFill>
              </a:rPr>
              <a:t>mutation</a:t>
            </a:r>
          </a:p>
          <a:p>
            <a:r>
              <a:rPr lang="en-US" sz="2800" b="1" dirty="0" smtClean="0">
                <a:solidFill>
                  <a:srgbClr val="FF0000"/>
                </a:solidFill>
              </a:rPr>
              <a:t>heuristics</a:t>
            </a:r>
          </a:p>
        </p:txBody>
      </p:sp>
      <p:cxnSp>
        <p:nvCxnSpPr>
          <p:cNvPr id="32" name="Straight Arrow Connector 31"/>
          <p:cNvCxnSpPr>
            <a:endCxn id="28" idx="3"/>
          </p:cNvCxnSpPr>
          <p:nvPr/>
        </p:nvCxnSpPr>
        <p:spPr>
          <a:xfrm flipH="1">
            <a:off x="7121304" y="2710177"/>
            <a:ext cx="706548" cy="780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741538" y="2735921"/>
            <a:ext cx="694940" cy="94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3707" y="4735506"/>
            <a:ext cx="4298557" cy="122051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3827943" y="3908531"/>
            <a:ext cx="381000" cy="83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0800000">
            <a:off x="1392764" y="3900247"/>
            <a:ext cx="381000" cy="828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001454" y="5432801"/>
            <a:ext cx="1702454" cy="523220"/>
          </a:xfrm>
          <a:prstGeom prst="rect">
            <a:avLst/>
          </a:prstGeom>
          <a:noFill/>
        </p:spPr>
        <p:txBody>
          <a:bodyPr wrap="none" rtlCol="0">
            <a:spAutoFit/>
          </a:bodyPr>
          <a:lstStyle/>
          <a:p>
            <a:r>
              <a:rPr lang="en-US" sz="2800" b="1" dirty="0" smtClean="0">
                <a:solidFill>
                  <a:srgbClr val="FFC000"/>
                </a:solidFill>
              </a:rPr>
              <a:t>Base-level</a:t>
            </a:r>
            <a:endParaRPr lang="en-GB" sz="2800" b="1" dirty="0">
              <a:solidFill>
                <a:srgbClr val="FFC000"/>
              </a:solidFill>
            </a:endParaRPr>
          </a:p>
        </p:txBody>
      </p:sp>
      <p:sp>
        <p:nvSpPr>
          <p:cNvPr id="24" name="TextBox 23"/>
          <p:cNvSpPr txBox="1"/>
          <p:nvPr/>
        </p:nvSpPr>
        <p:spPr>
          <a:xfrm>
            <a:off x="1392763" y="5001914"/>
            <a:ext cx="2983958" cy="523220"/>
          </a:xfrm>
          <a:prstGeom prst="rect">
            <a:avLst/>
          </a:prstGeom>
          <a:noFill/>
        </p:spPr>
        <p:txBody>
          <a:bodyPr wrap="none" rtlCol="0">
            <a:spAutoFit/>
          </a:bodyPr>
          <a:lstStyle/>
          <a:p>
            <a:r>
              <a:rPr lang="en-US" sz="2800" b="1" u="sng" dirty="0" smtClean="0"/>
              <a:t>Genetic Algorithm </a:t>
            </a:r>
          </a:p>
        </p:txBody>
      </p:sp>
      <p:sp>
        <p:nvSpPr>
          <p:cNvPr id="21" name="Rectangle 20"/>
          <p:cNvSpPr/>
          <p:nvPr/>
        </p:nvSpPr>
        <p:spPr>
          <a:xfrm>
            <a:off x="703403" y="2043424"/>
            <a:ext cx="4298557" cy="1835046"/>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850315" y="1996692"/>
            <a:ext cx="1791068" cy="523220"/>
          </a:xfrm>
          <a:prstGeom prst="rect">
            <a:avLst/>
          </a:prstGeom>
          <a:noFill/>
        </p:spPr>
        <p:txBody>
          <a:bodyPr wrap="none" rtlCol="0">
            <a:spAutoFit/>
          </a:bodyPr>
          <a:lstStyle/>
          <a:p>
            <a:r>
              <a:rPr lang="en-US" sz="2800" b="1" dirty="0" smtClean="0">
                <a:solidFill>
                  <a:srgbClr val="FFC000"/>
                </a:solidFill>
              </a:rPr>
              <a:t>Meta-level</a:t>
            </a:r>
            <a:endParaRPr lang="en-GB" sz="2800" b="1" dirty="0">
              <a:solidFill>
                <a:srgbClr val="FFC000"/>
              </a:solidFill>
            </a:endParaRPr>
          </a:p>
        </p:txBody>
      </p:sp>
      <p:sp>
        <p:nvSpPr>
          <p:cNvPr id="25" name="TextBox 24"/>
          <p:cNvSpPr txBox="1"/>
          <p:nvPr/>
        </p:nvSpPr>
        <p:spPr>
          <a:xfrm>
            <a:off x="1282847" y="2270432"/>
            <a:ext cx="3420873" cy="1384995"/>
          </a:xfrm>
          <a:prstGeom prst="rect">
            <a:avLst/>
          </a:prstGeom>
          <a:noFill/>
        </p:spPr>
        <p:txBody>
          <a:bodyPr wrap="none" rtlCol="0">
            <a:spAutoFit/>
          </a:bodyPr>
          <a:lstStyle/>
          <a:p>
            <a:r>
              <a:rPr lang="en-US" sz="2800" b="1" u="sng" dirty="0" smtClean="0"/>
              <a:t>Genetic Programming</a:t>
            </a:r>
          </a:p>
          <a:p>
            <a:r>
              <a:rPr lang="en-US" sz="2800" dirty="0" smtClean="0"/>
              <a:t>Iterative Hill Climbing</a:t>
            </a:r>
          </a:p>
          <a:p>
            <a:r>
              <a:rPr lang="en-US" sz="2800" dirty="0" smtClean="0"/>
              <a:t>(mutation operators) </a:t>
            </a:r>
            <a:endParaRPr lang="en-GB" sz="2800" dirty="0"/>
          </a:p>
        </p:txBody>
      </p:sp>
      <p:sp>
        <p:nvSpPr>
          <p:cNvPr id="34" name="Rectangle 33"/>
          <p:cNvSpPr/>
          <p:nvPr/>
        </p:nvSpPr>
        <p:spPr>
          <a:xfrm>
            <a:off x="2325639" y="3837543"/>
            <a:ext cx="1545936" cy="954107"/>
          </a:xfrm>
          <a:prstGeom prst="rect">
            <a:avLst/>
          </a:prstGeom>
        </p:spPr>
        <p:txBody>
          <a:bodyPr wrap="none">
            <a:spAutoFit/>
          </a:bodyPr>
          <a:lstStyle/>
          <a:p>
            <a:r>
              <a:rPr lang="en-US" sz="2800" dirty="0" smtClean="0"/>
              <a:t>Mutation</a:t>
            </a:r>
          </a:p>
          <a:p>
            <a:r>
              <a:rPr lang="en-US" sz="2800" dirty="0" smtClean="0"/>
              <a:t>operator</a:t>
            </a:r>
            <a:endParaRPr lang="en-GB" sz="2800" dirty="0"/>
          </a:p>
        </p:txBody>
      </p:sp>
      <p:sp>
        <p:nvSpPr>
          <p:cNvPr id="35" name="Rectangle 34"/>
          <p:cNvSpPr/>
          <p:nvPr/>
        </p:nvSpPr>
        <p:spPr>
          <a:xfrm>
            <a:off x="191794" y="3837544"/>
            <a:ext cx="1200970" cy="954107"/>
          </a:xfrm>
          <a:prstGeom prst="rect">
            <a:avLst/>
          </a:prstGeom>
        </p:spPr>
        <p:txBody>
          <a:bodyPr wrap="none">
            <a:spAutoFit/>
          </a:bodyPr>
          <a:lstStyle/>
          <a:p>
            <a:r>
              <a:rPr lang="en-US" sz="2800" dirty="0" smtClean="0"/>
              <a:t>Fitness</a:t>
            </a:r>
          </a:p>
          <a:p>
            <a:r>
              <a:rPr lang="en-US" sz="2800" dirty="0" smtClean="0"/>
              <a:t>value</a:t>
            </a:r>
            <a:endParaRPr lang="en-GB" sz="2800" dirty="0"/>
          </a:p>
        </p:txBody>
      </p:sp>
      <p:sp>
        <p:nvSpPr>
          <p:cNvPr id="9" name="Footer Placeholder 8"/>
          <p:cNvSpPr>
            <a:spLocks noGrp="1"/>
          </p:cNvSpPr>
          <p:nvPr>
            <p:ph type="ftr" sz="quarter" idx="11"/>
          </p:nvPr>
        </p:nvSpPr>
        <p:spPr/>
        <p:txBody>
          <a:bodyPr/>
          <a:lstStyle/>
          <a:p>
            <a:r>
              <a:rPr lang="en-GB" smtClean="0"/>
              <a:t>John R. Woodward</a:t>
            </a:r>
            <a:endParaRPr lang="en-GB"/>
          </a:p>
        </p:txBody>
      </p:sp>
      <p:sp>
        <p:nvSpPr>
          <p:cNvPr id="36" name="TextBox 35"/>
          <p:cNvSpPr txBox="1"/>
          <p:nvPr/>
        </p:nvSpPr>
        <p:spPr>
          <a:xfrm>
            <a:off x="5631608" y="5535619"/>
            <a:ext cx="4392488" cy="1815882"/>
          </a:xfrm>
          <a:prstGeom prst="rect">
            <a:avLst/>
          </a:prstGeom>
          <a:noFill/>
        </p:spPr>
        <p:txBody>
          <a:bodyPr wrap="square" rtlCol="0">
            <a:spAutoFit/>
          </a:bodyPr>
          <a:lstStyle/>
          <a:p>
            <a:r>
              <a:rPr lang="en-US" sz="2800" b="1" dirty="0" smtClean="0"/>
              <a:t>Two search spaces</a:t>
            </a:r>
          </a:p>
          <a:p>
            <a:r>
              <a:rPr lang="en-US" sz="2800" b="1" dirty="0" smtClean="0"/>
              <a:t>Commonly used </a:t>
            </a:r>
          </a:p>
          <a:p>
            <a:r>
              <a:rPr lang="en-US" sz="2800" b="1" dirty="0" smtClean="0"/>
              <a:t>Mutation operators</a:t>
            </a:r>
          </a:p>
          <a:p>
            <a:endParaRPr lang="en-US" sz="2800" b="1" dirty="0" smtClean="0"/>
          </a:p>
        </p:txBody>
      </p:sp>
      <p:sp>
        <p:nvSpPr>
          <p:cNvPr id="3" name="Date Placeholder 2"/>
          <p:cNvSpPr>
            <a:spLocks noGrp="1"/>
          </p:cNvSpPr>
          <p:nvPr>
            <p:ph type="dt" sz="half" idx="10"/>
          </p:nvPr>
        </p:nvSpPr>
        <p:spPr/>
        <p:txBody>
          <a:bodyPr/>
          <a:lstStyle/>
          <a:p>
            <a:fld id="{73CDF76A-35F2-4AED-94CA-B31210F8B5B6}" type="datetime1">
              <a:rPr lang="en-GB" smtClean="0"/>
              <a:t>09/09/2014</a:t>
            </a:fld>
            <a:endParaRPr lang="en-GB"/>
          </a:p>
        </p:txBody>
      </p:sp>
    </p:spTree>
    <p:extLst>
      <p:ext uri="{BB962C8B-B14F-4D97-AF65-F5344CB8AC3E}">
        <p14:creationId xmlns:p14="http://schemas.microsoft.com/office/powerpoint/2010/main" val="3052262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36496" cy="1143000"/>
          </a:xfrm>
        </p:spPr>
        <p:txBody>
          <a:bodyPr>
            <a:normAutofit fontScale="90000"/>
          </a:bodyPr>
          <a:lstStyle/>
          <a:p>
            <a:r>
              <a:rPr lang="en-US" b="1" dirty="0" smtClean="0"/>
              <a:t>Building a Space of Mutation Operators</a:t>
            </a:r>
            <a:endParaRPr lang="en-GB" b="1" dirty="0"/>
          </a:p>
        </p:txBody>
      </p:sp>
      <p:sp>
        <p:nvSpPr>
          <p:cNvPr id="3" name="Content Placeholder 2"/>
          <p:cNvSpPr>
            <a:spLocks noGrp="1"/>
          </p:cNvSpPr>
          <p:nvPr>
            <p:ph idx="1"/>
          </p:nvPr>
        </p:nvSpPr>
        <p:spPr>
          <a:xfrm>
            <a:off x="7491" y="3284984"/>
            <a:ext cx="9289032" cy="3068960"/>
          </a:xfrm>
        </p:spPr>
        <p:txBody>
          <a:bodyPr>
            <a:normAutofit fontScale="92500" lnSpcReduction="10000"/>
          </a:bodyPr>
          <a:lstStyle/>
          <a:p>
            <a:pPr marL="0" indent="0">
              <a:buNone/>
            </a:pPr>
            <a:r>
              <a:rPr lang="en-US" dirty="0" smtClean="0"/>
              <a:t>A </a:t>
            </a:r>
            <a:r>
              <a:rPr lang="en-US" b="1" dirty="0" smtClean="0"/>
              <a:t>program</a:t>
            </a:r>
            <a:r>
              <a:rPr lang="en-US" dirty="0" smtClean="0"/>
              <a:t> is a list of instructions and arguments. </a:t>
            </a:r>
          </a:p>
          <a:p>
            <a:pPr marL="0" indent="0">
              <a:buNone/>
            </a:pPr>
            <a:r>
              <a:rPr lang="en-US" dirty="0" smtClean="0"/>
              <a:t>A </a:t>
            </a:r>
            <a:r>
              <a:rPr lang="en-US" b="1" dirty="0" smtClean="0"/>
              <a:t>register</a:t>
            </a:r>
            <a:r>
              <a:rPr lang="en-US" dirty="0" smtClean="0"/>
              <a:t> is set of addressable memory (R0,..,R4). </a:t>
            </a:r>
          </a:p>
          <a:p>
            <a:pPr marL="0" indent="0">
              <a:buNone/>
            </a:pPr>
            <a:r>
              <a:rPr lang="en-US" dirty="0" smtClean="0"/>
              <a:t>Negative register addresses means </a:t>
            </a:r>
            <a:r>
              <a:rPr lang="en-US" b="1" dirty="0" smtClean="0"/>
              <a:t>indirection</a:t>
            </a:r>
            <a:r>
              <a:rPr lang="en-US" dirty="0" smtClean="0"/>
              <a:t>.</a:t>
            </a:r>
          </a:p>
          <a:p>
            <a:pPr marL="0" indent="0">
              <a:buNone/>
            </a:pPr>
            <a:r>
              <a:rPr lang="en-US" dirty="0" smtClean="0"/>
              <a:t>A program can only </a:t>
            </a:r>
            <a:r>
              <a:rPr lang="en-US" b="1" dirty="0" smtClean="0"/>
              <a:t>affect IO registers indirectly.</a:t>
            </a:r>
          </a:p>
          <a:p>
            <a:pPr marL="0" indent="0">
              <a:buNone/>
            </a:pPr>
            <a:r>
              <a:rPr lang="en-GB" dirty="0" smtClean="0">
                <a:solidFill>
                  <a:srgbClr val="00B050"/>
                </a:solidFill>
              </a:rPr>
              <a:t>positive (TRUE) </a:t>
            </a:r>
            <a:r>
              <a:rPr lang="en-GB" dirty="0" smtClean="0">
                <a:solidFill>
                  <a:srgbClr val="FF0000"/>
                </a:solidFill>
              </a:rPr>
              <a:t>negative (FALSE) </a:t>
            </a:r>
            <a:r>
              <a:rPr lang="en-GB" dirty="0" smtClean="0"/>
              <a:t>on output register. </a:t>
            </a:r>
          </a:p>
          <a:p>
            <a:pPr marL="0" indent="0">
              <a:buNone/>
            </a:pPr>
            <a:r>
              <a:rPr lang="en-GB" dirty="0" smtClean="0"/>
              <a:t>Insert bit-string on IO register, and extract from IO register</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3216929854"/>
              </p:ext>
            </p:extLst>
          </p:nvPr>
        </p:nvGraphicFramePr>
        <p:xfrm>
          <a:off x="755576" y="1141244"/>
          <a:ext cx="1337310" cy="2225040"/>
        </p:xfrm>
        <a:graphic>
          <a:graphicData uri="http://schemas.openxmlformats.org/drawingml/2006/table">
            <a:tbl>
              <a:tblPr firstRow="1" bandRow="1">
                <a:tableStyleId>{5C22544A-7EE6-4342-B048-85BDC9FD1C3A}</a:tableStyleId>
              </a:tblPr>
              <a:tblGrid>
                <a:gridCol w="640080"/>
                <a:gridCol w="697230"/>
              </a:tblGrid>
              <a:tr h="370840">
                <a:tc>
                  <a:txBody>
                    <a:bodyPr/>
                    <a:lstStyle/>
                    <a:p>
                      <a:r>
                        <a:rPr lang="en-US" dirty="0" err="1" smtClean="0"/>
                        <a:t>Inc</a:t>
                      </a:r>
                      <a:r>
                        <a:rPr lang="en-US" dirty="0" smtClean="0"/>
                        <a:t> </a:t>
                      </a:r>
                      <a:endParaRPr lang="en-GB" dirty="0"/>
                    </a:p>
                  </a:txBody>
                  <a:tcPr/>
                </a:tc>
                <a:tc>
                  <a:txBody>
                    <a:bodyPr/>
                    <a:lstStyle/>
                    <a:p>
                      <a:r>
                        <a:rPr lang="en-US" dirty="0" smtClean="0"/>
                        <a:t>0</a:t>
                      </a:r>
                      <a:endParaRPr lang="en-GB" dirty="0"/>
                    </a:p>
                  </a:txBody>
                  <a:tcPr/>
                </a:tc>
              </a:tr>
              <a:tr h="370840">
                <a:tc>
                  <a:txBody>
                    <a:bodyPr/>
                    <a:lstStyle/>
                    <a:p>
                      <a:r>
                        <a:rPr lang="en-US" dirty="0" smtClean="0"/>
                        <a:t>Dec </a:t>
                      </a:r>
                      <a:endParaRPr lang="en-GB" dirty="0"/>
                    </a:p>
                  </a:txBody>
                  <a:tcPr/>
                </a:tc>
                <a:tc>
                  <a:txBody>
                    <a:bodyPr/>
                    <a:lstStyle/>
                    <a:p>
                      <a:r>
                        <a:rPr lang="en-US" dirty="0" smtClean="0"/>
                        <a:t>1</a:t>
                      </a:r>
                    </a:p>
                  </a:txBody>
                  <a:tcPr/>
                </a:tc>
              </a:tr>
              <a:tr h="370840">
                <a:tc>
                  <a:txBody>
                    <a:bodyPr/>
                    <a:lstStyle/>
                    <a:p>
                      <a:r>
                        <a:rPr lang="en-US" dirty="0" smtClean="0"/>
                        <a:t>Add</a:t>
                      </a:r>
                      <a:endParaRPr lang="en-GB" dirty="0"/>
                    </a:p>
                  </a:txBody>
                  <a:tcPr/>
                </a:tc>
                <a:tc>
                  <a:txBody>
                    <a:bodyPr/>
                    <a:lstStyle/>
                    <a:p>
                      <a:r>
                        <a:rPr lang="en-US" dirty="0" smtClean="0"/>
                        <a:t>1,2,3</a:t>
                      </a:r>
                      <a:endParaRPr lang="en-GB" dirty="0"/>
                    </a:p>
                  </a:txBody>
                  <a:tcPr/>
                </a:tc>
              </a:tr>
              <a:tr h="370840">
                <a:tc>
                  <a:txBody>
                    <a:bodyPr/>
                    <a:lstStyle/>
                    <a:p>
                      <a:r>
                        <a:rPr lang="en-US" dirty="0" smtClean="0"/>
                        <a:t>If</a:t>
                      </a:r>
                      <a:endParaRPr lang="en-GB" dirty="0"/>
                    </a:p>
                  </a:txBody>
                  <a:tcPr/>
                </a:tc>
                <a:tc>
                  <a:txBody>
                    <a:bodyPr/>
                    <a:lstStyle/>
                    <a:p>
                      <a:r>
                        <a:rPr lang="en-US" dirty="0" smtClean="0"/>
                        <a:t>4,5,6</a:t>
                      </a:r>
                      <a:endParaRPr lang="en-GB" dirty="0"/>
                    </a:p>
                  </a:txBody>
                  <a:tcPr/>
                </a:tc>
              </a:tr>
              <a:tr h="370840">
                <a:tc>
                  <a:txBody>
                    <a:bodyPr/>
                    <a:lstStyle/>
                    <a:p>
                      <a:r>
                        <a:rPr lang="en-US" dirty="0" err="1" smtClean="0"/>
                        <a:t>Inc</a:t>
                      </a:r>
                      <a:r>
                        <a:rPr lang="en-US" dirty="0" smtClean="0"/>
                        <a:t> </a:t>
                      </a:r>
                      <a:endParaRPr lang="en-GB" dirty="0"/>
                    </a:p>
                  </a:txBody>
                  <a:tcPr/>
                </a:tc>
                <a:tc>
                  <a:txBody>
                    <a:bodyPr/>
                    <a:lstStyle/>
                    <a:p>
                      <a:r>
                        <a:rPr lang="en-US" dirty="0" smtClean="0"/>
                        <a:t>-1</a:t>
                      </a:r>
                      <a:endParaRPr lang="en-GB" dirty="0"/>
                    </a:p>
                  </a:txBody>
                  <a:tcPr/>
                </a:tc>
              </a:tr>
              <a:tr h="370840">
                <a:tc>
                  <a:txBody>
                    <a:bodyPr/>
                    <a:lstStyle/>
                    <a:p>
                      <a:r>
                        <a:rPr lang="en-US" dirty="0" smtClean="0"/>
                        <a:t>Dec</a:t>
                      </a:r>
                      <a:endParaRPr lang="en-GB" dirty="0"/>
                    </a:p>
                  </a:txBody>
                  <a:tcPr/>
                </a:tc>
                <a:tc>
                  <a:txBody>
                    <a:bodyPr/>
                    <a:lstStyle/>
                    <a:p>
                      <a:r>
                        <a:rPr lang="en-US" dirty="0" smtClean="0"/>
                        <a:t>-2</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90097401"/>
              </p:ext>
            </p:extLst>
          </p:nvPr>
        </p:nvGraphicFramePr>
        <p:xfrm>
          <a:off x="2234045" y="2955047"/>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-20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20</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7" name="TextBox 6"/>
          <p:cNvSpPr txBox="1"/>
          <p:nvPr/>
        </p:nvSpPr>
        <p:spPr>
          <a:xfrm>
            <a:off x="2548476" y="2585715"/>
            <a:ext cx="2733569" cy="369332"/>
          </a:xfrm>
          <a:prstGeom prst="rect">
            <a:avLst/>
          </a:prstGeom>
          <a:noFill/>
        </p:spPr>
        <p:txBody>
          <a:bodyPr wrap="none" rtlCol="0">
            <a:spAutoFit/>
          </a:bodyPr>
          <a:lstStyle/>
          <a:p>
            <a:r>
              <a:rPr lang="en-US" b="1" dirty="0" smtClean="0"/>
              <a:t>INPUT-OUTPUT REGISTERS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3330485777"/>
              </p:ext>
            </p:extLst>
          </p:nvPr>
        </p:nvGraphicFramePr>
        <p:xfrm>
          <a:off x="2302141" y="2117611"/>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110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43</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9" name="TextBox 8"/>
          <p:cNvSpPr txBox="1"/>
          <p:nvPr/>
        </p:nvSpPr>
        <p:spPr>
          <a:xfrm>
            <a:off x="2530741" y="1660411"/>
            <a:ext cx="2233817" cy="369332"/>
          </a:xfrm>
          <a:prstGeom prst="rect">
            <a:avLst/>
          </a:prstGeom>
          <a:noFill/>
        </p:spPr>
        <p:txBody>
          <a:bodyPr wrap="none" rtlCol="0">
            <a:spAutoFit/>
          </a:bodyPr>
          <a:lstStyle/>
          <a:p>
            <a:r>
              <a:rPr lang="en-US" b="1" dirty="0" smtClean="0"/>
              <a:t>WORKING REGISTERS</a:t>
            </a:r>
            <a:endParaRPr lang="en-GB" b="1" dirty="0"/>
          </a:p>
        </p:txBody>
      </p:sp>
      <p:graphicFrame>
        <p:nvGraphicFramePr>
          <p:cNvPr id="11" name="Table 10"/>
          <p:cNvGraphicFramePr>
            <a:graphicFrameLocks noGrp="1"/>
          </p:cNvGraphicFramePr>
          <p:nvPr>
            <p:extLst>
              <p:ext uri="{D42A27DB-BD31-4B8C-83A1-F6EECF244321}">
                <p14:modId xmlns:p14="http://schemas.microsoft.com/office/powerpoint/2010/main" val="2258746743"/>
              </p:ext>
            </p:extLst>
          </p:nvPr>
        </p:nvGraphicFramePr>
        <p:xfrm>
          <a:off x="2354645" y="1196752"/>
          <a:ext cx="2444242" cy="370840"/>
        </p:xfrm>
        <a:graphic>
          <a:graphicData uri="http://schemas.openxmlformats.org/drawingml/2006/table">
            <a:tbl>
              <a:tblPr firstRow="1" bandRow="1">
                <a:tableStyleId>{5C22544A-7EE6-4342-B048-85BDC9FD1C3A}</a:tableStyleId>
              </a:tblPr>
              <a:tblGrid>
                <a:gridCol w="2093087"/>
                <a:gridCol w="351155"/>
              </a:tblGrid>
              <a:tr h="370840">
                <a:tc>
                  <a:txBody>
                    <a:bodyPr/>
                    <a:lstStyle/>
                    <a:p>
                      <a:r>
                        <a:rPr lang="en-US" dirty="0" smtClean="0"/>
                        <a:t>Program counter pc</a:t>
                      </a:r>
                      <a:endParaRPr lang="en-GB" dirty="0"/>
                    </a:p>
                  </a:txBody>
                  <a:tcPr/>
                </a:tc>
                <a:tc>
                  <a:txBody>
                    <a:bodyPr/>
                    <a:lstStyle/>
                    <a:p>
                      <a:r>
                        <a:rPr lang="en-US" dirty="0" smtClean="0"/>
                        <a:t>2</a:t>
                      </a:r>
                      <a:endParaRPr lang="en-GB" dirty="0"/>
                    </a:p>
                  </a:txBody>
                  <a:tcPr/>
                </a:tc>
              </a:tr>
            </a:tbl>
          </a:graphicData>
        </a:graphic>
      </p:graphicFrame>
      <p:sp>
        <p:nvSpPr>
          <p:cNvPr id="14" name="Footer Placeholder 13"/>
          <p:cNvSpPr>
            <a:spLocks noGrp="1"/>
          </p:cNvSpPr>
          <p:nvPr>
            <p:ph type="ftr" sz="quarter" idx="11"/>
          </p:nvPr>
        </p:nvSpPr>
        <p:spPr/>
        <p:txBody>
          <a:bodyPr/>
          <a:lstStyle/>
          <a:p>
            <a:r>
              <a:rPr lang="en-GB" smtClean="0"/>
              <a:t>John R. Woodward</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22</a:t>
            </a:fld>
            <a:endParaRPr lang="en-GB"/>
          </a:p>
        </p:txBody>
      </p:sp>
      <p:sp>
        <p:nvSpPr>
          <p:cNvPr id="4" name="Date Placeholder 3"/>
          <p:cNvSpPr>
            <a:spLocks noGrp="1"/>
          </p:cNvSpPr>
          <p:nvPr>
            <p:ph type="dt" sz="half" idx="10"/>
          </p:nvPr>
        </p:nvSpPr>
        <p:spPr/>
        <p:txBody>
          <a:bodyPr/>
          <a:lstStyle/>
          <a:p>
            <a:fld id="{1D6CA776-1DD8-4A9A-872B-0001CDA1D2FB}" type="datetime1">
              <a:rPr lang="en-GB" smtClean="0"/>
              <a:t>09/09/2014</a:t>
            </a:fld>
            <a:endParaRPr lang="en-GB"/>
          </a:p>
        </p:txBody>
      </p:sp>
    </p:spTree>
    <p:extLst>
      <p:ext uri="{BB962C8B-B14F-4D97-AF65-F5344CB8AC3E}">
        <p14:creationId xmlns:p14="http://schemas.microsoft.com/office/powerpoint/2010/main" val="230252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US" b="1" dirty="0" smtClean="0"/>
              <a:t>Arithmetic Instructions</a:t>
            </a:r>
            <a:endParaRPr lang="en-GB" b="1" dirty="0"/>
          </a:p>
        </p:txBody>
      </p:sp>
      <p:sp>
        <p:nvSpPr>
          <p:cNvPr id="3" name="Content Placeholder 2"/>
          <p:cNvSpPr>
            <a:spLocks noGrp="1"/>
          </p:cNvSpPr>
          <p:nvPr>
            <p:ph idx="1"/>
          </p:nvPr>
        </p:nvSpPr>
        <p:spPr>
          <a:xfrm>
            <a:off x="457200" y="1268760"/>
            <a:ext cx="8229600" cy="5589240"/>
          </a:xfrm>
        </p:spPr>
        <p:txBody>
          <a:bodyPr>
            <a:normAutofit lnSpcReduction="10000"/>
          </a:bodyPr>
          <a:lstStyle/>
          <a:p>
            <a:pPr marL="0" indent="0">
              <a:buNone/>
            </a:pPr>
            <a:r>
              <a:rPr lang="en-GB" dirty="0" smtClean="0"/>
              <a:t>These instructions perform arithmetic operations on the registers. </a:t>
            </a:r>
            <a:endParaRPr lang="en-GB" dirty="0"/>
          </a:p>
          <a:p>
            <a:r>
              <a:rPr lang="en-GB" b="1" dirty="0"/>
              <a:t>Add</a:t>
            </a:r>
            <a:r>
              <a:rPr lang="en-GB" dirty="0"/>
              <a:t> </a:t>
            </a:r>
            <a:r>
              <a:rPr lang="en-GB" dirty="0" err="1"/>
              <a:t>Ri</a:t>
            </a:r>
            <a:r>
              <a:rPr lang="en-GB" dirty="0"/>
              <a:t> ← </a:t>
            </a:r>
            <a:r>
              <a:rPr lang="en-GB" dirty="0" err="1"/>
              <a:t>Rj</a:t>
            </a:r>
            <a:r>
              <a:rPr lang="en-GB" dirty="0"/>
              <a:t> + </a:t>
            </a:r>
            <a:r>
              <a:rPr lang="en-GB" dirty="0" err="1"/>
              <a:t>Rk</a:t>
            </a:r>
            <a:r>
              <a:rPr lang="en-GB" dirty="0"/>
              <a:t> </a:t>
            </a:r>
          </a:p>
          <a:p>
            <a:r>
              <a:rPr lang="it-IT" b="1" dirty="0"/>
              <a:t>Inc</a:t>
            </a:r>
            <a:r>
              <a:rPr lang="it-IT" dirty="0"/>
              <a:t> Ri ← Ri + 1 </a:t>
            </a:r>
          </a:p>
          <a:p>
            <a:r>
              <a:rPr lang="en-GB" b="1" dirty="0"/>
              <a:t>Dec</a:t>
            </a:r>
            <a:r>
              <a:rPr lang="en-GB" dirty="0"/>
              <a:t> </a:t>
            </a:r>
            <a:r>
              <a:rPr lang="en-GB" dirty="0" err="1"/>
              <a:t>Ri</a:t>
            </a:r>
            <a:r>
              <a:rPr lang="en-GB" dirty="0"/>
              <a:t> ← </a:t>
            </a:r>
            <a:r>
              <a:rPr lang="en-GB" dirty="0" err="1"/>
              <a:t>Ri</a:t>
            </a:r>
            <a:r>
              <a:rPr lang="en-GB" dirty="0"/>
              <a:t> − 1 </a:t>
            </a:r>
          </a:p>
          <a:p>
            <a:r>
              <a:rPr lang="en-GB" b="1" dirty="0" err="1"/>
              <a:t>Ivt</a:t>
            </a:r>
            <a:r>
              <a:rPr lang="en-GB" dirty="0"/>
              <a:t> </a:t>
            </a:r>
            <a:r>
              <a:rPr lang="en-GB" dirty="0" err="1"/>
              <a:t>Ri</a:t>
            </a:r>
            <a:r>
              <a:rPr lang="en-GB" dirty="0"/>
              <a:t> ← −1 ∗ </a:t>
            </a:r>
            <a:r>
              <a:rPr lang="en-GB" dirty="0" err="1"/>
              <a:t>Ri</a:t>
            </a:r>
            <a:r>
              <a:rPr lang="en-GB" dirty="0"/>
              <a:t> </a:t>
            </a:r>
          </a:p>
          <a:p>
            <a:r>
              <a:rPr lang="en-GB" b="1" dirty="0" err="1"/>
              <a:t>Clr</a:t>
            </a:r>
            <a:r>
              <a:rPr lang="en-GB" dirty="0"/>
              <a:t> </a:t>
            </a:r>
            <a:r>
              <a:rPr lang="en-GB" dirty="0" err="1"/>
              <a:t>Ri</a:t>
            </a:r>
            <a:r>
              <a:rPr lang="en-GB" dirty="0"/>
              <a:t> ← 0 </a:t>
            </a:r>
            <a:r>
              <a:rPr lang="en-GB" dirty="0" smtClean="0"/>
              <a:t> </a:t>
            </a:r>
            <a:endParaRPr lang="en-GB" dirty="0"/>
          </a:p>
          <a:p>
            <a:r>
              <a:rPr lang="en-GB" b="1" dirty="0" err="1"/>
              <a:t>Rnd</a:t>
            </a:r>
            <a:r>
              <a:rPr lang="en-GB" dirty="0"/>
              <a:t> </a:t>
            </a:r>
            <a:r>
              <a:rPr lang="en-GB" dirty="0" err="1"/>
              <a:t>Ri</a:t>
            </a:r>
            <a:r>
              <a:rPr lang="en-GB" dirty="0"/>
              <a:t> ← Random([−1, +1]) </a:t>
            </a:r>
            <a:r>
              <a:rPr lang="en-GB" dirty="0" smtClean="0"/>
              <a:t>//mutation rate</a:t>
            </a:r>
            <a:endParaRPr lang="en-GB" dirty="0"/>
          </a:p>
          <a:p>
            <a:r>
              <a:rPr lang="en-GB" b="1" dirty="0"/>
              <a:t>Set</a:t>
            </a:r>
            <a:r>
              <a:rPr lang="en-GB" dirty="0"/>
              <a:t> </a:t>
            </a:r>
            <a:r>
              <a:rPr lang="en-GB" dirty="0" err="1"/>
              <a:t>Ri</a:t>
            </a:r>
            <a:r>
              <a:rPr lang="en-GB" dirty="0"/>
              <a:t> ← </a:t>
            </a:r>
            <a:r>
              <a:rPr lang="en-GB" dirty="0" smtClean="0"/>
              <a:t>value</a:t>
            </a:r>
          </a:p>
          <a:p>
            <a:r>
              <a:rPr lang="en-GB" b="1" dirty="0" err="1" smtClean="0"/>
              <a:t>Nop</a:t>
            </a:r>
            <a:r>
              <a:rPr lang="en-GB" dirty="0" smtClean="0"/>
              <a:t> //no operation or identity </a:t>
            </a:r>
            <a:endParaRPr lang="en-GB" dirty="0"/>
          </a:p>
        </p:txBody>
      </p:sp>
      <p:sp>
        <p:nvSpPr>
          <p:cNvPr id="4" name="Slide Number Placeholder 3"/>
          <p:cNvSpPr>
            <a:spLocks noGrp="1"/>
          </p:cNvSpPr>
          <p:nvPr>
            <p:ph type="sldNum" sz="quarter" idx="12"/>
          </p:nvPr>
        </p:nvSpPr>
        <p:spPr/>
        <p:txBody>
          <a:bodyPr/>
          <a:lstStyle/>
          <a:p>
            <a:fld id="{AE0BAD33-471C-4DB9-AEAE-399B2DE5ACD7}" type="slidenum">
              <a:rPr lang="en-GB" smtClean="0"/>
              <a:t>23</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5" name="Date Placeholder 4"/>
          <p:cNvSpPr>
            <a:spLocks noGrp="1"/>
          </p:cNvSpPr>
          <p:nvPr>
            <p:ph type="dt" sz="half" idx="10"/>
          </p:nvPr>
        </p:nvSpPr>
        <p:spPr/>
        <p:txBody>
          <a:bodyPr/>
          <a:lstStyle/>
          <a:p>
            <a:fld id="{6CA7A90B-B089-434B-9F9D-5F6BE9BCC1FC}" type="datetime1">
              <a:rPr lang="en-GB" smtClean="0"/>
              <a:t>09/09/2014</a:t>
            </a:fld>
            <a:endParaRPr lang="en-GB"/>
          </a:p>
        </p:txBody>
      </p:sp>
    </p:spTree>
    <p:extLst>
      <p:ext uri="{BB962C8B-B14F-4D97-AF65-F5344CB8AC3E}">
        <p14:creationId xmlns:p14="http://schemas.microsoft.com/office/powerpoint/2010/main" val="2892423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8"/>
            <a:ext cx="8229600" cy="1143000"/>
          </a:xfrm>
        </p:spPr>
        <p:txBody>
          <a:bodyPr/>
          <a:lstStyle/>
          <a:p>
            <a:r>
              <a:rPr lang="en-US" b="1" dirty="0" smtClean="0"/>
              <a:t>Control-Flow Instructions</a:t>
            </a:r>
            <a:endParaRPr lang="en-GB" b="1" dirty="0"/>
          </a:p>
        </p:txBody>
      </p:sp>
      <p:sp>
        <p:nvSpPr>
          <p:cNvPr id="3" name="Content Placeholder 2"/>
          <p:cNvSpPr>
            <a:spLocks noGrp="1"/>
          </p:cNvSpPr>
          <p:nvPr>
            <p:ph idx="1"/>
          </p:nvPr>
        </p:nvSpPr>
        <p:spPr>
          <a:xfrm>
            <a:off x="107504" y="1124744"/>
            <a:ext cx="9289032" cy="5184576"/>
          </a:xfrm>
        </p:spPr>
        <p:txBody>
          <a:bodyPr>
            <a:normAutofit/>
          </a:bodyPr>
          <a:lstStyle/>
          <a:p>
            <a:pPr marL="0" indent="0">
              <a:buNone/>
            </a:pPr>
            <a:r>
              <a:rPr lang="en-US" dirty="0" smtClean="0"/>
              <a:t>These instructions control flow (NOT ARITHMETIC). They include branching and iterative imperatives. </a:t>
            </a:r>
          </a:p>
          <a:p>
            <a:pPr marL="0" indent="0">
              <a:buNone/>
            </a:pPr>
            <a:r>
              <a:rPr lang="en-US" dirty="0" smtClean="0"/>
              <a:t>Note that this set is </a:t>
            </a:r>
            <a:r>
              <a:rPr lang="en-US" i="1" dirty="0" smtClean="0">
                <a:solidFill>
                  <a:srgbClr val="FF0000"/>
                </a:solidFill>
              </a:rPr>
              <a:t>not Turing Complete</a:t>
            </a:r>
            <a:r>
              <a:rPr lang="en-US" dirty="0" smtClean="0"/>
              <a:t>!</a:t>
            </a:r>
            <a:endParaRPr lang="en-GB" dirty="0" smtClean="0"/>
          </a:p>
          <a:p>
            <a:r>
              <a:rPr lang="en-GB" b="1" dirty="0" smtClean="0"/>
              <a:t>If</a:t>
            </a:r>
            <a:r>
              <a:rPr lang="en-GB" dirty="0" smtClean="0"/>
              <a:t> if(</a:t>
            </a:r>
            <a:r>
              <a:rPr lang="en-GB" dirty="0" err="1" smtClean="0"/>
              <a:t>Ri</a:t>
            </a:r>
            <a:r>
              <a:rPr lang="en-GB" dirty="0" smtClean="0"/>
              <a:t> </a:t>
            </a:r>
            <a:r>
              <a:rPr lang="en-GB" dirty="0"/>
              <a:t>&gt; </a:t>
            </a:r>
            <a:r>
              <a:rPr lang="en-GB" dirty="0" err="1" smtClean="0"/>
              <a:t>Rj</a:t>
            </a:r>
            <a:r>
              <a:rPr lang="en-GB" dirty="0" smtClean="0"/>
              <a:t>) pc </a:t>
            </a:r>
            <a:r>
              <a:rPr lang="en-GB" dirty="0"/>
              <a:t>= pc + </a:t>
            </a:r>
            <a:r>
              <a:rPr lang="en-GB" dirty="0" smtClean="0"/>
              <a:t>|</a:t>
            </a:r>
            <a:r>
              <a:rPr lang="en-GB" dirty="0" err="1" smtClean="0"/>
              <a:t>Rk</a:t>
            </a:r>
            <a:r>
              <a:rPr lang="en-GB" dirty="0" smtClean="0"/>
              <a:t>| </a:t>
            </a:r>
            <a:r>
              <a:rPr lang="en-GB" dirty="0" smtClean="0">
                <a:solidFill>
                  <a:srgbClr val="00B050"/>
                </a:solidFill>
              </a:rPr>
              <a:t>why modulus?</a:t>
            </a:r>
            <a:endParaRPr lang="en-GB" dirty="0">
              <a:solidFill>
                <a:srgbClr val="00B050"/>
              </a:solidFill>
            </a:endParaRPr>
          </a:p>
          <a:p>
            <a:r>
              <a:rPr lang="en-US" b="1" dirty="0" err="1"/>
              <a:t>IfRand</a:t>
            </a:r>
            <a:r>
              <a:rPr lang="en-US" dirty="0"/>
              <a:t> </a:t>
            </a:r>
            <a:r>
              <a:rPr lang="en-US" dirty="0" smtClean="0"/>
              <a:t>if(</a:t>
            </a:r>
            <a:r>
              <a:rPr lang="en-US" dirty="0" err="1" smtClean="0"/>
              <a:t>Ri</a:t>
            </a:r>
            <a:r>
              <a:rPr lang="en-US" dirty="0" smtClean="0"/>
              <a:t> </a:t>
            </a:r>
            <a:r>
              <a:rPr lang="en-US" dirty="0"/>
              <a:t>&lt; 100 * random[0,+1]) </a:t>
            </a:r>
            <a:r>
              <a:rPr lang="en-GB" dirty="0" smtClean="0"/>
              <a:t>pc </a:t>
            </a:r>
            <a:r>
              <a:rPr lang="en-GB" dirty="0"/>
              <a:t>= pc + </a:t>
            </a:r>
            <a:r>
              <a:rPr lang="en-GB" dirty="0" err="1" smtClean="0"/>
              <a:t>Rj</a:t>
            </a:r>
            <a:r>
              <a:rPr lang="en-GB" dirty="0" smtClean="0"/>
              <a:t>//allows us to build </a:t>
            </a:r>
            <a:r>
              <a:rPr lang="en-GB" dirty="0" smtClean="0">
                <a:solidFill>
                  <a:srgbClr val="00B050"/>
                </a:solidFill>
              </a:rPr>
              <a:t>mutation probabilities </a:t>
            </a:r>
            <a:r>
              <a:rPr lang="en-GB" dirty="0" smtClean="0">
                <a:solidFill>
                  <a:srgbClr val="FF0000"/>
                </a:solidFill>
              </a:rPr>
              <a:t>WHY?</a:t>
            </a:r>
            <a:endParaRPr lang="en-GB" dirty="0">
              <a:solidFill>
                <a:srgbClr val="FF0000"/>
              </a:solidFill>
            </a:endParaRPr>
          </a:p>
          <a:p>
            <a:r>
              <a:rPr lang="en-US" b="1" dirty="0" err="1"/>
              <a:t>Rpt</a:t>
            </a:r>
            <a:r>
              <a:rPr lang="en-US" dirty="0"/>
              <a:t> Repeat </a:t>
            </a:r>
            <a:r>
              <a:rPr lang="en-US" dirty="0" smtClean="0"/>
              <a:t>|</a:t>
            </a:r>
            <a:r>
              <a:rPr lang="en-US" dirty="0" err="1" smtClean="0"/>
              <a:t>Ri</a:t>
            </a:r>
            <a:r>
              <a:rPr lang="en-US" dirty="0" smtClean="0"/>
              <a:t>| </a:t>
            </a:r>
            <a:r>
              <a:rPr lang="en-US" dirty="0"/>
              <a:t>times </a:t>
            </a:r>
            <a:r>
              <a:rPr lang="en-GB" dirty="0" smtClean="0"/>
              <a:t>next |</a:t>
            </a:r>
            <a:r>
              <a:rPr lang="en-GB" dirty="0" err="1" smtClean="0"/>
              <a:t>Rj</a:t>
            </a:r>
            <a:r>
              <a:rPr lang="en-GB" dirty="0" smtClean="0"/>
              <a:t>| </a:t>
            </a:r>
            <a:r>
              <a:rPr lang="en-GB" dirty="0"/>
              <a:t>instruction</a:t>
            </a:r>
          </a:p>
          <a:p>
            <a:r>
              <a:rPr lang="en-GB" b="1" dirty="0" err="1"/>
              <a:t>Stp</a:t>
            </a:r>
            <a:r>
              <a:rPr lang="en-GB" dirty="0"/>
              <a:t> terminate </a:t>
            </a:r>
          </a:p>
        </p:txBody>
      </p:sp>
      <p:sp>
        <p:nvSpPr>
          <p:cNvPr id="4" name="Slide Number Placeholder 3"/>
          <p:cNvSpPr>
            <a:spLocks noGrp="1"/>
          </p:cNvSpPr>
          <p:nvPr>
            <p:ph type="sldNum" sz="quarter" idx="12"/>
          </p:nvPr>
        </p:nvSpPr>
        <p:spPr/>
        <p:txBody>
          <a:bodyPr/>
          <a:lstStyle/>
          <a:p>
            <a:fld id="{AE0BAD33-471C-4DB9-AEAE-399B2DE5ACD7}" type="slidenum">
              <a:rPr lang="en-GB" smtClean="0"/>
              <a:t>24</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5" name="Date Placeholder 4"/>
          <p:cNvSpPr>
            <a:spLocks noGrp="1"/>
          </p:cNvSpPr>
          <p:nvPr>
            <p:ph type="dt" sz="half" idx="10"/>
          </p:nvPr>
        </p:nvSpPr>
        <p:spPr/>
        <p:txBody>
          <a:bodyPr/>
          <a:lstStyle/>
          <a:p>
            <a:fld id="{624D4AA1-C075-434D-87BA-37C6113C6B28}" type="datetime1">
              <a:rPr lang="en-GB" smtClean="0"/>
              <a:t>09/09/2014</a:t>
            </a:fld>
            <a:endParaRPr lang="en-GB"/>
          </a:p>
        </p:txBody>
      </p:sp>
    </p:spTree>
    <p:extLst>
      <p:ext uri="{BB962C8B-B14F-4D97-AF65-F5344CB8AC3E}">
        <p14:creationId xmlns:p14="http://schemas.microsoft.com/office/powerpoint/2010/main" val="2234088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446"/>
            <a:ext cx="8955110" cy="1143000"/>
          </a:xfrm>
        </p:spPr>
        <p:txBody>
          <a:bodyPr>
            <a:normAutofit/>
          </a:bodyPr>
          <a:lstStyle/>
          <a:p>
            <a:r>
              <a:rPr lang="en-GB" b="1" dirty="0" smtClean="0"/>
              <a:t>Expressing Mutation Operators</a:t>
            </a:r>
            <a:endParaRPr lang="en-GB" b="1" dirty="0"/>
          </a:p>
        </p:txBody>
      </p:sp>
      <p:sp>
        <p:nvSpPr>
          <p:cNvPr id="3" name="Content Placeholder 2"/>
          <p:cNvSpPr>
            <a:spLocks noGrp="1"/>
          </p:cNvSpPr>
          <p:nvPr>
            <p:ph idx="1"/>
          </p:nvPr>
        </p:nvSpPr>
        <p:spPr>
          <a:xfrm>
            <a:off x="0" y="914400"/>
            <a:ext cx="7315200" cy="4525963"/>
          </a:xfrm>
        </p:spPr>
        <p:txBody>
          <a:bodyPr>
            <a:noAutofit/>
          </a:bodyPr>
          <a:lstStyle/>
          <a:p>
            <a:r>
              <a:rPr lang="en-GB" sz="2000" dirty="0"/>
              <a:t>Line </a:t>
            </a:r>
            <a:r>
              <a:rPr lang="en-GB" sz="2000" dirty="0" smtClean="0"/>
              <a:t>		UNIFORM 	ONE POINT MUTATION</a:t>
            </a:r>
            <a:endParaRPr lang="en-GB" sz="2000" dirty="0"/>
          </a:p>
          <a:p>
            <a:r>
              <a:rPr lang="en-GB" sz="1800" b="1" dirty="0">
                <a:solidFill>
                  <a:srgbClr val="7030A0"/>
                </a:solidFill>
              </a:rPr>
              <a:t>0 </a:t>
            </a:r>
            <a:r>
              <a:rPr lang="en-GB" sz="1800" b="1" dirty="0" smtClean="0">
                <a:solidFill>
                  <a:srgbClr val="7030A0"/>
                </a:solidFill>
              </a:rPr>
              <a:t>		</a:t>
            </a:r>
            <a:r>
              <a:rPr lang="en-GB" sz="1800" b="1" dirty="0" err="1" smtClean="0">
                <a:solidFill>
                  <a:srgbClr val="7030A0"/>
                </a:solidFill>
              </a:rPr>
              <a:t>Rpt</a:t>
            </a:r>
            <a:r>
              <a:rPr lang="en-GB" sz="1800" b="1" dirty="0">
                <a:solidFill>
                  <a:srgbClr val="7030A0"/>
                </a:solidFill>
              </a:rPr>
              <a:t>, 33, </a:t>
            </a:r>
            <a:r>
              <a:rPr lang="en-GB" sz="1800" b="1" dirty="0" smtClean="0">
                <a:solidFill>
                  <a:srgbClr val="7030A0"/>
                </a:solidFill>
              </a:rPr>
              <a:t>18	 </a:t>
            </a:r>
            <a:r>
              <a:rPr lang="en-GB" sz="1800" b="1" dirty="0" err="1" smtClean="0">
                <a:solidFill>
                  <a:srgbClr val="7030A0"/>
                </a:solidFill>
              </a:rPr>
              <a:t>Rpt</a:t>
            </a:r>
            <a:r>
              <a:rPr lang="en-GB" sz="1800" b="1" dirty="0">
                <a:solidFill>
                  <a:srgbClr val="7030A0"/>
                </a:solidFill>
              </a:rPr>
              <a:t>, 33, 18</a:t>
            </a:r>
          </a:p>
          <a:p>
            <a:r>
              <a:rPr lang="en-GB" sz="1800" dirty="0">
                <a:solidFill>
                  <a:srgbClr val="FFC000"/>
                </a:solidFill>
              </a:rPr>
              <a:t>1</a:t>
            </a:r>
            <a:r>
              <a:rPr lang="en-GB" sz="1800" dirty="0"/>
              <a:t> </a:t>
            </a:r>
            <a:r>
              <a:rPr lang="en-GB" sz="1800" dirty="0" smtClean="0"/>
              <a:t>		</a:t>
            </a:r>
            <a:r>
              <a:rPr lang="en-GB" sz="1800" dirty="0" smtClean="0">
                <a:solidFill>
                  <a:srgbClr val="FFC000"/>
                </a:solidFill>
              </a:rPr>
              <a:t>Nop 		Nop</a:t>
            </a:r>
            <a:endParaRPr lang="en-GB" sz="1800" dirty="0">
              <a:solidFill>
                <a:srgbClr val="FFC000"/>
              </a:solidFill>
            </a:endParaRPr>
          </a:p>
          <a:p>
            <a:r>
              <a:rPr lang="en-GB" sz="1800" dirty="0">
                <a:solidFill>
                  <a:srgbClr val="FFC000"/>
                </a:solidFill>
              </a:rPr>
              <a:t>2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3 </a:t>
            </a:r>
            <a:r>
              <a:rPr lang="en-GB" sz="1800" dirty="0" smtClean="0">
                <a:solidFill>
                  <a:srgbClr val="FFC000"/>
                </a:solidFill>
              </a:rPr>
              <a:t>		Nop </a:t>
            </a:r>
            <a:r>
              <a:rPr lang="en-GB" sz="1800" dirty="0" smtClean="0"/>
              <a:t>		</a:t>
            </a:r>
            <a:r>
              <a:rPr lang="en-GB" sz="1800" dirty="0" smtClean="0">
                <a:solidFill>
                  <a:srgbClr val="FFC000"/>
                </a:solidFill>
              </a:rPr>
              <a:t>Nop</a:t>
            </a:r>
            <a:endParaRPr lang="en-GB" sz="1800" dirty="0">
              <a:solidFill>
                <a:srgbClr val="FFC000"/>
              </a:solidFill>
            </a:endParaRPr>
          </a:p>
          <a:p>
            <a:r>
              <a:rPr lang="fr-FR" sz="1800" b="1" dirty="0">
                <a:solidFill>
                  <a:srgbClr val="7030A0"/>
                </a:solidFill>
              </a:rPr>
              <a:t>4 </a:t>
            </a:r>
            <a:r>
              <a:rPr lang="fr-FR" sz="1800" b="1" dirty="0" smtClean="0">
                <a:solidFill>
                  <a:srgbClr val="7030A0"/>
                </a:solidFill>
              </a:rPr>
              <a:t>		</a:t>
            </a:r>
            <a:r>
              <a:rPr lang="fr-FR" sz="1800" b="1" dirty="0" err="1" smtClean="0">
                <a:solidFill>
                  <a:srgbClr val="7030A0"/>
                </a:solidFill>
              </a:rPr>
              <a:t>Inc</a:t>
            </a:r>
            <a:r>
              <a:rPr lang="fr-FR" sz="1800" b="1" dirty="0">
                <a:solidFill>
                  <a:srgbClr val="7030A0"/>
                </a:solidFill>
              </a:rPr>
              <a:t>, 3 </a:t>
            </a:r>
            <a:r>
              <a:rPr lang="fr-FR" sz="1800" b="1" dirty="0" smtClean="0">
                <a:solidFill>
                  <a:srgbClr val="7030A0"/>
                </a:solidFill>
              </a:rPr>
              <a:t>		</a:t>
            </a:r>
            <a:r>
              <a:rPr lang="fr-FR" sz="1800" b="1" dirty="0" err="1" smtClean="0">
                <a:solidFill>
                  <a:srgbClr val="7030A0"/>
                </a:solidFill>
              </a:rPr>
              <a:t>Inc</a:t>
            </a:r>
            <a:r>
              <a:rPr lang="fr-FR" sz="1800" b="1" dirty="0">
                <a:solidFill>
                  <a:srgbClr val="7030A0"/>
                </a:solidFill>
              </a:rPr>
              <a:t>, 3</a:t>
            </a:r>
          </a:p>
          <a:p>
            <a:r>
              <a:rPr lang="en-GB" sz="1800" dirty="0">
                <a:solidFill>
                  <a:srgbClr val="FFC000"/>
                </a:solidFill>
              </a:rPr>
              <a:t>5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6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7 </a:t>
            </a:r>
            <a:r>
              <a:rPr lang="en-GB" sz="1800" dirty="0" smtClean="0">
                <a:solidFill>
                  <a:srgbClr val="FFC000"/>
                </a:solidFill>
              </a:rPr>
              <a:t>		Nop 		Nop</a:t>
            </a:r>
            <a:endParaRPr lang="en-GB" sz="1800" dirty="0">
              <a:solidFill>
                <a:srgbClr val="FFC000"/>
              </a:solidFill>
            </a:endParaRPr>
          </a:p>
          <a:p>
            <a:r>
              <a:rPr lang="sv-SE" sz="1800" b="1" dirty="0">
                <a:solidFill>
                  <a:srgbClr val="7030A0"/>
                </a:solidFill>
              </a:rPr>
              <a:t>8 </a:t>
            </a:r>
            <a:r>
              <a:rPr lang="sv-SE" sz="1800" b="1" dirty="0" smtClean="0">
                <a:solidFill>
                  <a:srgbClr val="7030A0"/>
                </a:solidFill>
              </a:rPr>
              <a:t>		IfRand</a:t>
            </a:r>
            <a:r>
              <a:rPr lang="sv-SE" sz="1800" b="1" dirty="0">
                <a:solidFill>
                  <a:srgbClr val="7030A0"/>
                </a:solidFill>
              </a:rPr>
              <a:t>, 3, 6 </a:t>
            </a:r>
            <a:r>
              <a:rPr lang="sv-SE" sz="1800" b="1" dirty="0" smtClean="0">
                <a:solidFill>
                  <a:srgbClr val="7030A0"/>
                </a:solidFill>
              </a:rPr>
              <a:t>	IfRand</a:t>
            </a:r>
            <a:r>
              <a:rPr lang="sv-SE" sz="1800" b="1" dirty="0">
                <a:solidFill>
                  <a:srgbClr val="7030A0"/>
                </a:solidFill>
              </a:rPr>
              <a:t>, 3, 6</a:t>
            </a:r>
          </a:p>
          <a:p>
            <a:r>
              <a:rPr lang="en-GB" sz="1800" dirty="0">
                <a:solidFill>
                  <a:srgbClr val="FFC000"/>
                </a:solidFill>
              </a:rPr>
              <a:t>9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10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11 </a:t>
            </a:r>
            <a:r>
              <a:rPr lang="en-GB" sz="1800" dirty="0" smtClean="0">
                <a:solidFill>
                  <a:srgbClr val="FFC000"/>
                </a:solidFill>
              </a:rPr>
              <a:t>		Nop 		Nop</a:t>
            </a:r>
            <a:endParaRPr lang="en-GB" sz="1800" dirty="0">
              <a:solidFill>
                <a:srgbClr val="FFC000"/>
              </a:solidFill>
            </a:endParaRPr>
          </a:p>
          <a:p>
            <a:r>
              <a:rPr lang="en-GB" sz="1800" b="1" dirty="0">
                <a:solidFill>
                  <a:srgbClr val="7030A0"/>
                </a:solidFill>
              </a:rPr>
              <a:t>12 </a:t>
            </a:r>
            <a:r>
              <a:rPr lang="en-GB" sz="1800" b="1" dirty="0" smtClean="0">
                <a:solidFill>
                  <a:srgbClr val="7030A0"/>
                </a:solidFill>
              </a:rPr>
              <a:t>		Ivt</a:t>
            </a:r>
            <a:r>
              <a:rPr lang="en-GB" sz="1800" b="1" dirty="0">
                <a:solidFill>
                  <a:srgbClr val="7030A0"/>
                </a:solidFill>
              </a:rPr>
              <a:t>,−3 </a:t>
            </a:r>
            <a:r>
              <a:rPr lang="en-GB" sz="1800" b="1" dirty="0" smtClean="0">
                <a:solidFill>
                  <a:srgbClr val="7030A0"/>
                </a:solidFill>
              </a:rPr>
              <a:t>		Ivt</a:t>
            </a:r>
            <a:r>
              <a:rPr lang="en-GB" sz="1800" b="1" dirty="0">
                <a:solidFill>
                  <a:srgbClr val="7030A0"/>
                </a:solidFill>
              </a:rPr>
              <a:t>,−3</a:t>
            </a:r>
          </a:p>
          <a:p>
            <a:r>
              <a:rPr lang="en-GB" sz="1800" b="1" dirty="0">
                <a:solidFill>
                  <a:srgbClr val="FFC000"/>
                </a:solidFill>
              </a:rPr>
              <a:t>13 </a:t>
            </a:r>
            <a:r>
              <a:rPr lang="en-GB" sz="1800" b="1" dirty="0" smtClean="0">
                <a:solidFill>
                  <a:srgbClr val="FFC000"/>
                </a:solidFill>
              </a:rPr>
              <a:t>		</a:t>
            </a:r>
            <a:r>
              <a:rPr lang="en-GB" sz="1800" dirty="0" smtClean="0">
                <a:solidFill>
                  <a:srgbClr val="FFC000"/>
                </a:solidFill>
              </a:rPr>
              <a:t>Nop</a:t>
            </a:r>
            <a:r>
              <a:rPr lang="en-GB" sz="1800" b="1" dirty="0" smtClean="0">
                <a:solidFill>
                  <a:srgbClr val="FFC000"/>
                </a:solidFill>
              </a:rPr>
              <a:t> 		</a:t>
            </a:r>
            <a:r>
              <a:rPr lang="en-GB" sz="1800" b="1" dirty="0" err="1" smtClean="0">
                <a:solidFill>
                  <a:srgbClr val="FF0000"/>
                </a:solidFill>
              </a:rPr>
              <a:t>Stp</a:t>
            </a:r>
            <a:endParaRPr lang="en-GB" sz="1800" b="1" dirty="0">
              <a:solidFill>
                <a:srgbClr val="FF0000"/>
              </a:solidFill>
            </a:endParaRPr>
          </a:p>
          <a:p>
            <a:r>
              <a:rPr lang="en-GB" sz="1800" dirty="0">
                <a:solidFill>
                  <a:srgbClr val="FFC000"/>
                </a:solidFill>
              </a:rPr>
              <a:t>14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15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16 </a:t>
            </a:r>
            <a:r>
              <a:rPr lang="en-GB" sz="1800" dirty="0" smtClean="0">
                <a:solidFill>
                  <a:srgbClr val="FFC000"/>
                </a:solidFill>
              </a:rPr>
              <a:t>		Nop 		Nop</a:t>
            </a:r>
            <a:endParaRPr lang="en-GB" sz="1800" dirty="0">
              <a:solidFill>
                <a:srgbClr val="FFC000"/>
              </a:solidFill>
            </a:endParaRPr>
          </a:p>
        </p:txBody>
      </p:sp>
      <p:sp>
        <p:nvSpPr>
          <p:cNvPr id="4" name="Content Placeholder 2"/>
          <p:cNvSpPr txBox="1">
            <a:spLocks/>
          </p:cNvSpPr>
          <p:nvPr/>
        </p:nvSpPr>
        <p:spPr>
          <a:xfrm>
            <a:off x="5019822" y="1340416"/>
            <a:ext cx="4114800" cy="54005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Uniform mutation</a:t>
            </a:r>
          </a:p>
          <a:p>
            <a:pPr marL="0" indent="0">
              <a:buFont typeface="Arial" pitchFamily="34" charset="0"/>
              <a:buNone/>
            </a:pPr>
            <a:r>
              <a:rPr lang="en-US" dirty="0" smtClean="0"/>
              <a:t>Flips all bits with a </a:t>
            </a:r>
          </a:p>
          <a:p>
            <a:pPr marL="0" indent="0">
              <a:buFont typeface="Arial" pitchFamily="34" charset="0"/>
              <a:buNone/>
            </a:pPr>
            <a:r>
              <a:rPr lang="en-US" dirty="0" smtClean="0"/>
              <a:t>fixed probability.</a:t>
            </a:r>
          </a:p>
          <a:p>
            <a:pPr marL="0" indent="0">
              <a:buFont typeface="Arial" pitchFamily="34" charset="0"/>
              <a:buNone/>
            </a:pPr>
            <a:r>
              <a:rPr lang="en-US" dirty="0" smtClean="0">
                <a:solidFill>
                  <a:srgbClr val="FF0000"/>
                </a:solidFill>
              </a:rPr>
              <a:t>4 instructions</a:t>
            </a:r>
          </a:p>
          <a:p>
            <a:r>
              <a:rPr lang="en-US" b="1" dirty="0"/>
              <a:t>One point </a:t>
            </a:r>
            <a:r>
              <a:rPr lang="en-US" dirty="0"/>
              <a:t>mutation</a:t>
            </a:r>
          </a:p>
          <a:p>
            <a:pPr marL="0" indent="0">
              <a:buNone/>
            </a:pPr>
            <a:r>
              <a:rPr lang="en-US" dirty="0" smtClean="0"/>
              <a:t>flips </a:t>
            </a:r>
            <a:r>
              <a:rPr lang="en-US" dirty="0"/>
              <a:t>a single </a:t>
            </a:r>
            <a:r>
              <a:rPr lang="en-US" dirty="0" smtClean="0"/>
              <a:t>bit.</a:t>
            </a:r>
          </a:p>
          <a:p>
            <a:pPr marL="0" indent="0">
              <a:buNone/>
            </a:pPr>
            <a:r>
              <a:rPr lang="en-US" dirty="0" smtClean="0">
                <a:solidFill>
                  <a:srgbClr val="FF0000"/>
                </a:solidFill>
              </a:rPr>
              <a:t>6 </a:t>
            </a:r>
            <a:r>
              <a:rPr lang="en-US" dirty="0">
                <a:solidFill>
                  <a:srgbClr val="FF0000"/>
                </a:solidFill>
              </a:rPr>
              <a:t>instructions</a:t>
            </a:r>
            <a:endParaRPr lang="en-US" dirty="0" smtClean="0"/>
          </a:p>
          <a:p>
            <a:pPr marL="0" indent="0">
              <a:buFont typeface="Arial" pitchFamily="34" charset="0"/>
              <a:buNone/>
            </a:pPr>
            <a:r>
              <a:rPr lang="en-US" i="1" dirty="0" smtClean="0"/>
              <a:t>Why insert NOP? </a:t>
            </a:r>
          </a:p>
          <a:p>
            <a:pPr marL="0" indent="0">
              <a:buFont typeface="Arial" pitchFamily="34" charset="0"/>
              <a:buNone/>
            </a:pPr>
            <a:r>
              <a:rPr lang="en-US" dirty="0" smtClean="0">
                <a:solidFill>
                  <a:srgbClr val="00B050"/>
                </a:solidFill>
              </a:rPr>
              <a:t>We let GP start with these programs and mutate them. </a:t>
            </a:r>
          </a:p>
        </p:txBody>
      </p:sp>
      <p:sp>
        <p:nvSpPr>
          <p:cNvPr id="5" name="Slide Number Placeholder 4"/>
          <p:cNvSpPr>
            <a:spLocks noGrp="1"/>
          </p:cNvSpPr>
          <p:nvPr>
            <p:ph type="sldNum" sz="quarter" idx="12"/>
          </p:nvPr>
        </p:nvSpPr>
        <p:spPr/>
        <p:txBody>
          <a:bodyPr/>
          <a:lstStyle/>
          <a:p>
            <a:fld id="{AE0BAD33-471C-4DB9-AEAE-399B2DE5ACD7}" type="slidenum">
              <a:rPr lang="en-GB" smtClean="0"/>
              <a:t>25</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a:p>
        </p:txBody>
      </p:sp>
      <p:sp>
        <p:nvSpPr>
          <p:cNvPr id="6" name="Date Placeholder 5"/>
          <p:cNvSpPr>
            <a:spLocks noGrp="1"/>
          </p:cNvSpPr>
          <p:nvPr>
            <p:ph type="dt" sz="half" idx="10"/>
          </p:nvPr>
        </p:nvSpPr>
        <p:spPr/>
        <p:txBody>
          <a:bodyPr/>
          <a:lstStyle/>
          <a:p>
            <a:fld id="{78EA1391-BEB0-4221-B4D5-0588E429F28C}" type="datetime1">
              <a:rPr lang="en-GB" smtClean="0"/>
              <a:t>09/09/2014</a:t>
            </a:fld>
            <a:endParaRPr lang="en-GB"/>
          </a:p>
        </p:txBody>
      </p:sp>
    </p:spTree>
    <p:extLst>
      <p:ext uri="{BB962C8B-B14F-4D97-AF65-F5344CB8AC3E}">
        <p14:creationId xmlns:p14="http://schemas.microsoft.com/office/powerpoint/2010/main" val="1498066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a:t>7 P</a:t>
            </a:r>
            <a:r>
              <a:rPr lang="en-GB" b="1" dirty="0" smtClean="0"/>
              <a:t>roblem Instances</a:t>
            </a:r>
            <a:endParaRPr lang="en-GB" b="1" dirty="0"/>
          </a:p>
        </p:txBody>
      </p:sp>
      <p:sp>
        <p:nvSpPr>
          <p:cNvPr id="3" name="Content Placeholder 2"/>
          <p:cNvSpPr>
            <a:spLocks noGrp="1"/>
          </p:cNvSpPr>
          <p:nvPr>
            <p:ph idx="1"/>
          </p:nvPr>
        </p:nvSpPr>
        <p:spPr>
          <a:xfrm>
            <a:off x="467544" y="1196752"/>
            <a:ext cx="8229600" cy="4525963"/>
          </a:xfrm>
        </p:spPr>
        <p:txBody>
          <a:bodyPr>
            <a:normAutofit fontScale="85000" lnSpcReduction="20000"/>
          </a:bodyPr>
          <a:lstStyle/>
          <a:p>
            <a:r>
              <a:rPr lang="en-GB" dirty="0" smtClean="0"/>
              <a:t>Problem instances are drawn from a problem class.</a:t>
            </a:r>
          </a:p>
          <a:p>
            <a:r>
              <a:rPr lang="en-GB" dirty="0" smtClean="0"/>
              <a:t>7 </a:t>
            </a:r>
            <a:r>
              <a:rPr lang="en-GB" dirty="0" smtClean="0"/>
              <a:t>real–valued functions, we will convert to discrete binary optimisations problems for a GA. </a:t>
            </a:r>
          </a:p>
          <a:p>
            <a:pPr marL="0" indent="0">
              <a:buNone/>
            </a:pPr>
            <a:r>
              <a:rPr lang="en-GB" b="1" dirty="0" smtClean="0"/>
              <a:t>number</a:t>
            </a:r>
            <a:r>
              <a:rPr lang="en-GB" dirty="0" smtClean="0"/>
              <a:t> 	</a:t>
            </a:r>
            <a:r>
              <a:rPr lang="en-GB" b="1" dirty="0" smtClean="0"/>
              <a:t>function</a:t>
            </a:r>
            <a:endParaRPr lang="en-GB" b="1" dirty="0"/>
          </a:p>
          <a:p>
            <a:pPr marL="0" indent="0">
              <a:buNone/>
            </a:pPr>
            <a:r>
              <a:rPr lang="en-GB" dirty="0" smtClean="0"/>
              <a:t>1 		x</a:t>
            </a:r>
            <a:endParaRPr lang="en-GB" dirty="0"/>
          </a:p>
          <a:p>
            <a:pPr marL="0" indent="0">
              <a:buNone/>
            </a:pPr>
            <a:r>
              <a:rPr lang="en-GB" dirty="0" smtClean="0"/>
              <a:t>2 		sin2(x/4 </a:t>
            </a:r>
            <a:r>
              <a:rPr lang="en-GB" dirty="0"/>
              <a:t>− 16)</a:t>
            </a:r>
          </a:p>
          <a:p>
            <a:pPr marL="0" indent="0">
              <a:buNone/>
            </a:pPr>
            <a:r>
              <a:rPr lang="en-GB" dirty="0" smtClean="0"/>
              <a:t>3 		(</a:t>
            </a:r>
            <a:r>
              <a:rPr lang="en-GB" dirty="0"/>
              <a:t>x − 4) ∗ (x − 12)</a:t>
            </a:r>
          </a:p>
          <a:p>
            <a:pPr marL="0" indent="0">
              <a:buNone/>
            </a:pPr>
            <a:r>
              <a:rPr lang="en-US" dirty="0" smtClean="0"/>
              <a:t>4 		(</a:t>
            </a:r>
            <a:r>
              <a:rPr lang="en-GB" dirty="0"/>
              <a:t>x </a:t>
            </a:r>
            <a:r>
              <a:rPr lang="en-US" dirty="0" smtClean="0"/>
              <a:t>∗ </a:t>
            </a:r>
            <a:r>
              <a:rPr lang="en-GB" dirty="0"/>
              <a:t>x </a:t>
            </a:r>
            <a:r>
              <a:rPr lang="en-US" dirty="0" smtClean="0"/>
              <a:t>− </a:t>
            </a:r>
            <a:r>
              <a:rPr lang="en-US" dirty="0"/>
              <a:t>10 ∗ </a:t>
            </a:r>
            <a:r>
              <a:rPr lang="en-US" dirty="0" err="1" smtClean="0"/>
              <a:t>cos</a:t>
            </a:r>
            <a:r>
              <a:rPr lang="en-US" dirty="0" smtClean="0"/>
              <a:t>(</a:t>
            </a:r>
            <a:r>
              <a:rPr lang="en-GB" dirty="0"/>
              <a:t>x</a:t>
            </a:r>
            <a:r>
              <a:rPr lang="en-US" dirty="0" smtClean="0"/>
              <a:t>))</a:t>
            </a:r>
            <a:endParaRPr lang="en-US" dirty="0"/>
          </a:p>
          <a:p>
            <a:pPr marL="0" indent="0">
              <a:buNone/>
            </a:pPr>
            <a:r>
              <a:rPr lang="en-GB" dirty="0" smtClean="0"/>
              <a:t>5 		sin(</a:t>
            </a:r>
            <a:r>
              <a:rPr lang="en-GB" dirty="0" err="1" smtClean="0"/>
              <a:t>pi∗x</a:t>
            </a:r>
            <a:r>
              <a:rPr lang="en-GB" dirty="0" smtClean="0"/>
              <a:t>/64−4</a:t>
            </a:r>
            <a:r>
              <a:rPr lang="en-GB" dirty="0"/>
              <a:t>) ∗ </a:t>
            </a:r>
            <a:r>
              <a:rPr lang="en-GB" dirty="0" err="1" smtClean="0"/>
              <a:t>cos</a:t>
            </a:r>
            <a:r>
              <a:rPr lang="en-GB" dirty="0" smtClean="0"/>
              <a:t>(</a:t>
            </a:r>
            <a:r>
              <a:rPr lang="en-GB" dirty="0" err="1" smtClean="0"/>
              <a:t>pi∗x</a:t>
            </a:r>
            <a:r>
              <a:rPr lang="en-GB" dirty="0" smtClean="0"/>
              <a:t>/64−12</a:t>
            </a:r>
            <a:r>
              <a:rPr lang="en-GB" dirty="0"/>
              <a:t>)</a:t>
            </a:r>
          </a:p>
          <a:p>
            <a:pPr marL="0" indent="0">
              <a:buNone/>
            </a:pPr>
            <a:r>
              <a:rPr lang="es-ES" dirty="0" smtClean="0"/>
              <a:t>6 		sin(</a:t>
            </a:r>
            <a:r>
              <a:rPr lang="es-ES" dirty="0" err="1" smtClean="0"/>
              <a:t>pi∗cos</a:t>
            </a:r>
            <a:r>
              <a:rPr lang="es-ES" dirty="0" smtClean="0"/>
              <a:t>(pi∗</a:t>
            </a:r>
            <a:r>
              <a:rPr lang="en-GB" dirty="0" smtClean="0"/>
              <a:t>x</a:t>
            </a:r>
            <a:r>
              <a:rPr lang="es-ES" dirty="0" smtClean="0"/>
              <a:t>/64 </a:t>
            </a:r>
            <a:r>
              <a:rPr lang="es-ES" dirty="0"/>
              <a:t>− 12)/4)</a:t>
            </a:r>
          </a:p>
          <a:p>
            <a:pPr marL="0" indent="0">
              <a:buNone/>
            </a:pPr>
            <a:r>
              <a:rPr lang="en-GB" dirty="0" smtClean="0"/>
              <a:t>7 		1</a:t>
            </a:r>
            <a:r>
              <a:rPr lang="en-GB" dirty="0"/>
              <a:t>/(1 + x </a:t>
            </a:r>
            <a:r>
              <a:rPr lang="en-GB" dirty="0" smtClean="0"/>
              <a:t>/64</a:t>
            </a:r>
            <a:r>
              <a:rPr lang="en-GB" dirty="0"/>
              <a:t>)</a:t>
            </a:r>
          </a:p>
        </p:txBody>
      </p:sp>
      <p:sp>
        <p:nvSpPr>
          <p:cNvPr id="4" name="Slide Number Placeholder 3"/>
          <p:cNvSpPr>
            <a:spLocks noGrp="1"/>
          </p:cNvSpPr>
          <p:nvPr>
            <p:ph type="sldNum" sz="quarter" idx="12"/>
          </p:nvPr>
        </p:nvSpPr>
        <p:spPr/>
        <p:txBody>
          <a:bodyPr/>
          <a:lstStyle/>
          <a:p>
            <a:fld id="{AE0BAD33-471C-4DB9-AEAE-399B2DE5ACD7}" type="slidenum">
              <a:rPr lang="en-GB" smtClean="0"/>
              <a:t>26</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5" name="Date Placeholder 4"/>
          <p:cNvSpPr>
            <a:spLocks noGrp="1"/>
          </p:cNvSpPr>
          <p:nvPr>
            <p:ph type="dt" sz="half" idx="10"/>
          </p:nvPr>
        </p:nvSpPr>
        <p:spPr/>
        <p:txBody>
          <a:bodyPr/>
          <a:lstStyle/>
          <a:p>
            <a:fld id="{F936ABCE-9330-465A-AAFC-C3DD04B63476}" type="datetime1">
              <a:rPr lang="en-GB" smtClean="0"/>
              <a:t>09/09/2014</a:t>
            </a:fld>
            <a:endParaRPr lang="en-GB"/>
          </a:p>
        </p:txBody>
      </p:sp>
    </p:spTree>
    <p:extLst>
      <p:ext uri="{BB962C8B-B14F-4D97-AF65-F5344CB8AC3E}">
        <p14:creationId xmlns:p14="http://schemas.microsoft.com/office/powerpoint/2010/main" val="2529494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 y="2902"/>
            <a:ext cx="8964488" cy="1143000"/>
          </a:xfrm>
        </p:spPr>
        <p:txBody>
          <a:bodyPr>
            <a:normAutofit fontScale="90000"/>
          </a:bodyPr>
          <a:lstStyle/>
          <a:p>
            <a:r>
              <a:rPr lang="en-US" b="1" dirty="0" smtClean="0"/>
              <a:t>Function Optimization Problem </a:t>
            </a:r>
            <a:r>
              <a:rPr lang="en-US" b="1" dirty="0"/>
              <a:t>C</a:t>
            </a:r>
            <a:r>
              <a:rPr lang="en-US" b="1" dirty="0" smtClean="0"/>
              <a:t>lasses</a:t>
            </a:r>
            <a:endParaRPr lang="en-GB" b="1" dirty="0"/>
          </a:p>
        </p:txBody>
      </p:sp>
      <p:sp>
        <p:nvSpPr>
          <p:cNvPr id="3" name="Content Placeholder 2"/>
          <p:cNvSpPr>
            <a:spLocks noGrp="1"/>
          </p:cNvSpPr>
          <p:nvPr>
            <p:ph idx="1"/>
          </p:nvPr>
        </p:nvSpPr>
        <p:spPr>
          <a:xfrm>
            <a:off x="107504" y="1196752"/>
            <a:ext cx="8928992" cy="4929411"/>
          </a:xfrm>
        </p:spPr>
        <p:txBody>
          <a:bodyPr>
            <a:normAutofit fontScale="92500" lnSpcReduction="10000"/>
          </a:bodyPr>
          <a:lstStyle/>
          <a:p>
            <a:pPr marL="514350" indent="-514350">
              <a:buAutoNum type="arabicPeriod"/>
            </a:pPr>
            <a:r>
              <a:rPr lang="en-US" dirty="0" smtClean="0"/>
              <a:t>To test the method we use binary function classes</a:t>
            </a:r>
          </a:p>
          <a:p>
            <a:pPr marL="514350" indent="-514350">
              <a:buAutoNum type="arabicPeriod"/>
            </a:pPr>
            <a:r>
              <a:rPr lang="en-US" dirty="0" smtClean="0"/>
              <a:t>We </a:t>
            </a:r>
            <a:r>
              <a:rPr lang="en-US" dirty="0"/>
              <a:t>generate a Normally-distributed value t = </a:t>
            </a:r>
            <a:r>
              <a:rPr lang="en-US" b="1" dirty="0"/>
              <a:t>−0.7 </a:t>
            </a:r>
            <a:r>
              <a:rPr lang="en-US" b="1" dirty="0" smtClean="0"/>
              <a:t>+ 0.5 N (</a:t>
            </a:r>
            <a:r>
              <a:rPr lang="en-US" b="1" dirty="0"/>
              <a:t>0, 1</a:t>
            </a:r>
            <a:r>
              <a:rPr lang="en-US" b="1" dirty="0" smtClean="0"/>
              <a:t>) </a:t>
            </a:r>
            <a:r>
              <a:rPr lang="en-US" dirty="0"/>
              <a:t>in the range [-1, +1]. </a:t>
            </a:r>
          </a:p>
          <a:p>
            <a:pPr marL="514350" indent="-514350">
              <a:buFont typeface="+mj-lt"/>
              <a:buAutoNum type="arabicPeriod"/>
            </a:pPr>
            <a:r>
              <a:rPr lang="en-US" dirty="0" smtClean="0"/>
              <a:t>We </a:t>
            </a:r>
            <a:r>
              <a:rPr lang="en-US" dirty="0"/>
              <a:t>linearly interpolate the value t from the range [-1</a:t>
            </a:r>
            <a:r>
              <a:rPr lang="en-US" dirty="0" smtClean="0"/>
              <a:t>, +</a:t>
            </a:r>
            <a:r>
              <a:rPr lang="en-US" dirty="0"/>
              <a:t>1] into an integer in the range [0, </a:t>
            </a:r>
            <a:r>
              <a:rPr lang="en-US" dirty="0" smtClean="0"/>
              <a:t>2^num</a:t>
            </a:r>
            <a:r>
              <a:rPr lang="en-US" dirty="0"/>
              <a:t>−bits −1], </a:t>
            </a:r>
            <a:r>
              <a:rPr lang="en-US" dirty="0" smtClean="0"/>
              <a:t>and </a:t>
            </a:r>
            <a:r>
              <a:rPr lang="en-US" b="1" dirty="0" smtClean="0"/>
              <a:t>convert </a:t>
            </a:r>
            <a:r>
              <a:rPr lang="en-US" b="1" dirty="0"/>
              <a:t>this into a bit-string </a:t>
            </a:r>
            <a:r>
              <a:rPr lang="en-US" b="1" dirty="0" smtClean="0"/>
              <a:t>t</a:t>
            </a:r>
            <a:r>
              <a:rPr lang="en-GB" b="1" dirty="0" smtClean="0"/>
              <a:t>′.</a:t>
            </a:r>
            <a:endParaRPr lang="en-GB" b="1" dirty="0"/>
          </a:p>
          <a:p>
            <a:pPr marL="514350" indent="-514350">
              <a:buFont typeface="+mj-lt"/>
              <a:buAutoNum type="arabicPeriod"/>
            </a:pPr>
            <a:r>
              <a:rPr lang="en-US" dirty="0" smtClean="0"/>
              <a:t>To </a:t>
            </a:r>
            <a:r>
              <a:rPr lang="en-US" dirty="0"/>
              <a:t>calculate the fitness of an arbitrary bit-string x, </a:t>
            </a:r>
            <a:r>
              <a:rPr lang="en-US" dirty="0" smtClean="0"/>
              <a:t>the </a:t>
            </a:r>
            <a:r>
              <a:rPr lang="en-US" b="1" dirty="0" smtClean="0"/>
              <a:t>hamming </a:t>
            </a:r>
            <a:r>
              <a:rPr lang="en-US" b="1" dirty="0"/>
              <a:t>distance </a:t>
            </a:r>
            <a:r>
              <a:rPr lang="en-US" dirty="0"/>
              <a:t>between x and the target </a:t>
            </a:r>
            <a:r>
              <a:rPr lang="en-US" dirty="0" smtClean="0"/>
              <a:t>bit-string </a:t>
            </a:r>
            <a:r>
              <a:rPr lang="en-GB" dirty="0" smtClean="0"/>
              <a:t>t′</a:t>
            </a:r>
            <a:r>
              <a:rPr lang="en-GB" dirty="0"/>
              <a:t> </a:t>
            </a:r>
            <a:r>
              <a:rPr lang="en-US" dirty="0" smtClean="0"/>
              <a:t>is </a:t>
            </a:r>
            <a:r>
              <a:rPr lang="en-US" dirty="0"/>
              <a:t>calculated (giving a value in the range [0,numbits</a:t>
            </a:r>
            <a:r>
              <a:rPr lang="en-US" dirty="0" smtClean="0"/>
              <a:t>]). This </a:t>
            </a:r>
            <a:r>
              <a:rPr lang="en-US" dirty="0"/>
              <a:t>value is then </a:t>
            </a:r>
            <a:r>
              <a:rPr lang="en-US" b="1" dirty="0"/>
              <a:t>fed into one of the 7 functions.</a:t>
            </a:r>
            <a:endParaRPr lang="en-GB" b="1" dirty="0"/>
          </a:p>
        </p:txBody>
      </p:sp>
      <p:sp>
        <p:nvSpPr>
          <p:cNvPr id="4" name="Slide Number Placeholder 3"/>
          <p:cNvSpPr>
            <a:spLocks noGrp="1"/>
          </p:cNvSpPr>
          <p:nvPr>
            <p:ph type="sldNum" sz="quarter" idx="12"/>
          </p:nvPr>
        </p:nvSpPr>
        <p:spPr/>
        <p:txBody>
          <a:bodyPr/>
          <a:lstStyle/>
          <a:p>
            <a:fld id="{AE0BAD33-471C-4DB9-AEAE-399B2DE5ACD7}" type="slidenum">
              <a:rPr lang="en-GB" smtClean="0"/>
              <a:t>27</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5" name="Date Placeholder 4"/>
          <p:cNvSpPr>
            <a:spLocks noGrp="1"/>
          </p:cNvSpPr>
          <p:nvPr>
            <p:ph type="dt" sz="half" idx="10"/>
          </p:nvPr>
        </p:nvSpPr>
        <p:spPr/>
        <p:txBody>
          <a:bodyPr/>
          <a:lstStyle/>
          <a:p>
            <a:fld id="{DDE79D1B-EC6C-4E0C-8904-60F0104C3816}" type="datetime1">
              <a:rPr lang="en-GB" smtClean="0"/>
              <a:t>09/09/2014</a:t>
            </a:fld>
            <a:endParaRPr lang="en-GB"/>
          </a:p>
        </p:txBody>
      </p:sp>
    </p:spTree>
    <p:extLst>
      <p:ext uri="{BB962C8B-B14F-4D97-AF65-F5344CB8AC3E}">
        <p14:creationId xmlns:p14="http://schemas.microsoft.com/office/powerpoint/2010/main" val="2930591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Results – 32 bit problems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2940531"/>
              </p:ext>
            </p:extLst>
          </p:nvPr>
        </p:nvGraphicFramePr>
        <p:xfrm>
          <a:off x="457200" y="990600"/>
          <a:ext cx="8382000" cy="5738538"/>
        </p:xfrm>
        <a:graphic>
          <a:graphicData uri="http://schemas.openxmlformats.org/drawingml/2006/table">
            <a:tbl>
              <a:tblPr>
                <a:tableStyleId>{5C22544A-7EE6-4342-B048-85BDC9FD1C3A}</a:tableStyleId>
              </a:tblPr>
              <a:tblGrid>
                <a:gridCol w="3713199"/>
                <a:gridCol w="1255935"/>
                <a:gridCol w="1583570"/>
                <a:gridCol w="1829296"/>
              </a:tblGrid>
              <a:tr h="366983">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standard deviations</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generated-mutation</a:t>
                      </a:r>
                      <a:endParaRPr lang="en-GB" sz="2000" b="0" i="0" u="none" strike="noStrike" dirty="0">
                        <a:solidFill>
                          <a:srgbClr val="000000"/>
                        </a:solidFill>
                        <a:effectLst/>
                        <a:latin typeface="Calibri"/>
                      </a:endParaRPr>
                    </a:p>
                  </a:txBody>
                  <a:tcPr marL="9525" marR="9525" marT="9525" marB="0" anchor="b"/>
                </a:tc>
              </a:tr>
              <a:tr h="348634">
                <a:tc>
                  <a:txBody>
                    <a:bodyPr/>
                    <a:lstStyle/>
                    <a:p>
                      <a:pPr algn="l" fontAlgn="b"/>
                      <a:r>
                        <a:rPr lang="en-GB" sz="2000" u="none" strike="noStrike" dirty="0">
                          <a:effectLst/>
                        </a:rPr>
                        <a:t>p1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31.11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p1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0.16</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951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959.7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984.9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10.8</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506.7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512.2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528.9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p3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6.4</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p4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945.8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954.9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978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8.1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0.262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0.26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0.298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0.432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0.434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0.462</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0.901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0.002</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28</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5" name="Date Placeholder 4"/>
          <p:cNvSpPr>
            <a:spLocks noGrp="1"/>
          </p:cNvSpPr>
          <p:nvPr>
            <p:ph type="dt" sz="half" idx="10"/>
          </p:nvPr>
        </p:nvSpPr>
        <p:spPr/>
        <p:txBody>
          <a:bodyPr/>
          <a:lstStyle/>
          <a:p>
            <a:fld id="{1A6CB575-70C4-4647-A3DE-68D6C14B1168}" type="datetime1">
              <a:rPr lang="en-GB" smtClean="0"/>
              <a:t>09/09/2014</a:t>
            </a:fld>
            <a:endParaRPr lang="en-GB"/>
          </a:p>
        </p:txBody>
      </p:sp>
    </p:spTree>
    <p:extLst>
      <p:ext uri="{BB962C8B-B14F-4D97-AF65-F5344CB8AC3E}">
        <p14:creationId xmlns:p14="http://schemas.microsoft.com/office/powerpoint/2010/main" val="1342658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t>Results – </a:t>
            </a:r>
            <a:r>
              <a:rPr lang="en-US" b="1" dirty="0" smtClean="0"/>
              <a:t>64 bit </a:t>
            </a:r>
            <a:r>
              <a:rPr lang="en-US" b="1" dirty="0"/>
              <a:t>problems</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4339939"/>
              </p:ext>
            </p:extLst>
          </p:nvPr>
        </p:nvGraphicFramePr>
        <p:xfrm>
          <a:off x="228600" y="1219206"/>
          <a:ext cx="8610599" cy="5597525"/>
        </p:xfrm>
        <a:graphic>
          <a:graphicData uri="http://schemas.openxmlformats.org/drawingml/2006/table">
            <a:tbl>
              <a:tblPr>
                <a:tableStyleId>{5C22544A-7EE6-4342-B048-85BDC9FD1C3A}</a:tableStyleId>
              </a:tblPr>
              <a:tblGrid>
                <a:gridCol w="2871773"/>
                <a:gridCol w="1912942"/>
                <a:gridCol w="1912942"/>
                <a:gridCol w="1912942"/>
              </a:tblGrid>
              <a:tr h="355600">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 </a:t>
                      </a:r>
                      <a:r>
                        <a:rPr lang="en-US" sz="2000" b="0" i="0" u="none" strike="noStrike" baseline="0" dirty="0" err="1" smtClean="0">
                          <a:solidFill>
                            <a:srgbClr val="000000"/>
                          </a:solidFill>
                          <a:effectLst/>
                          <a:latin typeface="Calibri"/>
                        </a:rPr>
                        <a:t>dev</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generated-mutation</a:t>
                      </a:r>
                      <a:endParaRPr lang="en-GB" sz="2000" b="0"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55.31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56.47</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3141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3168</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p2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2314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p3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3065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3130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3193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0.839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0.846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0.861</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0.643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0.663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0.7529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0.7684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0.0031</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29</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4" name="Date Placeholder 3"/>
          <p:cNvSpPr>
            <a:spLocks noGrp="1"/>
          </p:cNvSpPr>
          <p:nvPr>
            <p:ph type="dt" sz="half" idx="10"/>
          </p:nvPr>
        </p:nvSpPr>
        <p:spPr/>
        <p:txBody>
          <a:bodyPr/>
          <a:lstStyle/>
          <a:p>
            <a:fld id="{69A301A2-6637-4AC8-9E88-AC5471BE00C4}" type="datetime1">
              <a:rPr lang="en-GB" smtClean="0"/>
              <a:t>09/09/2014</a:t>
            </a:fld>
            <a:endParaRPr lang="en-GB"/>
          </a:p>
        </p:txBody>
      </p:sp>
    </p:spTree>
    <p:extLst>
      <p:ext uri="{BB962C8B-B14F-4D97-AF65-F5344CB8AC3E}">
        <p14:creationId xmlns:p14="http://schemas.microsoft.com/office/powerpoint/2010/main" val="2742347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 Spectrum</a:t>
            </a:r>
            <a:endParaRPr lang="en-GB" dirty="0"/>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3</a:t>
            </a:fld>
            <a:endParaRPr lang="en-GB" dirty="0"/>
          </a:p>
        </p:txBody>
      </p:sp>
      <p:sp>
        <p:nvSpPr>
          <p:cNvPr id="9" name="TextBox 8"/>
          <p:cNvSpPr txBox="1"/>
          <p:nvPr/>
        </p:nvSpPr>
        <p:spPr>
          <a:xfrm>
            <a:off x="2072920" y="3021039"/>
            <a:ext cx="1982274" cy="923330"/>
          </a:xfrm>
          <a:prstGeom prst="rect">
            <a:avLst/>
          </a:prstGeom>
          <a:noFill/>
        </p:spPr>
        <p:txBody>
          <a:bodyPr wrap="none" rtlCol="0">
            <a:spAutoFit/>
          </a:bodyPr>
          <a:lstStyle/>
          <a:p>
            <a:r>
              <a:rPr lang="en-GB" dirty="0" smtClean="0"/>
              <a:t>Automatically </a:t>
            </a:r>
          </a:p>
          <a:p>
            <a:r>
              <a:rPr lang="en-GB" dirty="0" smtClean="0"/>
              <a:t>designed heuristics</a:t>
            </a:r>
          </a:p>
          <a:p>
            <a:r>
              <a:rPr lang="en-GB" dirty="0" smtClean="0"/>
              <a:t>(</a:t>
            </a:r>
            <a:r>
              <a:rPr lang="en-GB" dirty="0" smtClean="0">
                <a:solidFill>
                  <a:srgbClr val="00B050"/>
                </a:solidFill>
              </a:rPr>
              <a:t>this tutorial</a:t>
            </a:r>
            <a:r>
              <a:rPr lang="en-GB" dirty="0" smtClean="0"/>
              <a:t>)</a:t>
            </a:r>
            <a:endParaRPr lang="en-GB" dirty="0"/>
          </a:p>
        </p:txBody>
      </p:sp>
      <p:sp>
        <p:nvSpPr>
          <p:cNvPr id="10" name="TextBox 9"/>
          <p:cNvSpPr txBox="1"/>
          <p:nvPr/>
        </p:nvSpPr>
        <p:spPr>
          <a:xfrm>
            <a:off x="3868688" y="1701594"/>
            <a:ext cx="3034357" cy="923330"/>
          </a:xfrm>
          <a:prstGeom prst="rect">
            <a:avLst/>
          </a:prstGeom>
          <a:noFill/>
        </p:spPr>
        <p:txBody>
          <a:bodyPr wrap="none" rtlCol="0">
            <a:spAutoFit/>
          </a:bodyPr>
          <a:lstStyle/>
          <a:p>
            <a:r>
              <a:rPr lang="en-GB" dirty="0" smtClean="0"/>
              <a:t>First year university course </a:t>
            </a:r>
          </a:p>
          <a:p>
            <a:r>
              <a:rPr lang="en-GB" dirty="0" smtClean="0"/>
              <a:t>On Java, as part of a computer</a:t>
            </a:r>
          </a:p>
          <a:p>
            <a:r>
              <a:rPr lang="en-GB" dirty="0" smtClean="0"/>
              <a:t>Science degree</a:t>
            </a:r>
            <a:endParaRPr lang="en-GB" dirty="0"/>
          </a:p>
        </p:txBody>
      </p:sp>
      <p:sp>
        <p:nvSpPr>
          <p:cNvPr id="11" name="TextBox 10"/>
          <p:cNvSpPr txBox="1"/>
          <p:nvPr/>
        </p:nvSpPr>
        <p:spPr>
          <a:xfrm>
            <a:off x="3544464" y="5330707"/>
            <a:ext cx="2402324" cy="369332"/>
          </a:xfrm>
          <a:prstGeom prst="rect">
            <a:avLst/>
          </a:prstGeom>
          <a:noFill/>
        </p:spPr>
        <p:txBody>
          <a:bodyPr wrap="none" rtlCol="0">
            <a:spAutoFit/>
          </a:bodyPr>
          <a:lstStyle/>
          <a:p>
            <a:r>
              <a:rPr lang="en-GB" dirty="0" smtClean="0"/>
              <a:t>Increasing “complexity”</a:t>
            </a:r>
            <a:endParaRPr lang="en-GB" dirty="0"/>
          </a:p>
        </p:txBody>
      </p:sp>
      <p:sp>
        <p:nvSpPr>
          <p:cNvPr id="12" name="TextBox 11"/>
          <p:cNvSpPr txBox="1"/>
          <p:nvPr/>
        </p:nvSpPr>
        <p:spPr>
          <a:xfrm>
            <a:off x="6156176" y="2744040"/>
            <a:ext cx="1350050" cy="1200329"/>
          </a:xfrm>
          <a:prstGeom prst="rect">
            <a:avLst/>
          </a:prstGeom>
          <a:noFill/>
        </p:spPr>
        <p:txBody>
          <a:bodyPr wrap="none" rtlCol="0">
            <a:spAutoFit/>
          </a:bodyPr>
          <a:lstStyle/>
          <a:p>
            <a:r>
              <a:rPr lang="en-GB" dirty="0" smtClean="0"/>
              <a:t>LARGE </a:t>
            </a:r>
          </a:p>
          <a:p>
            <a:r>
              <a:rPr lang="en-GB" dirty="0" smtClean="0"/>
              <a:t>Software </a:t>
            </a:r>
          </a:p>
          <a:p>
            <a:r>
              <a:rPr lang="en-GB" dirty="0" smtClean="0"/>
              <a:t>Engineering </a:t>
            </a:r>
          </a:p>
          <a:p>
            <a:r>
              <a:rPr lang="en-GB" dirty="0" smtClean="0"/>
              <a:t>Projects</a:t>
            </a:r>
            <a:endParaRPr lang="en-GB" dirty="0"/>
          </a:p>
        </p:txBody>
      </p:sp>
      <p:sp>
        <p:nvSpPr>
          <p:cNvPr id="13" name="TextBox 12"/>
          <p:cNvSpPr txBox="1"/>
          <p:nvPr/>
        </p:nvSpPr>
        <p:spPr>
          <a:xfrm>
            <a:off x="755576" y="1556792"/>
            <a:ext cx="2226828" cy="923330"/>
          </a:xfrm>
          <a:prstGeom prst="rect">
            <a:avLst/>
          </a:prstGeom>
          <a:noFill/>
        </p:spPr>
        <p:txBody>
          <a:bodyPr wrap="none" rtlCol="0">
            <a:spAutoFit/>
          </a:bodyPr>
          <a:lstStyle/>
          <a:p>
            <a:r>
              <a:rPr lang="en-GB" dirty="0" smtClean="0"/>
              <a:t>Genetic Programming</a:t>
            </a:r>
          </a:p>
          <a:p>
            <a:r>
              <a:rPr lang="en-GB" dirty="0" smtClean="0"/>
              <a:t>{+, -, *, /}</a:t>
            </a:r>
          </a:p>
          <a:p>
            <a:r>
              <a:rPr lang="en-GB" dirty="0" smtClean="0"/>
              <a:t>{AND, OR, NOT}</a:t>
            </a:r>
            <a:endParaRPr lang="en-GB" dirty="0"/>
          </a:p>
        </p:txBody>
      </p:sp>
      <p:sp>
        <p:nvSpPr>
          <p:cNvPr id="14" name="Down Arrow 13"/>
          <p:cNvSpPr/>
          <p:nvPr/>
        </p:nvSpPr>
        <p:spPr>
          <a:xfrm>
            <a:off x="1384358" y="2624924"/>
            <a:ext cx="484632" cy="2297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3059832" y="39443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4644008" y="2624924"/>
            <a:ext cx="484632" cy="2245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6569461" y="3944369"/>
            <a:ext cx="484632" cy="993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755576" y="4857226"/>
            <a:ext cx="7416824"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82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p-values T Test </a:t>
            </a:r>
            <a:r>
              <a:rPr lang="en-US" b="1" dirty="0"/>
              <a:t>for 32 and 64-bit functions on </a:t>
            </a:r>
            <a:r>
              <a:rPr lang="en-US" b="1" dirty="0" smtClean="0"/>
              <a:t>the</a:t>
            </a:r>
            <a:r>
              <a:rPr lang="en-GB" b="1" dirty="0" smtClean="0"/>
              <a:t>7 </a:t>
            </a:r>
            <a:r>
              <a:rPr lang="en-GB" b="1" dirty="0"/>
              <a:t>problem classes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0565934"/>
              </p:ext>
            </p:extLst>
          </p:nvPr>
        </p:nvGraphicFramePr>
        <p:xfrm>
          <a:off x="381001" y="1600202"/>
          <a:ext cx="8534398" cy="4952997"/>
        </p:xfrm>
        <a:graphic>
          <a:graphicData uri="http://schemas.openxmlformats.org/drawingml/2006/table">
            <a:tbl>
              <a:tblPr>
                <a:tableStyleId>{5C22544A-7EE6-4342-B048-85BDC9FD1C3A}</a:tableStyleId>
              </a:tblPr>
              <a:tblGrid>
                <a:gridCol w="1070230"/>
                <a:gridCol w="1683097"/>
                <a:gridCol w="2048987"/>
                <a:gridCol w="1683097"/>
                <a:gridCol w="2048987"/>
              </a:tblGrid>
              <a:tr h="550333">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class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p1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1.98E-08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0.0005683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1.64E-19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1.02E-05</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p2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1.21E-18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1.08E-12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0.00353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1.65E-14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3.49E-16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0.00722</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p4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4.74E-23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1.22E-16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2.35E-21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9.01E-13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9.62E-17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1.67E-15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4.80E-09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4.23E-06</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p6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2.54E-27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4.14E-24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3.31E-24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3.64E-28</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p7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3.00E-18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1.45E-28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5.14E-23</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30</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4" name="Date Placeholder 3"/>
          <p:cNvSpPr>
            <a:spLocks noGrp="1"/>
          </p:cNvSpPr>
          <p:nvPr>
            <p:ph type="dt" sz="half" idx="10"/>
          </p:nvPr>
        </p:nvSpPr>
        <p:spPr/>
        <p:txBody>
          <a:bodyPr/>
          <a:lstStyle/>
          <a:p>
            <a:fld id="{F6EEA989-7210-44BC-A5EA-E66528C1FCC6}" type="datetime1">
              <a:rPr lang="en-GB" smtClean="0"/>
              <a:t>09/09/2014</a:t>
            </a:fld>
            <a:endParaRPr lang="en-GB"/>
          </a:p>
        </p:txBody>
      </p:sp>
    </p:spTree>
    <p:extLst>
      <p:ext uri="{BB962C8B-B14F-4D97-AF65-F5344CB8AC3E}">
        <p14:creationId xmlns:p14="http://schemas.microsoft.com/office/powerpoint/2010/main" val="1994890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Rebuttal to </a:t>
            </a:r>
            <a:r>
              <a:rPr lang="en-US" b="1" dirty="0" smtClean="0"/>
              <a:t>Reviews</a:t>
            </a:r>
            <a:endParaRPr lang="en-GB" b="1" dirty="0"/>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pPr marL="0" indent="0">
              <a:buNone/>
            </a:pPr>
            <a:r>
              <a:rPr lang="en-US" dirty="0" smtClean="0"/>
              <a:t>1. Did we test the new mutation operators against standard operators (one-point and uniform mutation) on </a:t>
            </a:r>
            <a:r>
              <a:rPr lang="en-US" b="1" dirty="0" smtClean="0"/>
              <a:t>different problem classes</a:t>
            </a:r>
            <a:r>
              <a:rPr lang="en-US" dirty="0" smtClean="0"/>
              <a:t>? </a:t>
            </a:r>
          </a:p>
          <a:p>
            <a:r>
              <a:rPr lang="en-US" dirty="0" smtClean="0">
                <a:solidFill>
                  <a:srgbClr val="FF0000"/>
                </a:solidFill>
              </a:rPr>
              <a:t>NO</a:t>
            </a:r>
            <a:r>
              <a:rPr lang="en-US" dirty="0" smtClean="0"/>
              <a:t> – the mutation operator is designed (evolved) specifically for that class of problem. </a:t>
            </a:r>
          </a:p>
          <a:p>
            <a:pPr marL="0" indent="0">
              <a:buNone/>
            </a:pPr>
            <a:r>
              <a:rPr lang="en-US" dirty="0" smtClean="0"/>
              <a:t>2</a:t>
            </a:r>
            <a:r>
              <a:rPr lang="en-US" dirty="0" smtClean="0"/>
              <a:t>. Are we taking the </a:t>
            </a:r>
            <a:r>
              <a:rPr lang="en-US" b="1" dirty="0" smtClean="0"/>
              <a:t>training stage </a:t>
            </a:r>
            <a:r>
              <a:rPr lang="en-US" dirty="0" smtClean="0"/>
              <a:t>into account?</a:t>
            </a:r>
          </a:p>
          <a:p>
            <a:r>
              <a:rPr lang="en-US" dirty="0" smtClean="0">
                <a:solidFill>
                  <a:srgbClr val="FF0000"/>
                </a:solidFill>
              </a:rPr>
              <a:t>NO</a:t>
            </a:r>
            <a:r>
              <a:rPr lang="en-US" dirty="0" smtClean="0"/>
              <a:t>, we are just comparing mutation operators in the testing phase – Anyway how could we meaningfully compare “brain power” (manual design) against “processor power” (evolution).</a:t>
            </a:r>
          </a:p>
          <a:p>
            <a:pPr marL="0" indent="0">
              <a:buNone/>
            </a:pPr>
            <a:r>
              <a:rPr lang="en-US" dirty="0" smtClean="0"/>
              <a:t>3. Train for all functions – </a:t>
            </a:r>
            <a:r>
              <a:rPr lang="en-US" dirty="0" smtClean="0">
                <a:solidFill>
                  <a:srgbClr val="FF0000"/>
                </a:solidFill>
              </a:rPr>
              <a:t>NO, </a:t>
            </a:r>
            <a:r>
              <a:rPr lang="en-US" dirty="0" smtClean="0"/>
              <a:t>we </a:t>
            </a:r>
            <a:r>
              <a:rPr lang="en-US" dirty="0" smtClean="0"/>
              <a:t>are specializing.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E0BAD33-471C-4DB9-AEAE-399B2DE5ACD7}" type="slidenum">
              <a:rPr lang="en-GB" smtClean="0"/>
              <a:t>31</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5" name="Date Placeholder 4"/>
          <p:cNvSpPr>
            <a:spLocks noGrp="1"/>
          </p:cNvSpPr>
          <p:nvPr>
            <p:ph type="dt" sz="half" idx="10"/>
          </p:nvPr>
        </p:nvSpPr>
        <p:spPr/>
        <p:txBody>
          <a:bodyPr/>
          <a:lstStyle/>
          <a:p>
            <a:fld id="{48DE8A26-D919-4241-91CE-91EF65CDD549}" type="datetime1">
              <a:rPr lang="en-GB" smtClean="0"/>
              <a:t>09/09/2014</a:t>
            </a:fld>
            <a:endParaRPr lang="en-GB"/>
          </a:p>
        </p:txBody>
      </p:sp>
    </p:spTree>
    <p:extLst>
      <p:ext uri="{BB962C8B-B14F-4D97-AF65-F5344CB8AC3E}">
        <p14:creationId xmlns:p14="http://schemas.microsoft.com/office/powerpoint/2010/main" val="345055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b="1" dirty="0" smtClean="0"/>
              <a:t>Additions to Genetic Programming</a:t>
            </a:r>
            <a:endParaRPr lang="en-GB" b="1" dirty="0"/>
          </a:p>
        </p:txBody>
      </p:sp>
      <p:sp>
        <p:nvSpPr>
          <p:cNvPr id="3" name="Content Placeholder 2"/>
          <p:cNvSpPr>
            <a:spLocks noGrp="1"/>
          </p:cNvSpPr>
          <p:nvPr>
            <p:ph idx="1"/>
          </p:nvPr>
        </p:nvSpPr>
        <p:spPr>
          <a:xfrm>
            <a:off x="457200" y="908720"/>
            <a:ext cx="8686800" cy="5472608"/>
          </a:xfrm>
        </p:spPr>
        <p:txBody>
          <a:bodyPr>
            <a:normAutofit fontScale="92500" lnSpcReduction="10000"/>
          </a:bodyPr>
          <a:lstStyle/>
          <a:p>
            <a:pPr marL="0" indent="0">
              <a:buNone/>
            </a:pPr>
            <a:r>
              <a:rPr lang="en-GB" dirty="0" smtClean="0"/>
              <a:t>1</a:t>
            </a:r>
            <a:r>
              <a:rPr lang="en-GB" dirty="0"/>
              <a:t>. final </a:t>
            </a:r>
            <a:r>
              <a:rPr lang="en-GB" dirty="0" smtClean="0"/>
              <a:t>program </a:t>
            </a:r>
            <a:r>
              <a:rPr lang="en-GB" dirty="0"/>
              <a:t>is part human </a:t>
            </a:r>
            <a:r>
              <a:rPr lang="en-GB" dirty="0" smtClean="0"/>
              <a:t>constrained part (</a:t>
            </a:r>
            <a:r>
              <a:rPr lang="en-GB" dirty="0">
                <a:solidFill>
                  <a:srgbClr val="00B050"/>
                </a:solidFill>
              </a:rPr>
              <a:t>for-loop</a:t>
            </a:r>
            <a:r>
              <a:rPr lang="en-GB" dirty="0" smtClean="0"/>
              <a:t>) </a:t>
            </a:r>
            <a:r>
              <a:rPr lang="en-GB" dirty="0"/>
              <a:t>machine </a:t>
            </a:r>
            <a:r>
              <a:rPr lang="en-GB" dirty="0" smtClean="0"/>
              <a:t>generated (</a:t>
            </a:r>
            <a:r>
              <a:rPr lang="en-GB" dirty="0" smtClean="0">
                <a:solidFill>
                  <a:srgbClr val="FF0000"/>
                </a:solidFill>
              </a:rPr>
              <a:t>body of for-loop</a:t>
            </a:r>
            <a:r>
              <a:rPr lang="en-GB" dirty="0" smtClean="0"/>
              <a:t>). </a:t>
            </a:r>
            <a:endParaRPr lang="en-GB" dirty="0"/>
          </a:p>
          <a:p>
            <a:pPr marL="0" indent="0">
              <a:buNone/>
            </a:pPr>
            <a:r>
              <a:rPr lang="en-GB" dirty="0" smtClean="0"/>
              <a:t>2. In </a:t>
            </a:r>
            <a:r>
              <a:rPr lang="en-GB" dirty="0"/>
              <a:t>GP the initial population is </a:t>
            </a:r>
            <a:r>
              <a:rPr lang="en-GB" b="1" dirty="0"/>
              <a:t>typically randomly created</a:t>
            </a:r>
            <a:r>
              <a:rPr lang="en-GB" dirty="0"/>
              <a:t>. Here we (can) </a:t>
            </a:r>
            <a:r>
              <a:rPr lang="en-GB" dirty="0" smtClean="0"/>
              <a:t>initialize </a:t>
            </a:r>
            <a:r>
              <a:rPr lang="en-GB" dirty="0"/>
              <a:t>the population </a:t>
            </a:r>
            <a:r>
              <a:rPr lang="en-GB" dirty="0" smtClean="0"/>
              <a:t>with </a:t>
            </a:r>
            <a:r>
              <a:rPr lang="en-GB" b="1" dirty="0" smtClean="0"/>
              <a:t>already </a:t>
            </a:r>
            <a:r>
              <a:rPr lang="en-GB" b="1" dirty="0"/>
              <a:t>known good solutions </a:t>
            </a:r>
            <a:r>
              <a:rPr lang="en-GB" dirty="0"/>
              <a:t>(which also confirms that we can express the solutions</a:t>
            </a:r>
            <a:r>
              <a:rPr lang="en-GB" dirty="0" smtClean="0"/>
              <a:t>). (</a:t>
            </a:r>
            <a:r>
              <a:rPr lang="en-GB" dirty="0" smtClean="0">
                <a:solidFill>
                  <a:srgbClr val="00B050"/>
                </a:solidFill>
              </a:rPr>
              <a:t>improving rather than evolving from scratch</a:t>
            </a:r>
            <a:r>
              <a:rPr lang="en-GB" dirty="0" smtClean="0"/>
              <a:t>) – standing on shoulders of giants. </a:t>
            </a:r>
            <a:r>
              <a:rPr lang="en-GB" dirty="0" smtClean="0">
                <a:solidFill>
                  <a:srgbClr val="FFC000"/>
                </a:solidFill>
              </a:rPr>
              <a:t>Like genetically modified crops – we start from existing crops. </a:t>
            </a:r>
          </a:p>
          <a:p>
            <a:pPr marL="0" indent="0">
              <a:buNone/>
            </a:pPr>
            <a:r>
              <a:rPr lang="en-GB" dirty="0" smtClean="0"/>
              <a:t>3. Evolving on </a:t>
            </a:r>
            <a:r>
              <a:rPr lang="en-GB" b="1" dirty="0" smtClean="0"/>
              <a:t>problem classes </a:t>
            </a:r>
            <a:r>
              <a:rPr lang="en-GB" dirty="0" smtClean="0"/>
              <a:t>(samples of problem instances drawn from a problem class) not instances. </a:t>
            </a:r>
          </a:p>
          <a:p>
            <a:pPr marL="0" indent="0">
              <a:buNone/>
            </a:pPr>
            <a:r>
              <a:rPr lang="en-GB" dirty="0" smtClean="0"/>
              <a:t>NOW OVER TO </a:t>
            </a:r>
            <a:r>
              <a:rPr lang="en-GB" dirty="0" smtClean="0">
                <a:solidFill>
                  <a:srgbClr val="7030A0"/>
                </a:solidFill>
              </a:rPr>
              <a:t>JERRY SWAN</a:t>
            </a:r>
            <a:endParaRPr lang="en-GB" dirty="0">
              <a:solidFill>
                <a:srgbClr val="7030A0"/>
              </a:solidFill>
            </a:endParaRPr>
          </a:p>
          <a:p>
            <a:endParaRPr lang="en-GB" dirty="0"/>
          </a:p>
        </p:txBody>
      </p:sp>
      <p:sp>
        <p:nvSpPr>
          <p:cNvPr id="8" name="Footer Placeholder 7"/>
          <p:cNvSpPr>
            <a:spLocks noGrp="1"/>
          </p:cNvSpPr>
          <p:nvPr>
            <p:ph type="ftr" sz="quarter" idx="11"/>
          </p:nvPr>
        </p:nvSpPr>
        <p:spPr/>
        <p:txBody>
          <a:bodyPr/>
          <a:lstStyle/>
          <a:p>
            <a:r>
              <a:rPr lang="en-GB" smtClean="0"/>
              <a:t>John R. Woodward</a:t>
            </a:r>
            <a:endParaRPr lang="en-GB"/>
          </a:p>
        </p:txBody>
      </p:sp>
      <p:sp>
        <p:nvSpPr>
          <p:cNvPr id="9" name="Slide Number Placeholder 8"/>
          <p:cNvSpPr>
            <a:spLocks noGrp="1"/>
          </p:cNvSpPr>
          <p:nvPr>
            <p:ph type="sldNum" sz="quarter" idx="12"/>
          </p:nvPr>
        </p:nvSpPr>
        <p:spPr/>
        <p:txBody>
          <a:bodyPr/>
          <a:lstStyle/>
          <a:p>
            <a:fld id="{068B9CB0-4C56-43B1-8FC9-F9CC48F9C60C}" type="slidenum">
              <a:rPr lang="en-GB" smtClean="0"/>
              <a:t>32</a:t>
            </a:fld>
            <a:endParaRPr lang="en-GB"/>
          </a:p>
        </p:txBody>
      </p:sp>
      <p:sp>
        <p:nvSpPr>
          <p:cNvPr id="4" name="Date Placeholder 3"/>
          <p:cNvSpPr>
            <a:spLocks noGrp="1"/>
          </p:cNvSpPr>
          <p:nvPr>
            <p:ph type="dt" sz="half" idx="10"/>
          </p:nvPr>
        </p:nvSpPr>
        <p:spPr/>
        <p:txBody>
          <a:bodyPr/>
          <a:lstStyle/>
          <a:p>
            <a:fld id="{830D5320-4C64-4A19-A666-294AC4A34C73}" type="datetime1">
              <a:rPr lang="en-GB" smtClean="0"/>
              <a:t>09/09/2014</a:t>
            </a:fld>
            <a:endParaRPr lang="en-GB"/>
          </a:p>
        </p:txBody>
      </p:sp>
    </p:spTree>
    <p:extLst>
      <p:ext uri="{BB962C8B-B14F-4D97-AF65-F5344CB8AC3E}">
        <p14:creationId xmlns:p14="http://schemas.microsoft.com/office/powerpoint/2010/main" val="3884217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Problem Classes Do Occur</a:t>
            </a:r>
            <a:endParaRPr lang="en-GB" b="1" dirty="0"/>
          </a:p>
        </p:txBody>
      </p:sp>
      <p:sp>
        <p:nvSpPr>
          <p:cNvPr id="3" name="Content Placeholder 2"/>
          <p:cNvSpPr>
            <a:spLocks noGrp="1"/>
          </p:cNvSpPr>
          <p:nvPr>
            <p:ph idx="1"/>
          </p:nvPr>
        </p:nvSpPr>
        <p:spPr>
          <a:xfrm>
            <a:off x="457200" y="1600200"/>
            <a:ext cx="7571184" cy="4525963"/>
          </a:xfrm>
        </p:spPr>
        <p:txBody>
          <a:bodyPr>
            <a:normAutofit fontScale="92500" lnSpcReduction="20000"/>
          </a:bodyPr>
          <a:lstStyle/>
          <a:p>
            <a:pPr marL="514350" indent="-514350">
              <a:buFont typeface="+mj-lt"/>
              <a:buAutoNum type="arabicPeriod"/>
            </a:pPr>
            <a:r>
              <a:rPr lang="en-GB" dirty="0" smtClean="0"/>
              <a:t>Problem classes are probability distributions over problem instances. </a:t>
            </a:r>
          </a:p>
          <a:p>
            <a:pPr marL="514350" indent="-514350">
              <a:buFont typeface="+mj-lt"/>
              <a:buAutoNum type="arabicPeriod"/>
            </a:pPr>
            <a:r>
              <a:rPr lang="en-GB" b="1" dirty="0" smtClean="0"/>
              <a:t>Travelling Salesman</a:t>
            </a:r>
          </a:p>
          <a:p>
            <a:pPr marL="971550" lvl="1" indent="-514350">
              <a:buFont typeface="+mj-lt"/>
              <a:buAutoNum type="arabicPeriod"/>
            </a:pPr>
            <a:r>
              <a:rPr lang="en-GB" dirty="0" smtClean="0"/>
              <a:t>Distribution of cities over different counties </a:t>
            </a:r>
          </a:p>
          <a:p>
            <a:pPr marL="971550" lvl="1" indent="-514350">
              <a:buFont typeface="+mj-lt"/>
              <a:buAutoNum type="arabicPeriod"/>
            </a:pPr>
            <a:r>
              <a:rPr lang="en-GB" dirty="0" smtClean="0"/>
              <a:t>E.g. USA is square, Japan is long and narrow. </a:t>
            </a:r>
          </a:p>
          <a:p>
            <a:pPr marL="514350" indent="-514350">
              <a:buFont typeface="+mj-lt"/>
              <a:buAutoNum type="arabicPeriod"/>
            </a:pPr>
            <a:r>
              <a:rPr lang="en-GB" b="1" dirty="0" smtClean="0"/>
              <a:t>Bin Packing</a:t>
            </a:r>
            <a:r>
              <a:rPr lang="en-GB" b="1" dirty="0"/>
              <a:t> </a:t>
            </a:r>
            <a:r>
              <a:rPr lang="en-GB" b="1" dirty="0" smtClean="0"/>
              <a:t>&amp; Knapsack Problem</a:t>
            </a:r>
          </a:p>
          <a:p>
            <a:pPr marL="971550" lvl="1" indent="-514350">
              <a:buFont typeface="+mj-lt"/>
              <a:buAutoNum type="arabicPeriod"/>
            </a:pPr>
            <a:r>
              <a:rPr lang="en-GB" dirty="0" smtClean="0"/>
              <a:t>The items are drawn from some probability distribution. </a:t>
            </a:r>
          </a:p>
          <a:p>
            <a:pPr marL="514350" indent="-514350">
              <a:buFont typeface="+mj-lt"/>
              <a:buAutoNum type="arabicPeriod"/>
            </a:pPr>
            <a:r>
              <a:rPr lang="en-GB" dirty="0" smtClean="0"/>
              <a:t>Problem classes do occur in the real-world</a:t>
            </a:r>
          </a:p>
          <a:p>
            <a:pPr marL="514350" indent="-514350">
              <a:buFont typeface="+mj-lt"/>
              <a:buAutoNum type="arabicPeriod"/>
            </a:pPr>
            <a:r>
              <a:rPr lang="en-GB" dirty="0" smtClean="0"/>
              <a:t>Next slides demonstrate </a:t>
            </a:r>
            <a:r>
              <a:rPr lang="en-GB" b="1" dirty="0" smtClean="0"/>
              <a:t>problem classes </a:t>
            </a:r>
            <a:r>
              <a:rPr lang="en-GB" dirty="0" smtClean="0"/>
              <a:t>and </a:t>
            </a:r>
            <a:r>
              <a:rPr lang="en-GB" b="1" dirty="0" smtClean="0"/>
              <a:t>scalability</a:t>
            </a:r>
            <a:r>
              <a:rPr lang="en-GB" dirty="0" smtClean="0"/>
              <a:t> with on-line bin packing. </a:t>
            </a:r>
            <a:endParaRPr lang="en-GB" dirty="0"/>
          </a:p>
        </p:txBody>
      </p:sp>
      <p:sp>
        <p:nvSpPr>
          <p:cNvPr id="4" name="Footer Placeholder 3"/>
          <p:cNvSpPr>
            <a:spLocks noGrp="1"/>
          </p:cNvSpPr>
          <p:nvPr>
            <p:ph type="ftr" sz="quarter" idx="11"/>
          </p:nvPr>
        </p:nvSpPr>
        <p:spPr/>
        <p:txBody>
          <a:bodyPr/>
          <a:lstStyle/>
          <a:p>
            <a:r>
              <a:rPr lang="en-GB" smtClean="0"/>
              <a:t>John R. Woodward</a:t>
            </a:r>
            <a:endParaRPr lang="en-GB"/>
          </a:p>
        </p:txBody>
      </p:sp>
      <p:sp>
        <p:nvSpPr>
          <p:cNvPr id="5" name="Slide Number Placeholder 4"/>
          <p:cNvSpPr>
            <a:spLocks noGrp="1"/>
          </p:cNvSpPr>
          <p:nvPr>
            <p:ph type="sldNum" sz="quarter" idx="12"/>
          </p:nvPr>
        </p:nvSpPr>
        <p:spPr/>
        <p:txBody>
          <a:bodyPr/>
          <a:lstStyle/>
          <a:p>
            <a:fld id="{068B9CB0-4C56-43B1-8FC9-F9CC48F9C60C}" type="slidenum">
              <a:rPr lang="en-GB" smtClean="0"/>
              <a:t>33</a:t>
            </a:fld>
            <a:endParaRPr lang="en-GB"/>
          </a:p>
        </p:txBody>
      </p:sp>
      <p:sp>
        <p:nvSpPr>
          <p:cNvPr id="6" name="Date Placeholder 5"/>
          <p:cNvSpPr>
            <a:spLocks noGrp="1"/>
          </p:cNvSpPr>
          <p:nvPr>
            <p:ph type="dt" sz="half" idx="10"/>
          </p:nvPr>
        </p:nvSpPr>
        <p:spPr/>
        <p:txBody>
          <a:bodyPr/>
          <a:lstStyle/>
          <a:p>
            <a:fld id="{E1AACB4B-F59D-491B-A874-830E36CBC25E}" type="datetime1">
              <a:rPr lang="en-GB" smtClean="0"/>
              <a:t>09/09/2014</a:t>
            </a:fld>
            <a:endParaRPr lang="en-GB"/>
          </a:p>
        </p:txBody>
      </p:sp>
    </p:spTree>
    <p:extLst>
      <p:ext uri="{BB962C8B-B14F-4D97-AF65-F5344CB8AC3E}">
        <p14:creationId xmlns:p14="http://schemas.microsoft.com/office/powerpoint/2010/main" val="2858465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8CF486B2-F97A-415B-8705-D4C53E2B3483}" type="datetime1">
              <a:rPr lang="en-GB" sz="1400" smtClean="0">
                <a:solidFill>
                  <a:schemeClr val="tx1"/>
                </a:solidFill>
              </a:rPr>
              <a:t>09/09/2014</a:t>
            </a:fld>
            <a:endParaRPr lang="en-GB" sz="1400">
              <a:solidFill>
                <a:schemeClr val="tx1"/>
              </a:solidFill>
            </a:endParaRPr>
          </a:p>
        </p:txBody>
      </p:sp>
      <p:sp>
        <p:nvSpPr>
          <p:cNvPr id="7171"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R. Woodward</a:t>
            </a:r>
            <a:endParaRPr lang="en-GB" sz="1400">
              <a:solidFill>
                <a:schemeClr val="tx1"/>
              </a:solidFill>
            </a:endParaRPr>
          </a:p>
        </p:txBody>
      </p:sp>
      <p:sp>
        <p:nvSpPr>
          <p:cNvPr id="7172"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2BB1AEA-31EB-4EAD-89E3-A4246642E127}" type="slidenum">
              <a:rPr lang="en-GB" sz="1400">
                <a:solidFill>
                  <a:schemeClr val="tx1"/>
                </a:solidFill>
              </a:rPr>
              <a:pPr eaLnBrk="1" hangingPunct="1"/>
              <a:t>34</a:t>
            </a:fld>
            <a:endParaRPr lang="en-GB" sz="1400">
              <a:solidFill>
                <a:schemeClr val="tx1"/>
              </a:solidFill>
            </a:endParaRPr>
          </a:p>
        </p:txBody>
      </p:sp>
      <p:sp>
        <p:nvSpPr>
          <p:cNvPr id="7173" name="Rectangle 2"/>
          <p:cNvSpPr>
            <a:spLocks noGrp="1" noChangeArrowheads="1"/>
          </p:cNvSpPr>
          <p:nvPr>
            <p:ph type="title"/>
          </p:nvPr>
        </p:nvSpPr>
        <p:spPr/>
        <p:txBody>
          <a:bodyPr/>
          <a:lstStyle/>
          <a:p>
            <a:pPr eaLnBrk="1" hangingPunct="1"/>
            <a:r>
              <a:rPr lang="en-GB" b="1" dirty="0" smtClean="0"/>
              <a:t>On-line Bin Packing Problem [9,11]</a:t>
            </a:r>
          </a:p>
        </p:txBody>
      </p:sp>
      <p:grpSp>
        <p:nvGrpSpPr>
          <p:cNvPr id="7174" name="Group 32"/>
          <p:cNvGrpSpPr>
            <a:grpSpLocks/>
          </p:cNvGrpSpPr>
          <p:nvPr/>
        </p:nvGrpSpPr>
        <p:grpSpPr bwMode="auto">
          <a:xfrm>
            <a:off x="900113" y="4292600"/>
            <a:ext cx="2809875" cy="1368425"/>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 name="Text Box 34"/>
          <p:cNvSpPr txBox="1">
            <a:spLocks noChangeArrowheads="1"/>
          </p:cNvSpPr>
          <p:nvPr/>
        </p:nvSpPr>
        <p:spPr bwMode="auto">
          <a:xfrm>
            <a:off x="971550" y="5734050"/>
            <a:ext cx="2404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smtClean="0"/>
              <a:t>Items packed </a:t>
            </a:r>
            <a:r>
              <a:rPr lang="en-GB" sz="2000" dirty="0"/>
              <a:t>so far</a:t>
            </a:r>
          </a:p>
        </p:txBody>
      </p:sp>
      <p:sp>
        <p:nvSpPr>
          <p:cNvPr id="7176" name="Text Box 35"/>
          <p:cNvSpPr txBox="1">
            <a:spLocks noChangeArrowheads="1"/>
          </p:cNvSpPr>
          <p:nvPr/>
        </p:nvSpPr>
        <p:spPr bwMode="auto">
          <a:xfrm>
            <a:off x="5076825" y="5876925"/>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i="1"/>
              <a:t>Sequence</a:t>
            </a:r>
            <a:r>
              <a:rPr lang="en-GB" sz="2000"/>
              <a:t> of pieces to be packed</a:t>
            </a:r>
          </a:p>
        </p:txBody>
      </p:sp>
      <p:sp>
        <p:nvSpPr>
          <p:cNvPr id="7177" name="Text Box 36"/>
          <p:cNvSpPr txBox="1">
            <a:spLocks noChangeArrowheads="1"/>
          </p:cNvSpPr>
          <p:nvPr/>
        </p:nvSpPr>
        <p:spPr bwMode="auto">
          <a:xfrm>
            <a:off x="323850" y="1268413"/>
            <a:ext cx="856863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342900" indent="-342900" algn="l" eaLnBrk="1" hangingPunct="1">
              <a:buFont typeface="Arial" pitchFamily="34" charset="0"/>
              <a:buChar char="•"/>
            </a:pPr>
            <a:r>
              <a:rPr lang="en-GB" sz="2000" dirty="0"/>
              <a:t>A </a:t>
            </a:r>
            <a:r>
              <a:rPr lang="en-GB" sz="2000" i="1" dirty="0">
                <a:solidFill>
                  <a:srgbClr val="00B050"/>
                </a:solidFill>
              </a:rPr>
              <a:t>sequence</a:t>
            </a:r>
            <a:r>
              <a:rPr lang="en-GB" sz="2000" dirty="0">
                <a:solidFill>
                  <a:srgbClr val="00B050"/>
                </a:solidFill>
              </a:rPr>
              <a:t> of </a:t>
            </a:r>
            <a:r>
              <a:rPr lang="en-GB" sz="2000" dirty="0" smtClean="0">
                <a:solidFill>
                  <a:srgbClr val="00B050"/>
                </a:solidFill>
              </a:rPr>
              <a:t>items </a:t>
            </a:r>
            <a:r>
              <a:rPr lang="en-GB" sz="2000" dirty="0" smtClean="0"/>
              <a:t>packed </a:t>
            </a:r>
            <a:r>
              <a:rPr lang="en-GB" sz="2000" dirty="0"/>
              <a:t>into as few a bins </a:t>
            </a:r>
            <a:r>
              <a:rPr lang="en-GB" sz="2000" dirty="0" smtClean="0"/>
              <a:t>as </a:t>
            </a:r>
            <a:r>
              <a:rPr lang="en-GB" sz="2000" dirty="0"/>
              <a:t>possible.</a:t>
            </a:r>
          </a:p>
          <a:p>
            <a:pPr marL="342900" indent="-342900" algn="l" eaLnBrk="1" hangingPunct="1">
              <a:buFont typeface="Arial" pitchFamily="34" charset="0"/>
              <a:buChar char="•"/>
            </a:pPr>
            <a:r>
              <a:rPr lang="en-GB" sz="2000" dirty="0"/>
              <a:t>Bin size is </a:t>
            </a:r>
            <a:r>
              <a:rPr lang="en-GB" sz="2000" dirty="0">
                <a:solidFill>
                  <a:srgbClr val="00B050"/>
                </a:solidFill>
              </a:rPr>
              <a:t>150</a:t>
            </a:r>
            <a:r>
              <a:rPr lang="en-GB" sz="2000" dirty="0"/>
              <a:t> units, </a:t>
            </a:r>
            <a:r>
              <a:rPr lang="en-GB" sz="2000" dirty="0" smtClean="0"/>
              <a:t>items uniformly </a:t>
            </a:r>
            <a:r>
              <a:rPr lang="en-GB" sz="2000" dirty="0"/>
              <a:t>distributed between </a:t>
            </a:r>
            <a:r>
              <a:rPr lang="en-GB" sz="2000" dirty="0">
                <a:solidFill>
                  <a:srgbClr val="00B050"/>
                </a:solidFill>
              </a:rPr>
              <a:t>20-100</a:t>
            </a:r>
            <a:r>
              <a:rPr lang="en-GB" sz="2000" dirty="0"/>
              <a:t>.</a:t>
            </a:r>
          </a:p>
          <a:p>
            <a:pPr marL="342900" indent="-342900" algn="l" eaLnBrk="1" hangingPunct="1">
              <a:buFont typeface="Arial" pitchFamily="34" charset="0"/>
              <a:buChar char="•"/>
            </a:pPr>
            <a:r>
              <a:rPr lang="en-GB" sz="2000" dirty="0"/>
              <a:t>Different to the off-line bin packing problem where the </a:t>
            </a:r>
            <a:r>
              <a:rPr lang="en-GB" sz="2000" i="1" dirty="0"/>
              <a:t>set</a:t>
            </a:r>
            <a:r>
              <a:rPr lang="en-GB" sz="2000" dirty="0"/>
              <a:t> of </a:t>
            </a:r>
            <a:r>
              <a:rPr lang="en-GB" sz="2000" dirty="0" smtClean="0"/>
              <a:t>items.</a:t>
            </a:r>
            <a:endParaRPr lang="en-GB" sz="2000" dirty="0"/>
          </a:p>
          <a:p>
            <a:pPr marL="342900" indent="-342900" algn="l" eaLnBrk="1" hangingPunct="1">
              <a:buFont typeface="Arial" pitchFamily="34" charset="0"/>
              <a:buChar char="•"/>
            </a:pPr>
            <a:r>
              <a:rPr lang="en-GB" sz="2000" dirty="0"/>
              <a:t>The “best fit” heuristic, </a:t>
            </a:r>
            <a:r>
              <a:rPr lang="en-GB" sz="2000" dirty="0" smtClean="0"/>
              <a:t>places the </a:t>
            </a:r>
            <a:r>
              <a:rPr lang="en-GB" sz="2000" dirty="0"/>
              <a:t>current </a:t>
            </a:r>
            <a:r>
              <a:rPr lang="en-GB" sz="2000" dirty="0" smtClean="0"/>
              <a:t>item in </a:t>
            </a:r>
            <a:r>
              <a:rPr lang="en-GB" sz="2000" dirty="0"/>
              <a:t>the space it fits best (leaving least slack). </a:t>
            </a:r>
            <a:endParaRPr lang="en-GB" sz="2000" dirty="0" smtClean="0"/>
          </a:p>
          <a:p>
            <a:pPr marL="342900" indent="-342900" algn="l" eaLnBrk="1" hangingPunct="1">
              <a:buFont typeface="Arial" pitchFamily="34" charset="0"/>
              <a:buChar char="•"/>
            </a:pPr>
            <a:r>
              <a:rPr lang="en-GB" sz="2000" dirty="0" smtClean="0"/>
              <a:t>It </a:t>
            </a:r>
            <a:r>
              <a:rPr lang="en-GB" sz="2000" dirty="0"/>
              <a:t>has the property that this heuristic does not open a new bin unless it is forced to. </a:t>
            </a:r>
          </a:p>
        </p:txBody>
      </p:sp>
      <p:sp>
        <p:nvSpPr>
          <p:cNvPr id="7178" name="Line 37"/>
          <p:cNvSpPr>
            <a:spLocks noChangeShapeType="1"/>
          </p:cNvSpPr>
          <p:nvPr/>
        </p:nvSpPr>
        <p:spPr bwMode="auto">
          <a:xfrm flipV="1">
            <a:off x="3779838" y="4292600"/>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79" name="Text Box 38"/>
          <p:cNvSpPr txBox="1">
            <a:spLocks noChangeArrowheads="1"/>
          </p:cNvSpPr>
          <p:nvPr/>
        </p:nvSpPr>
        <p:spPr bwMode="auto">
          <a:xfrm>
            <a:off x="3708400" y="4652963"/>
            <a:ext cx="1116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150 = </a:t>
            </a:r>
          </a:p>
          <a:p>
            <a:pPr eaLnBrk="1" hangingPunct="1"/>
            <a:r>
              <a:rPr lang="en-GB" sz="2000" dirty="0">
                <a:solidFill>
                  <a:srgbClr val="00B050"/>
                </a:solidFill>
              </a:rPr>
              <a:t>Bin</a:t>
            </a:r>
          </a:p>
          <a:p>
            <a:pPr eaLnBrk="1" hangingPunct="1"/>
            <a:r>
              <a:rPr lang="en-GB" sz="2000" dirty="0">
                <a:solidFill>
                  <a:srgbClr val="00B050"/>
                </a:solidFill>
              </a:rPr>
              <a:t>capacity</a:t>
            </a:r>
          </a:p>
        </p:txBody>
      </p:sp>
      <p:sp>
        <p:nvSpPr>
          <p:cNvPr id="7180" name="Rectangle 4"/>
          <p:cNvSpPr>
            <a:spLocks noChangeArrowheads="1"/>
          </p:cNvSpPr>
          <p:nvPr/>
        </p:nvSpPr>
        <p:spPr bwMode="auto">
          <a:xfrm>
            <a:off x="5338763" y="4940300"/>
            <a:ext cx="504825"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5"/>
          <p:cNvSpPr>
            <a:spLocks noChangeArrowheads="1"/>
          </p:cNvSpPr>
          <p:nvPr/>
        </p:nvSpPr>
        <p:spPr bwMode="auto">
          <a:xfrm>
            <a:off x="5915025" y="5156200"/>
            <a:ext cx="50482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6"/>
          <p:cNvSpPr>
            <a:spLocks noChangeArrowheads="1"/>
          </p:cNvSpPr>
          <p:nvPr/>
        </p:nvSpPr>
        <p:spPr bwMode="auto">
          <a:xfrm>
            <a:off x="6526213" y="4724400"/>
            <a:ext cx="5048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39"/>
          <p:cNvSpPr>
            <a:spLocks noChangeShapeType="1"/>
          </p:cNvSpPr>
          <p:nvPr/>
        </p:nvSpPr>
        <p:spPr bwMode="auto">
          <a:xfrm flipV="1">
            <a:off x="7210425" y="51562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4" name="Line 40"/>
          <p:cNvSpPr>
            <a:spLocks noChangeShapeType="1"/>
          </p:cNvSpPr>
          <p:nvPr/>
        </p:nvSpPr>
        <p:spPr bwMode="auto">
          <a:xfrm flipV="1">
            <a:off x="7354888" y="465296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5" name="Text Box 41"/>
          <p:cNvSpPr txBox="1">
            <a:spLocks noChangeArrowheads="1"/>
          </p:cNvSpPr>
          <p:nvPr/>
        </p:nvSpPr>
        <p:spPr bwMode="auto">
          <a:xfrm>
            <a:off x="7551738" y="4791075"/>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2000"/>
          </a:p>
        </p:txBody>
      </p:sp>
      <p:sp>
        <p:nvSpPr>
          <p:cNvPr id="7186" name="Text Box 42"/>
          <p:cNvSpPr txBox="1">
            <a:spLocks noChangeArrowheads="1"/>
          </p:cNvSpPr>
          <p:nvPr/>
        </p:nvSpPr>
        <p:spPr bwMode="auto">
          <a:xfrm>
            <a:off x="7451725" y="4508500"/>
            <a:ext cx="1314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solidFill>
                  <a:srgbClr val="00B050"/>
                </a:solidFill>
              </a:rPr>
              <a:t>Range of </a:t>
            </a:r>
          </a:p>
          <a:p>
            <a:pPr eaLnBrk="1" hangingPunct="1"/>
            <a:r>
              <a:rPr lang="en-GB" sz="2000" dirty="0" smtClean="0">
                <a:solidFill>
                  <a:srgbClr val="00B050"/>
                </a:solidFill>
              </a:rPr>
              <a:t>Item size</a:t>
            </a:r>
            <a:endParaRPr lang="en-GB" sz="2000" dirty="0">
              <a:solidFill>
                <a:srgbClr val="00B050"/>
              </a:solidFill>
            </a:endParaRPr>
          </a:p>
          <a:p>
            <a:pPr eaLnBrk="1" hangingPunct="1"/>
            <a:r>
              <a:rPr lang="en-GB" sz="2000" dirty="0"/>
              <a:t>20-100</a:t>
            </a:r>
          </a:p>
        </p:txBody>
      </p:sp>
      <p:sp>
        <p:nvSpPr>
          <p:cNvPr id="7187" name="Text Box 45"/>
          <p:cNvSpPr txBox="1">
            <a:spLocks noChangeArrowheads="1"/>
          </p:cNvSpPr>
          <p:nvPr/>
        </p:nvSpPr>
        <p:spPr bwMode="auto">
          <a:xfrm>
            <a:off x="900113" y="393382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00"/>
              <a:t>Array of bins </a:t>
            </a:r>
          </a:p>
        </p:txBody>
      </p:sp>
    </p:spTree>
    <p:extLst>
      <p:ext uri="{BB962C8B-B14F-4D97-AF65-F5344CB8AC3E}">
        <p14:creationId xmlns:p14="http://schemas.microsoft.com/office/powerpoint/2010/main" val="607983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B253754D-775F-4D7F-8C1D-21732CD058AF}" type="datetime1">
              <a:rPr lang="en-GB" sz="1400" smtClean="0">
                <a:solidFill>
                  <a:schemeClr val="tx1"/>
                </a:solidFill>
              </a:rPr>
              <a:t>09/09/2014</a:t>
            </a:fld>
            <a:endParaRPr lang="en-GB" sz="1400">
              <a:solidFill>
                <a:schemeClr val="tx1"/>
              </a:solidFill>
            </a:endParaRPr>
          </a:p>
        </p:txBody>
      </p:sp>
      <p:sp>
        <p:nvSpPr>
          <p:cNvPr id="819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R. Woodward</a:t>
            </a:r>
            <a:endParaRPr lang="en-GB" sz="1400" dirty="0">
              <a:solidFill>
                <a:schemeClr val="tx1"/>
              </a:solidFill>
            </a:endParaRPr>
          </a:p>
        </p:txBody>
      </p:sp>
      <p:sp>
        <p:nvSpPr>
          <p:cNvPr id="819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D5A40FC-F56E-45D7-A6BE-1CE43C6D1A9E}" type="slidenum">
              <a:rPr lang="en-GB" sz="1400">
                <a:solidFill>
                  <a:schemeClr val="tx1"/>
                </a:solidFill>
              </a:rPr>
              <a:pPr eaLnBrk="1" hangingPunct="1"/>
              <a:t>35</a:t>
            </a:fld>
            <a:endParaRPr lang="en-GB" sz="1400">
              <a:solidFill>
                <a:schemeClr val="tx1"/>
              </a:solidFill>
            </a:endParaRPr>
          </a:p>
        </p:txBody>
      </p:sp>
      <p:sp>
        <p:nvSpPr>
          <p:cNvPr id="8197" name="Rectangle 2"/>
          <p:cNvSpPr>
            <a:spLocks noGrp="1" noChangeArrowheads="1"/>
          </p:cNvSpPr>
          <p:nvPr>
            <p:ph type="title"/>
          </p:nvPr>
        </p:nvSpPr>
        <p:spPr/>
        <p:txBody>
          <a:bodyPr>
            <a:normAutofit fontScale="90000"/>
          </a:bodyPr>
          <a:lstStyle/>
          <a:p>
            <a:pPr eaLnBrk="1" hangingPunct="1"/>
            <a:r>
              <a:rPr lang="en-GB" sz="4000" b="1" dirty="0" smtClean="0"/>
              <a:t>Genetic Programming </a:t>
            </a:r>
            <a:br>
              <a:rPr lang="en-GB" sz="4000" b="1" dirty="0" smtClean="0"/>
            </a:br>
            <a:r>
              <a:rPr lang="en-GB" sz="4000" b="1" dirty="0" smtClean="0"/>
              <a:t>applied to on-line bin packing</a:t>
            </a:r>
          </a:p>
        </p:txBody>
      </p:sp>
      <p:grpSp>
        <p:nvGrpSpPr>
          <p:cNvPr id="8198" name="Group 50"/>
          <p:cNvGrpSpPr>
            <a:grpSpLocks/>
          </p:cNvGrpSpPr>
          <p:nvPr/>
        </p:nvGrpSpPr>
        <p:grpSpPr bwMode="auto">
          <a:xfrm>
            <a:off x="468313" y="1916113"/>
            <a:ext cx="4500562" cy="2447925"/>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199" name="Group 49"/>
          <p:cNvGrpSpPr>
            <a:grpSpLocks/>
          </p:cNvGrpSpPr>
          <p:nvPr/>
        </p:nvGrpSpPr>
        <p:grpSpPr bwMode="auto">
          <a:xfrm>
            <a:off x="303213" y="6111879"/>
            <a:ext cx="2490787" cy="630238"/>
            <a:chOff x="1778" y="2444"/>
            <a:chExt cx="1569" cy="397"/>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Text Box 45"/>
            <p:cNvSpPr txBox="1">
              <a:spLocks noChangeArrowheads="1"/>
            </p:cNvSpPr>
            <p:nvPr/>
          </p:nvSpPr>
          <p:spPr bwMode="auto">
            <a:xfrm>
              <a:off x="1778" y="2444"/>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S size</a:t>
              </a:r>
              <a:endParaRPr lang="en-GB" sz="1800" dirty="0">
                <a:solidFill>
                  <a:schemeClr val="tx1"/>
                </a:solidFill>
              </a:endParaRPr>
            </a:p>
          </p:txBody>
        </p:sp>
        <p:sp>
          <p:nvSpPr>
            <p:cNvPr id="8217" name="Text Box 46"/>
            <p:cNvSpPr txBox="1">
              <a:spLocks noChangeArrowheads="1"/>
            </p:cNvSpPr>
            <p:nvPr/>
          </p:nvSpPr>
          <p:spPr bwMode="auto">
            <a:xfrm>
              <a:off x="2835" y="2568"/>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S size</a:t>
              </a:r>
              <a:endParaRPr lang="en-GB" sz="1800" dirty="0">
                <a:solidFill>
                  <a:schemeClr val="tx1"/>
                </a:solidFill>
              </a:endParaRPr>
            </a:p>
          </p:txBody>
        </p:sp>
      </p:grpSp>
      <p:grpSp>
        <p:nvGrpSpPr>
          <p:cNvPr id="8200" name="Group 51"/>
          <p:cNvGrpSpPr>
            <a:grpSpLocks/>
          </p:cNvGrpSpPr>
          <p:nvPr/>
        </p:nvGrpSpPr>
        <p:grpSpPr bwMode="auto">
          <a:xfrm>
            <a:off x="141288" y="4797425"/>
            <a:ext cx="3381375" cy="1550988"/>
            <a:chOff x="1677" y="3067"/>
            <a:chExt cx="2130" cy="977"/>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38"/>
            <p:cNvSpPr txBox="1">
              <a:spLocks noChangeArrowheads="1"/>
            </p:cNvSpPr>
            <p:nvPr/>
          </p:nvSpPr>
          <p:spPr bwMode="auto">
            <a:xfrm>
              <a:off x="1677" y="3067"/>
              <a:ext cx="7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C capacity</a:t>
              </a:r>
              <a:endParaRPr lang="en-GB" sz="1800" dirty="0">
                <a:solidFill>
                  <a:schemeClr val="tx1"/>
                </a:solidFill>
              </a:endParaRPr>
            </a:p>
          </p:txBody>
        </p:sp>
        <p:sp>
          <p:nvSpPr>
            <p:cNvPr id="8207" name="Text Box 39"/>
            <p:cNvSpPr txBox="1">
              <a:spLocks noChangeArrowheads="1"/>
            </p:cNvSpPr>
            <p:nvPr/>
          </p:nvSpPr>
          <p:spPr bwMode="auto">
            <a:xfrm>
              <a:off x="1705" y="3378"/>
              <a:ext cx="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F fullness</a:t>
              </a:r>
              <a:endParaRPr lang="en-GB" sz="1800" dirty="0">
                <a:solidFill>
                  <a:schemeClr val="tx1"/>
                </a:solidFill>
              </a:endParaRP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Text Box 41"/>
            <p:cNvSpPr txBox="1">
              <a:spLocks noChangeArrowheads="1"/>
            </p:cNvSpPr>
            <p:nvPr/>
          </p:nvSpPr>
          <p:spPr bwMode="auto">
            <a:xfrm>
              <a:off x="2835" y="3067"/>
              <a:ext cx="9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E emptiness</a:t>
              </a:r>
              <a:endParaRPr lang="en-GB" sz="1800" dirty="0">
                <a:solidFill>
                  <a:schemeClr val="tx1"/>
                </a:solidFill>
              </a:endParaRPr>
            </a:p>
          </p:txBody>
        </p:sp>
        <p:sp>
          <p:nvSpPr>
            <p:cNvPr id="8210" name="Text Box 47"/>
            <p:cNvSpPr txBox="1">
              <a:spLocks noChangeArrowheads="1"/>
            </p:cNvSpPr>
            <p:nvPr/>
          </p:nvSpPr>
          <p:spPr bwMode="auto">
            <a:xfrm>
              <a:off x="2835" y="3294"/>
              <a:ext cx="97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Fullness is </a:t>
              </a:r>
            </a:p>
            <a:p>
              <a:pPr algn="l" eaLnBrk="1" hangingPunct="1"/>
              <a:r>
                <a:rPr lang="en-GB" sz="1800" dirty="0">
                  <a:solidFill>
                    <a:schemeClr val="tx1"/>
                  </a:solidFill>
                </a:rPr>
                <a:t>irrelevant </a:t>
              </a:r>
            </a:p>
            <a:p>
              <a:pPr algn="l" eaLnBrk="1" hangingPunct="1"/>
              <a:r>
                <a:rPr lang="en-GB" sz="1800" dirty="0">
                  <a:solidFill>
                    <a:schemeClr val="tx1"/>
                  </a:solidFill>
                </a:rPr>
                <a:t>The space is </a:t>
              </a:r>
            </a:p>
            <a:p>
              <a:pPr algn="l" eaLnBrk="1" hangingPunct="1"/>
              <a:r>
                <a:rPr lang="en-GB" sz="1800" dirty="0">
                  <a:solidFill>
                    <a:schemeClr val="tx1"/>
                  </a:solidFill>
                </a:rPr>
                <a:t>important</a:t>
              </a:r>
            </a:p>
          </p:txBody>
        </p:sp>
      </p:grpSp>
      <p:sp>
        <p:nvSpPr>
          <p:cNvPr id="8201" name="Text Box 52"/>
          <p:cNvSpPr txBox="1">
            <a:spLocks noChangeArrowheads="1"/>
          </p:cNvSpPr>
          <p:nvPr/>
        </p:nvSpPr>
        <p:spPr bwMode="auto">
          <a:xfrm>
            <a:off x="5285730" y="1772816"/>
            <a:ext cx="364237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Not </a:t>
            </a:r>
            <a:r>
              <a:rPr lang="en-GB" sz="2000" dirty="0" smtClean="0"/>
              <a:t>obvious </a:t>
            </a:r>
            <a:r>
              <a:rPr lang="en-GB" sz="2000" dirty="0"/>
              <a:t>how to link </a:t>
            </a:r>
          </a:p>
          <a:p>
            <a:pPr eaLnBrk="1" hangingPunct="1"/>
            <a:r>
              <a:rPr lang="en-GB" sz="2000" dirty="0"/>
              <a:t>Genetic Programming to </a:t>
            </a:r>
            <a:r>
              <a:rPr lang="en-GB" sz="2000" dirty="0" smtClean="0"/>
              <a:t>combinatorial </a:t>
            </a:r>
            <a:r>
              <a:rPr lang="en-GB" sz="2000" dirty="0"/>
              <a:t>problems</a:t>
            </a:r>
            <a:r>
              <a:rPr lang="en-GB" sz="2000" dirty="0" smtClean="0"/>
              <a:t>.</a:t>
            </a:r>
            <a:endParaRPr lang="en-GB" sz="2000" dirty="0"/>
          </a:p>
          <a:p>
            <a:pPr eaLnBrk="1" hangingPunct="1"/>
            <a:r>
              <a:rPr lang="en-GB" sz="2000" dirty="0"/>
              <a:t>The GP tree is applied to each</a:t>
            </a:r>
          </a:p>
          <a:p>
            <a:pPr eaLnBrk="1" hangingPunct="1"/>
            <a:r>
              <a:rPr lang="en-GB" sz="2000" dirty="0"/>
              <a:t>bin with the current </a:t>
            </a:r>
            <a:r>
              <a:rPr lang="en-GB" sz="2000" dirty="0" smtClean="0"/>
              <a:t>item and placed in </a:t>
            </a:r>
            <a:r>
              <a:rPr lang="en-GB" sz="2000" dirty="0"/>
              <a:t>the bin </a:t>
            </a:r>
            <a:r>
              <a:rPr lang="en-GB" sz="2000" dirty="0" smtClean="0"/>
              <a:t>with</a:t>
            </a:r>
            <a:endParaRPr lang="en-GB" sz="2000" dirty="0"/>
          </a:p>
          <a:p>
            <a:pPr eaLnBrk="1" hangingPunct="1"/>
            <a:r>
              <a:rPr lang="en-GB" sz="2000" dirty="0" smtClean="0"/>
              <a:t>The maximum </a:t>
            </a:r>
            <a:r>
              <a:rPr lang="en-GB" sz="2000" dirty="0"/>
              <a:t>score</a:t>
            </a:r>
          </a:p>
        </p:txBody>
      </p:sp>
      <p:sp>
        <p:nvSpPr>
          <p:cNvPr id="8202" name="Text Box 53"/>
          <p:cNvSpPr txBox="1">
            <a:spLocks noChangeArrowheads="1"/>
          </p:cNvSpPr>
          <p:nvPr/>
        </p:nvSpPr>
        <p:spPr bwMode="auto">
          <a:xfrm>
            <a:off x="3708400" y="5084763"/>
            <a:ext cx="51576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dirty="0"/>
              <a:t>Terminals supplied to Genetic Programming</a:t>
            </a:r>
          </a:p>
          <a:p>
            <a:pPr algn="l" eaLnBrk="1" hangingPunct="1"/>
            <a:r>
              <a:rPr lang="en-GB" sz="2000" dirty="0"/>
              <a:t>Initial representation {C, F, S}</a:t>
            </a:r>
          </a:p>
          <a:p>
            <a:pPr algn="l" eaLnBrk="1" hangingPunct="1"/>
            <a:r>
              <a:rPr lang="en-GB" sz="2000" dirty="0"/>
              <a:t>Replaced with {E, S}, </a:t>
            </a:r>
            <a:r>
              <a:rPr lang="en-GB" sz="2000" dirty="0" smtClean="0"/>
              <a:t>E=C-F</a:t>
            </a:r>
            <a:endParaRPr lang="en-GB" sz="2000" dirty="0"/>
          </a:p>
        </p:txBody>
      </p:sp>
    </p:spTree>
    <p:extLst>
      <p:ext uri="{BB962C8B-B14F-4D97-AF65-F5344CB8AC3E}">
        <p14:creationId xmlns:p14="http://schemas.microsoft.com/office/powerpoint/2010/main" val="3746541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1800" y="458788"/>
            <a:ext cx="8229600" cy="1371600"/>
          </a:xfrm>
        </p:spPr>
        <p:txBody>
          <a:bodyPr>
            <a:normAutofit fontScale="90000"/>
          </a:bodyPr>
          <a:lstStyle/>
          <a:p>
            <a:pPr eaLnBrk="1" hangingPunct="1"/>
            <a:r>
              <a:rPr lang="en-GB" b="1" dirty="0" smtClean="0"/>
              <a:t>How the heuristics are applied (skip)</a:t>
            </a:r>
          </a:p>
        </p:txBody>
      </p:sp>
      <p:sp>
        <p:nvSpPr>
          <p:cNvPr id="15363" name="Rectangle 3"/>
          <p:cNvSpPr>
            <a:spLocks noChangeArrowheads="1"/>
          </p:cNvSpPr>
          <p:nvPr/>
        </p:nvSpPr>
        <p:spPr bwMode="auto">
          <a:xfrm>
            <a:off x="4572000"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5292725"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6011863"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p:cNvSpPr>
            <a:spLocks noChangeShapeType="1"/>
          </p:cNvSpPr>
          <p:nvPr/>
        </p:nvSpPr>
        <p:spPr bwMode="auto">
          <a:xfrm flipV="1">
            <a:off x="4841875" y="5589588"/>
            <a:ext cx="0" cy="539750"/>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Rectangle 7"/>
          <p:cNvSpPr>
            <a:spLocks noChangeArrowheads="1"/>
          </p:cNvSpPr>
          <p:nvPr/>
        </p:nvSpPr>
        <p:spPr bwMode="auto">
          <a:xfrm>
            <a:off x="4572000"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90</a:t>
            </a:r>
          </a:p>
        </p:txBody>
      </p:sp>
      <p:sp>
        <p:nvSpPr>
          <p:cNvPr id="15368" name="Rectangle 8"/>
          <p:cNvSpPr>
            <a:spLocks noChangeArrowheads="1"/>
          </p:cNvSpPr>
          <p:nvPr/>
        </p:nvSpPr>
        <p:spPr bwMode="auto">
          <a:xfrm>
            <a:off x="6732588"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9"/>
          <p:cNvSpPr>
            <a:spLocks noChangeArrowheads="1"/>
          </p:cNvSpPr>
          <p:nvPr/>
        </p:nvSpPr>
        <p:spPr bwMode="auto">
          <a:xfrm>
            <a:off x="7451725" y="3789363"/>
            <a:ext cx="541338"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5292725" y="4149725"/>
            <a:ext cx="539750" cy="14398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120</a:t>
            </a:r>
          </a:p>
        </p:txBody>
      </p:sp>
      <p:sp>
        <p:nvSpPr>
          <p:cNvPr id="18443" name="Rectangle 11"/>
          <p:cNvSpPr>
            <a:spLocks noChangeArrowheads="1"/>
          </p:cNvSpPr>
          <p:nvPr/>
        </p:nvSpPr>
        <p:spPr bwMode="auto">
          <a:xfrm>
            <a:off x="1062038"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2" name="Rectangle 12"/>
          <p:cNvSpPr>
            <a:spLocks noChangeArrowheads="1"/>
          </p:cNvSpPr>
          <p:nvPr/>
        </p:nvSpPr>
        <p:spPr bwMode="auto">
          <a:xfrm>
            <a:off x="6011863"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3" name="Rectangle 13"/>
          <p:cNvSpPr>
            <a:spLocks noChangeArrowheads="1"/>
          </p:cNvSpPr>
          <p:nvPr/>
        </p:nvSpPr>
        <p:spPr bwMode="auto">
          <a:xfrm>
            <a:off x="6732588" y="5049838"/>
            <a:ext cx="539750" cy="53975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45</a:t>
            </a:r>
          </a:p>
        </p:txBody>
      </p:sp>
      <p:sp>
        <p:nvSpPr>
          <p:cNvPr id="18446" name="Rectangle 14"/>
          <p:cNvSpPr>
            <a:spLocks noChangeArrowheads="1"/>
          </p:cNvSpPr>
          <p:nvPr/>
        </p:nvSpPr>
        <p:spPr bwMode="auto">
          <a:xfrm>
            <a:off x="6732588" y="396875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5" name="Rectangle 15"/>
          <p:cNvSpPr>
            <a:spLocks noChangeArrowheads="1"/>
          </p:cNvSpPr>
          <p:nvPr/>
        </p:nvSpPr>
        <p:spPr bwMode="auto">
          <a:xfrm>
            <a:off x="1601788" y="4329113"/>
            <a:ext cx="539750" cy="126047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85</a:t>
            </a:r>
          </a:p>
        </p:txBody>
      </p:sp>
      <p:sp>
        <p:nvSpPr>
          <p:cNvPr id="15376" name="Rectangle 16"/>
          <p:cNvSpPr>
            <a:spLocks noChangeArrowheads="1"/>
          </p:cNvSpPr>
          <p:nvPr/>
        </p:nvSpPr>
        <p:spPr bwMode="auto">
          <a:xfrm>
            <a:off x="2141538"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7" name="Rectangle 17"/>
          <p:cNvSpPr>
            <a:spLocks noChangeArrowheads="1"/>
          </p:cNvSpPr>
          <p:nvPr/>
        </p:nvSpPr>
        <p:spPr bwMode="auto">
          <a:xfrm>
            <a:off x="2681288" y="4868863"/>
            <a:ext cx="539750" cy="72072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60</a:t>
            </a:r>
          </a:p>
        </p:txBody>
      </p:sp>
      <p:sp>
        <p:nvSpPr>
          <p:cNvPr id="18450" name="Line 18"/>
          <p:cNvSpPr>
            <a:spLocks noChangeShapeType="1"/>
          </p:cNvSpPr>
          <p:nvPr/>
        </p:nvSpPr>
        <p:spPr bwMode="auto">
          <a:xfrm flipV="1">
            <a:off x="1331913" y="5589588"/>
            <a:ext cx="0" cy="541337"/>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Oval 19"/>
          <p:cNvSpPr>
            <a:spLocks noChangeArrowheads="1"/>
          </p:cNvSpPr>
          <p:nvPr/>
        </p:nvSpPr>
        <p:spPr bwMode="auto">
          <a:xfrm>
            <a:off x="2592388"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0" name="Oval 20"/>
          <p:cNvSpPr>
            <a:spLocks noChangeArrowheads="1"/>
          </p:cNvSpPr>
          <p:nvPr/>
        </p:nvSpPr>
        <p:spPr bwMode="auto">
          <a:xfrm>
            <a:off x="3041650" y="3159125"/>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a:t>
            </a:r>
          </a:p>
        </p:txBody>
      </p:sp>
      <p:sp>
        <p:nvSpPr>
          <p:cNvPr id="15381" name="Line 21"/>
          <p:cNvSpPr>
            <a:spLocks noChangeShapeType="1"/>
          </p:cNvSpPr>
          <p:nvPr/>
        </p:nvSpPr>
        <p:spPr bwMode="auto">
          <a:xfrm>
            <a:off x="295433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2" name="Line 22"/>
          <p:cNvSpPr>
            <a:spLocks noChangeShapeType="1"/>
          </p:cNvSpPr>
          <p:nvPr/>
        </p:nvSpPr>
        <p:spPr bwMode="auto">
          <a:xfrm flipH="1">
            <a:off x="250348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3" name="Oval 23"/>
          <p:cNvSpPr>
            <a:spLocks noChangeArrowheads="1"/>
          </p:cNvSpPr>
          <p:nvPr/>
        </p:nvSpPr>
        <p:spPr bwMode="auto">
          <a:xfrm>
            <a:off x="3494088"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F</a:t>
            </a:r>
          </a:p>
        </p:txBody>
      </p:sp>
      <p:sp>
        <p:nvSpPr>
          <p:cNvPr id="15384" name="Oval 24"/>
          <p:cNvSpPr>
            <a:spLocks noChangeArrowheads="1"/>
          </p:cNvSpPr>
          <p:nvPr/>
        </p:nvSpPr>
        <p:spPr bwMode="auto">
          <a:xfrm>
            <a:off x="2593975"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S</a:t>
            </a:r>
          </a:p>
        </p:txBody>
      </p:sp>
      <p:sp>
        <p:nvSpPr>
          <p:cNvPr id="15385" name="Oval 25"/>
          <p:cNvSpPr>
            <a:spLocks noChangeArrowheads="1"/>
          </p:cNvSpPr>
          <p:nvPr/>
        </p:nvSpPr>
        <p:spPr bwMode="auto">
          <a:xfrm>
            <a:off x="2143125" y="3160713"/>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5386" name="Line 26"/>
          <p:cNvSpPr>
            <a:spLocks noChangeShapeType="1"/>
          </p:cNvSpPr>
          <p:nvPr/>
        </p:nvSpPr>
        <p:spPr bwMode="auto">
          <a:xfrm>
            <a:off x="340360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7" name="Line 27"/>
          <p:cNvSpPr>
            <a:spLocks noChangeShapeType="1"/>
          </p:cNvSpPr>
          <p:nvPr/>
        </p:nvSpPr>
        <p:spPr bwMode="auto">
          <a:xfrm flipH="1">
            <a:off x="295275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8" name="Oval 28"/>
          <p:cNvSpPr>
            <a:spLocks noChangeArrowheads="1"/>
          </p:cNvSpPr>
          <p:nvPr/>
        </p:nvSpPr>
        <p:spPr bwMode="auto">
          <a:xfrm>
            <a:off x="2141538" y="153828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9" name="Line 29"/>
          <p:cNvSpPr>
            <a:spLocks noChangeShapeType="1"/>
          </p:cNvSpPr>
          <p:nvPr/>
        </p:nvSpPr>
        <p:spPr bwMode="auto">
          <a:xfrm>
            <a:off x="250348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0" name="Line 30"/>
          <p:cNvSpPr>
            <a:spLocks noChangeShapeType="1"/>
          </p:cNvSpPr>
          <p:nvPr/>
        </p:nvSpPr>
        <p:spPr bwMode="auto">
          <a:xfrm flipH="1">
            <a:off x="205263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1" name="Oval 31"/>
          <p:cNvSpPr>
            <a:spLocks noChangeArrowheads="1"/>
          </p:cNvSpPr>
          <p:nvPr/>
        </p:nvSpPr>
        <p:spPr bwMode="auto">
          <a:xfrm>
            <a:off x="1692275"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8464" name="Text Box 32"/>
          <p:cNvSpPr txBox="1">
            <a:spLocks noChangeArrowheads="1"/>
          </p:cNvSpPr>
          <p:nvPr/>
        </p:nvSpPr>
        <p:spPr bwMode="auto">
          <a:xfrm>
            <a:off x="4572000" y="32496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-15</a:t>
            </a:r>
          </a:p>
        </p:txBody>
      </p:sp>
      <p:sp>
        <p:nvSpPr>
          <p:cNvPr id="18465" name="Text Box 33"/>
          <p:cNvSpPr txBox="1">
            <a:spLocks noChangeArrowheads="1"/>
          </p:cNvSpPr>
          <p:nvPr/>
        </p:nvSpPr>
        <p:spPr bwMode="auto">
          <a:xfrm>
            <a:off x="5202238" y="324961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-3.75</a:t>
            </a:r>
          </a:p>
        </p:txBody>
      </p:sp>
      <p:sp>
        <p:nvSpPr>
          <p:cNvPr id="18466" name="Text Box 34"/>
          <p:cNvSpPr txBox="1">
            <a:spLocks noChangeArrowheads="1"/>
          </p:cNvSpPr>
          <p:nvPr/>
        </p:nvSpPr>
        <p:spPr bwMode="auto">
          <a:xfrm>
            <a:off x="6102350" y="3249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a:t>
            </a:r>
          </a:p>
        </p:txBody>
      </p:sp>
      <p:sp>
        <p:nvSpPr>
          <p:cNvPr id="18467" name="Text Box 35"/>
          <p:cNvSpPr txBox="1">
            <a:spLocks noChangeArrowheads="1"/>
          </p:cNvSpPr>
          <p:nvPr/>
        </p:nvSpPr>
        <p:spPr bwMode="auto">
          <a:xfrm>
            <a:off x="6732588"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4.29</a:t>
            </a:r>
          </a:p>
        </p:txBody>
      </p:sp>
      <p:sp>
        <p:nvSpPr>
          <p:cNvPr id="18468" name="Text Box 36"/>
          <p:cNvSpPr txBox="1">
            <a:spLocks noChangeArrowheads="1"/>
          </p:cNvSpPr>
          <p:nvPr/>
        </p:nvSpPr>
        <p:spPr bwMode="auto">
          <a:xfrm>
            <a:off x="7451725"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1.88</a:t>
            </a:r>
          </a:p>
        </p:txBody>
      </p:sp>
      <p:sp>
        <p:nvSpPr>
          <p:cNvPr id="18469" name="Oval 37"/>
          <p:cNvSpPr>
            <a:spLocks noChangeArrowheads="1"/>
          </p:cNvSpPr>
          <p:nvPr/>
        </p:nvSpPr>
        <p:spPr bwMode="auto">
          <a:xfrm>
            <a:off x="6551613" y="3068638"/>
            <a:ext cx="900112" cy="7207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89E344B2-3130-464D-90D2-DE7AF27DFC62}" type="datetime1">
              <a:rPr lang="en-GB" smtClean="0"/>
              <a:t>09/09/2014</a:t>
            </a:fld>
            <a:endParaRPr lang="en-GB"/>
          </a:p>
        </p:txBody>
      </p:sp>
      <p:sp>
        <p:nvSpPr>
          <p:cNvPr id="3" name="Footer Placeholder 2"/>
          <p:cNvSpPr>
            <a:spLocks noGrp="1"/>
          </p:cNvSpPr>
          <p:nvPr>
            <p:ph type="ftr" sz="quarter" idx="11"/>
          </p:nvPr>
        </p:nvSpPr>
        <p:spPr/>
        <p:txBody>
          <a:bodyPr/>
          <a:lstStyle/>
          <a:p>
            <a:r>
              <a:rPr lang="en-GB" smtClean="0"/>
              <a:t>John R. Woodward</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36</a:t>
            </a:fld>
            <a:endParaRPr lang="en-GB"/>
          </a:p>
        </p:txBody>
      </p:sp>
    </p:spTree>
    <p:extLst>
      <p:ext uri="{BB962C8B-B14F-4D97-AF65-F5344CB8AC3E}">
        <p14:creationId xmlns:p14="http://schemas.microsoft.com/office/powerpoint/2010/main" val="160276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88E61B3-FD7E-4DA9-A2FD-A27D400DE7EC}" type="datetime1">
              <a:rPr lang="en-GB" sz="1400" smtClean="0">
                <a:solidFill>
                  <a:schemeClr val="tx1"/>
                </a:solidFill>
              </a:rPr>
              <a:t>09/09/2014</a:t>
            </a:fld>
            <a:endParaRPr lang="en-GB" sz="1400">
              <a:solidFill>
                <a:schemeClr val="tx1"/>
              </a:solidFill>
            </a:endParaRPr>
          </a:p>
        </p:txBody>
      </p:sp>
      <p:sp>
        <p:nvSpPr>
          <p:cNvPr id="10243"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R. Woodward</a:t>
            </a:r>
            <a:endParaRPr lang="en-GB" sz="1400">
              <a:solidFill>
                <a:schemeClr val="tx1"/>
              </a:solidFill>
            </a:endParaRPr>
          </a:p>
        </p:txBody>
      </p:sp>
      <p:sp>
        <p:nvSpPr>
          <p:cNvPr id="10244"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7AD101D-4642-488C-9CF4-C31253D1B12F}" type="slidenum">
              <a:rPr lang="en-GB" sz="1400">
                <a:solidFill>
                  <a:schemeClr val="tx1"/>
                </a:solidFill>
              </a:rPr>
              <a:pPr eaLnBrk="1" hangingPunct="1"/>
              <a:t>37</a:t>
            </a:fld>
            <a:endParaRPr lang="en-GB" sz="1400">
              <a:solidFill>
                <a:schemeClr val="tx1"/>
              </a:solidFill>
            </a:endParaRPr>
          </a:p>
        </p:txBody>
      </p:sp>
      <p:sp>
        <p:nvSpPr>
          <p:cNvPr id="10245" name="Rectangle 2"/>
          <p:cNvSpPr>
            <a:spLocks noGrp="1" noChangeArrowheads="1"/>
          </p:cNvSpPr>
          <p:nvPr>
            <p:ph type="title"/>
          </p:nvPr>
        </p:nvSpPr>
        <p:spPr>
          <a:xfrm>
            <a:off x="395288" y="0"/>
            <a:ext cx="8229600" cy="1143000"/>
          </a:xfrm>
        </p:spPr>
        <p:txBody>
          <a:bodyPr/>
          <a:lstStyle/>
          <a:p>
            <a:pPr eaLnBrk="1" hangingPunct="1"/>
            <a:r>
              <a:rPr lang="en-GB" b="1" dirty="0" smtClean="0"/>
              <a:t>The Best Fit Heuristic</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8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468313" y="908050"/>
            <a:ext cx="81359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400">
                <a:solidFill>
                  <a:schemeClr val="tx1"/>
                </a:solidFill>
              </a:rPr>
              <a:t>Best fit = 1/(E-S). Point out features.</a:t>
            </a:r>
          </a:p>
          <a:p>
            <a:pPr algn="l" eaLnBrk="1" hangingPunct="1"/>
            <a:r>
              <a:rPr lang="en-GB" sz="2400">
                <a:solidFill>
                  <a:schemeClr val="tx1"/>
                </a:solidFill>
              </a:rPr>
              <a:t>Pieces of size S, which fit well into the space remaining E, score well.</a:t>
            </a:r>
          </a:p>
          <a:p>
            <a:pPr algn="l" eaLnBrk="1" hangingPunct="1"/>
            <a:r>
              <a:rPr lang="en-GB" sz="2400">
                <a:solidFill>
                  <a:schemeClr val="tx1"/>
                </a:solidFill>
              </a:rPr>
              <a:t>Best fit applied produces a set of points on the surface, </a:t>
            </a:r>
          </a:p>
          <a:p>
            <a:pPr algn="l" eaLnBrk="1" hangingPunct="1"/>
            <a:r>
              <a:rPr lang="en-GB" sz="2400">
                <a:solidFill>
                  <a:schemeClr val="tx1"/>
                </a:solidFill>
              </a:rPr>
              <a:t>The bin corresponding to the maximum score is picked.</a:t>
            </a:r>
          </a:p>
        </p:txBody>
      </p:sp>
      <p:sp>
        <p:nvSpPr>
          <p:cNvPr id="10248" name="Text Box 5"/>
          <p:cNvSpPr txBox="1">
            <a:spLocks noChangeArrowheads="1"/>
          </p:cNvSpPr>
          <p:nvPr/>
        </p:nvSpPr>
        <p:spPr bwMode="auto">
          <a:xfrm>
            <a:off x="5724525"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Piece size</a:t>
            </a:r>
          </a:p>
        </p:txBody>
      </p:sp>
      <p:sp>
        <p:nvSpPr>
          <p:cNvPr id="10249" name="Text Box 6"/>
          <p:cNvSpPr txBox="1">
            <a:spLocks noChangeArrowheads="1"/>
          </p:cNvSpPr>
          <p:nvPr/>
        </p:nvSpPr>
        <p:spPr bwMode="auto">
          <a:xfrm>
            <a:off x="2268538"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Tree>
    <p:extLst>
      <p:ext uri="{BB962C8B-B14F-4D97-AF65-F5344CB8AC3E}">
        <p14:creationId xmlns:p14="http://schemas.microsoft.com/office/powerpoint/2010/main" val="2457652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85BEB2D5-A1AD-4A28-8E0D-647A82ACE793}" type="datetime1">
              <a:rPr lang="en-GB" sz="1400" smtClean="0">
                <a:solidFill>
                  <a:schemeClr val="tx1"/>
                </a:solidFill>
              </a:rPr>
              <a:t>09/09/2014</a:t>
            </a:fld>
            <a:endParaRPr lang="en-GB" sz="1400">
              <a:solidFill>
                <a:schemeClr val="tx1"/>
              </a:solidFill>
            </a:endParaRPr>
          </a:p>
        </p:txBody>
      </p:sp>
      <p:sp>
        <p:nvSpPr>
          <p:cNvPr id="11267"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R. Woodward</a:t>
            </a:r>
            <a:endParaRPr lang="en-GB" sz="1400">
              <a:solidFill>
                <a:schemeClr val="tx1"/>
              </a:solidFill>
            </a:endParaRPr>
          </a:p>
        </p:txBody>
      </p:sp>
      <p:sp>
        <p:nvSpPr>
          <p:cNvPr id="11268"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62F56BD4-73C2-476D-8E03-187B095C6845}" type="slidenum">
              <a:rPr lang="en-GB" sz="1400">
                <a:solidFill>
                  <a:schemeClr val="tx1"/>
                </a:solidFill>
              </a:rPr>
              <a:pPr eaLnBrk="1" hangingPunct="1"/>
              <a:t>38</a:t>
            </a:fld>
            <a:endParaRPr lang="en-GB" sz="1400">
              <a:solidFill>
                <a:schemeClr val="tx1"/>
              </a:solidFill>
            </a:endParaRPr>
          </a:p>
        </p:txBody>
      </p:sp>
      <p:sp>
        <p:nvSpPr>
          <p:cNvPr id="11269" name="Rectangle 2"/>
          <p:cNvSpPr>
            <a:spLocks noGrp="1" noChangeArrowheads="1"/>
          </p:cNvSpPr>
          <p:nvPr>
            <p:ph type="title"/>
          </p:nvPr>
        </p:nvSpPr>
        <p:spPr>
          <a:xfrm>
            <a:off x="395288" y="0"/>
            <a:ext cx="8229600" cy="1143000"/>
          </a:xfrm>
        </p:spPr>
        <p:txBody>
          <a:bodyPr/>
          <a:lstStyle/>
          <a:p>
            <a:pPr eaLnBrk="1" hangingPunct="1"/>
            <a:r>
              <a:rPr lang="en-GB" b="1" dirty="0" smtClean="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908050"/>
            <a:ext cx="6842125"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1619250" y="5445125"/>
            <a:ext cx="545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Similar shape to best fit – but curls up in one corner.</a:t>
            </a:r>
          </a:p>
          <a:p>
            <a:pPr algn="l" eaLnBrk="1" hangingPunct="1"/>
            <a:r>
              <a:rPr lang="en-GB" sz="1800">
                <a:solidFill>
                  <a:schemeClr val="tx1"/>
                </a:solidFill>
              </a:rPr>
              <a:t>Note that this is rotated, relative to previous slide. </a:t>
            </a:r>
          </a:p>
          <a:p>
            <a:pPr algn="l" eaLnBrk="1" hangingPunct="1"/>
            <a:endParaRPr lang="en-GB" sz="1800">
              <a:solidFill>
                <a:schemeClr val="tx1"/>
              </a:solidFill>
            </a:endParaRPr>
          </a:p>
        </p:txBody>
      </p:sp>
    </p:spTree>
    <p:extLst>
      <p:ext uri="{BB962C8B-B14F-4D97-AF65-F5344CB8AC3E}">
        <p14:creationId xmlns:p14="http://schemas.microsoft.com/office/powerpoint/2010/main" val="2204146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smtClean="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816225"/>
            <a:ext cx="65881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195513" y="4616450"/>
            <a:ext cx="3563937" cy="64928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5" name="Line 9"/>
          <p:cNvSpPr>
            <a:spLocks noChangeShapeType="1"/>
          </p:cNvSpPr>
          <p:nvPr/>
        </p:nvSpPr>
        <p:spPr bwMode="auto">
          <a:xfrm>
            <a:off x="2808288" y="4581525"/>
            <a:ext cx="3816350" cy="7556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6" name="Line 10"/>
          <p:cNvSpPr>
            <a:spLocks noChangeShapeType="1"/>
          </p:cNvSpPr>
          <p:nvPr/>
        </p:nvSpPr>
        <p:spPr bwMode="auto">
          <a:xfrm>
            <a:off x="2771775" y="4616450"/>
            <a:ext cx="2195513" cy="72072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11"/>
          <p:cNvSpPr>
            <a:spLocks noChangeShapeType="1"/>
          </p:cNvSpPr>
          <p:nvPr/>
        </p:nvSpPr>
        <p:spPr bwMode="auto">
          <a:xfrm flipH="1">
            <a:off x="3635375" y="4652963"/>
            <a:ext cx="2160588"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flipH="1">
            <a:off x="2700338" y="3716338"/>
            <a:ext cx="1584325" cy="5048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Line 13"/>
          <p:cNvSpPr>
            <a:spLocks noChangeShapeType="1"/>
          </p:cNvSpPr>
          <p:nvPr/>
        </p:nvSpPr>
        <p:spPr bwMode="auto">
          <a:xfrm flipH="1">
            <a:off x="2124075" y="3716338"/>
            <a:ext cx="2124075" cy="154940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Line 14"/>
          <p:cNvSpPr>
            <a:spLocks noChangeShapeType="1"/>
          </p:cNvSpPr>
          <p:nvPr/>
        </p:nvSpPr>
        <p:spPr bwMode="auto">
          <a:xfrm flipH="1">
            <a:off x="3563938" y="3716338"/>
            <a:ext cx="720725" cy="16208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Line 15"/>
          <p:cNvSpPr>
            <a:spLocks noChangeShapeType="1"/>
          </p:cNvSpPr>
          <p:nvPr/>
        </p:nvSpPr>
        <p:spPr bwMode="auto">
          <a:xfrm>
            <a:off x="4319588" y="3716338"/>
            <a:ext cx="2339975" cy="151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Line 16"/>
          <p:cNvSpPr>
            <a:spLocks noChangeShapeType="1"/>
          </p:cNvSpPr>
          <p:nvPr/>
        </p:nvSpPr>
        <p:spPr bwMode="auto">
          <a:xfrm>
            <a:off x="4319588" y="3716338"/>
            <a:ext cx="757237" cy="16573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Line 17"/>
          <p:cNvSpPr>
            <a:spLocks noChangeShapeType="1"/>
          </p:cNvSpPr>
          <p:nvPr/>
        </p:nvSpPr>
        <p:spPr bwMode="auto">
          <a:xfrm>
            <a:off x="4284663" y="3716338"/>
            <a:ext cx="1547812" cy="541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Line 18"/>
          <p:cNvSpPr>
            <a:spLocks noChangeShapeType="1"/>
          </p:cNvSpPr>
          <p:nvPr/>
        </p:nvSpPr>
        <p:spPr bwMode="auto">
          <a:xfrm>
            <a:off x="1871663" y="1773238"/>
            <a:ext cx="719137" cy="287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3" name="Line 19"/>
          <p:cNvSpPr>
            <a:spLocks noChangeShapeType="1"/>
          </p:cNvSpPr>
          <p:nvPr/>
        </p:nvSpPr>
        <p:spPr bwMode="auto">
          <a:xfrm>
            <a:off x="1871663" y="2133600"/>
            <a:ext cx="684212" cy="28733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20"/>
          <p:cNvSpPr txBox="1">
            <a:spLocks noChangeArrowheads="1"/>
          </p:cNvSpPr>
          <p:nvPr/>
        </p:nvSpPr>
        <p:spPr bwMode="auto">
          <a:xfrm>
            <a:off x="2771775" y="1628775"/>
            <a:ext cx="3219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all legal results</a:t>
            </a:r>
          </a:p>
        </p:txBody>
      </p:sp>
      <p:sp>
        <p:nvSpPr>
          <p:cNvPr id="22545" name="Text Box 21"/>
          <p:cNvSpPr txBox="1">
            <a:spLocks noChangeArrowheads="1"/>
          </p:cNvSpPr>
          <p:nvPr/>
        </p:nvSpPr>
        <p:spPr bwMode="auto">
          <a:xfrm>
            <a:off x="2771775" y="2133600"/>
            <a:ext cx="398621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some illegal results</a:t>
            </a:r>
          </a:p>
        </p:txBody>
      </p:sp>
      <p:sp>
        <p:nvSpPr>
          <p:cNvPr id="29718" name="Line 22"/>
          <p:cNvSpPr>
            <a:spLocks noChangeShapeType="1"/>
          </p:cNvSpPr>
          <p:nvPr/>
        </p:nvSpPr>
        <p:spPr bwMode="auto">
          <a:xfrm>
            <a:off x="5832475" y="4652963"/>
            <a:ext cx="9001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9" name="Line 23"/>
          <p:cNvSpPr>
            <a:spLocks noChangeShapeType="1"/>
          </p:cNvSpPr>
          <p:nvPr/>
        </p:nvSpPr>
        <p:spPr bwMode="auto">
          <a:xfrm flipH="1">
            <a:off x="5111750" y="4652963"/>
            <a:ext cx="6842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0" name="Line 24"/>
          <p:cNvSpPr>
            <a:spLocks noChangeShapeType="1"/>
          </p:cNvSpPr>
          <p:nvPr/>
        </p:nvSpPr>
        <p:spPr bwMode="auto">
          <a:xfrm>
            <a:off x="2808288" y="4616450"/>
            <a:ext cx="9001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1" name="Line 25"/>
          <p:cNvSpPr>
            <a:spLocks noChangeShapeType="1"/>
          </p:cNvSpPr>
          <p:nvPr/>
        </p:nvSpPr>
        <p:spPr bwMode="auto">
          <a:xfrm flipH="1">
            <a:off x="2087563" y="4616450"/>
            <a:ext cx="6842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Date Placeholder 1"/>
          <p:cNvSpPr>
            <a:spLocks noGrp="1"/>
          </p:cNvSpPr>
          <p:nvPr>
            <p:ph type="dt" sz="half" idx="10"/>
          </p:nvPr>
        </p:nvSpPr>
        <p:spPr/>
        <p:txBody>
          <a:bodyPr/>
          <a:lstStyle/>
          <a:p>
            <a:fld id="{D20E28C7-44E0-4C16-8AD9-2348F4549444}" type="datetime1">
              <a:rPr lang="en-GB" smtClean="0"/>
              <a:t>09/09/2014</a:t>
            </a:fld>
            <a:endParaRPr lang="en-GB"/>
          </a:p>
        </p:txBody>
      </p:sp>
      <p:sp>
        <p:nvSpPr>
          <p:cNvPr id="3" name="Footer Placeholder 2"/>
          <p:cNvSpPr>
            <a:spLocks noGrp="1"/>
          </p:cNvSpPr>
          <p:nvPr>
            <p:ph type="ftr" sz="quarter" idx="11"/>
          </p:nvPr>
        </p:nvSpPr>
        <p:spPr/>
        <p:txBody>
          <a:bodyPr/>
          <a:lstStyle/>
          <a:p>
            <a:r>
              <a:rPr lang="en-GB" smtClean="0"/>
              <a:t>John R. Woodward</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39</a:t>
            </a:fld>
            <a:endParaRPr lang="en-GB"/>
          </a:p>
        </p:txBody>
      </p:sp>
    </p:spTree>
    <p:extLst>
      <p:ext uri="{BB962C8B-B14F-4D97-AF65-F5344CB8AC3E}">
        <p14:creationId xmlns:p14="http://schemas.microsoft.com/office/powerpoint/2010/main" val="420420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Applications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1994176"/>
              </p:ext>
            </p:extLst>
          </p:nvPr>
        </p:nvGraphicFramePr>
        <p:xfrm>
          <a:off x="467544" y="1340768"/>
          <a:ext cx="8280920" cy="4953000"/>
        </p:xfrm>
        <a:graphic>
          <a:graphicData uri="http://schemas.openxmlformats.org/drawingml/2006/table">
            <a:tbl>
              <a:tblPr firstRow="1" bandRow="1">
                <a:tableStyleId>{5C22544A-7EE6-4342-B048-85BDC9FD1C3A}</a:tableStyleId>
              </a:tblPr>
              <a:tblGrid>
                <a:gridCol w="1656184"/>
                <a:gridCol w="1656184"/>
                <a:gridCol w="1656184"/>
                <a:gridCol w="1656184"/>
                <a:gridCol w="1656184"/>
              </a:tblGrid>
              <a:tr h="370840">
                <a:tc>
                  <a:txBody>
                    <a:bodyPr/>
                    <a:lstStyle/>
                    <a:p>
                      <a:endParaRPr lang="en-GB" dirty="0"/>
                    </a:p>
                  </a:txBody>
                  <a:tcPr/>
                </a:tc>
                <a:tc>
                  <a:txBody>
                    <a:bodyPr/>
                    <a:lstStyle/>
                    <a:p>
                      <a:r>
                        <a:rPr lang="en-GB" dirty="0" smtClean="0"/>
                        <a:t>SELECTION</a:t>
                      </a:r>
                      <a:endParaRPr lang="en-GB" dirty="0"/>
                    </a:p>
                  </a:txBody>
                  <a:tcPr/>
                </a:tc>
                <a:tc>
                  <a:txBody>
                    <a:bodyPr/>
                    <a:lstStyle/>
                    <a:p>
                      <a:r>
                        <a:rPr lang="en-GB" dirty="0" smtClean="0"/>
                        <a:t>MUTATION GA</a:t>
                      </a:r>
                      <a:endParaRPr lang="en-GB" dirty="0"/>
                    </a:p>
                  </a:txBody>
                  <a:tcPr/>
                </a:tc>
                <a:tc>
                  <a:txBody>
                    <a:bodyPr/>
                    <a:lstStyle/>
                    <a:p>
                      <a:r>
                        <a:rPr lang="en-GB" dirty="0" smtClean="0"/>
                        <a:t>BIN PACKING</a:t>
                      </a:r>
                      <a:endParaRPr lang="en-GB" dirty="0"/>
                    </a:p>
                  </a:txBody>
                  <a:tcPr/>
                </a:tc>
                <a:tc>
                  <a:txBody>
                    <a:bodyPr/>
                    <a:lstStyle/>
                    <a:p>
                      <a:r>
                        <a:rPr lang="en-GB" dirty="0" smtClean="0"/>
                        <a:t>MUTATION EP</a:t>
                      </a:r>
                      <a:endParaRPr lang="en-GB" dirty="0"/>
                    </a:p>
                  </a:txBody>
                  <a:tcPr/>
                </a:tc>
              </a:tr>
              <a:tr h="370840">
                <a:tc>
                  <a:txBody>
                    <a:bodyPr/>
                    <a:lstStyle/>
                    <a:p>
                      <a:r>
                        <a:rPr lang="en-GB" dirty="0" smtClean="0"/>
                        <a:t>Scalable  performance</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c>
                  <a:txBody>
                    <a:bodyPr/>
                    <a:lstStyle/>
                    <a:p>
                      <a:r>
                        <a:rPr lang="en-GB" dirty="0" smtClean="0"/>
                        <a:t>Yes - why</a:t>
                      </a:r>
                      <a:endParaRPr lang="en-GB" dirty="0"/>
                    </a:p>
                  </a:txBody>
                  <a:tcPr/>
                </a:tc>
                <a:tc>
                  <a:txBody>
                    <a:bodyPr/>
                    <a:lstStyle/>
                    <a:p>
                      <a:r>
                        <a:rPr lang="en-GB" dirty="0" smtClean="0"/>
                        <a:t>No - why</a:t>
                      </a:r>
                      <a:endParaRPr lang="en-GB" dirty="0"/>
                    </a:p>
                  </a:txBody>
                  <a:tcPr/>
                </a:tc>
              </a:tr>
              <a:tr h="370840">
                <a:tc>
                  <a:txBody>
                    <a:bodyPr/>
                    <a:lstStyle/>
                    <a:p>
                      <a:r>
                        <a:rPr lang="en-GB" dirty="0" smtClean="0"/>
                        <a:t>Generation ZERO</a:t>
                      </a:r>
                      <a:endParaRPr lang="en-GB" dirty="0"/>
                    </a:p>
                  </a:txBody>
                  <a:tcPr/>
                </a:tc>
                <a:tc>
                  <a:txBody>
                    <a:bodyPr/>
                    <a:lstStyle/>
                    <a:p>
                      <a:r>
                        <a:rPr lang="en-GB" dirty="0" smtClean="0"/>
                        <a:t>Rank, fitness proportional</a:t>
                      </a:r>
                      <a:endParaRPr lang="en-GB" dirty="0"/>
                    </a:p>
                  </a:txBody>
                  <a:tcPr/>
                </a:tc>
                <a:tc>
                  <a:txBody>
                    <a:bodyPr/>
                    <a:lstStyle/>
                    <a:p>
                      <a:r>
                        <a:rPr lang="en-GB" dirty="0" smtClean="0"/>
                        <a:t>NO</a:t>
                      </a:r>
                      <a:r>
                        <a:rPr lang="en-GB" baseline="0" dirty="0" smtClean="0"/>
                        <a:t> – needed to seed. </a:t>
                      </a:r>
                      <a:endParaRPr lang="en-GB" dirty="0"/>
                    </a:p>
                  </a:txBody>
                  <a:tcPr/>
                </a:tc>
                <a:tc>
                  <a:txBody>
                    <a:bodyPr/>
                    <a:lstStyle/>
                    <a:p>
                      <a:r>
                        <a:rPr lang="en-GB" dirty="0" smtClean="0"/>
                        <a:t>Best fit</a:t>
                      </a:r>
                      <a:endParaRPr lang="en-GB" dirty="0"/>
                    </a:p>
                  </a:txBody>
                  <a:tcPr/>
                </a:tc>
                <a:tc>
                  <a:txBody>
                    <a:bodyPr/>
                    <a:lstStyle/>
                    <a:p>
                      <a:r>
                        <a:rPr lang="en-GB" dirty="0" smtClean="0"/>
                        <a:t>Gaussian</a:t>
                      </a:r>
                      <a:r>
                        <a:rPr lang="en-GB" baseline="0" dirty="0" smtClean="0"/>
                        <a:t> and Cauchy</a:t>
                      </a:r>
                      <a:endParaRPr lang="en-GB" dirty="0"/>
                    </a:p>
                  </a:txBody>
                  <a:tcPr/>
                </a:tc>
              </a:tr>
              <a:tr h="370840">
                <a:tc>
                  <a:txBody>
                    <a:bodyPr/>
                    <a:lstStyle/>
                    <a:p>
                      <a:r>
                        <a:rPr lang="en-GB" dirty="0" smtClean="0"/>
                        <a:t>Problem</a:t>
                      </a:r>
                      <a:r>
                        <a:rPr lang="en-GB" baseline="0" dirty="0" smtClean="0"/>
                        <a:t>     class</a:t>
                      </a:r>
                      <a:endParaRPr lang="en-GB" dirty="0"/>
                    </a:p>
                  </a:txBody>
                  <a:tcPr/>
                </a:tc>
                <a:tc>
                  <a:txBody>
                    <a:bodyPr/>
                    <a:lstStyle/>
                    <a:p>
                      <a:endParaRPr lang="en-GB" dirty="0"/>
                    </a:p>
                  </a:txBody>
                  <a:tcPr/>
                </a:tc>
                <a:tc>
                  <a:txBody>
                    <a:bodyPr/>
                    <a:lstStyle/>
                    <a:p>
                      <a:r>
                        <a:rPr lang="en-GB" dirty="0" smtClean="0"/>
                        <a:t>Parameterized</a:t>
                      </a:r>
                    </a:p>
                    <a:p>
                      <a:r>
                        <a:rPr lang="en-GB" dirty="0" smtClean="0"/>
                        <a:t>function</a:t>
                      </a:r>
                      <a:endParaRPr lang="en-GB" dirty="0"/>
                    </a:p>
                  </a:txBody>
                  <a:tcPr/>
                </a:tc>
                <a:tc>
                  <a:txBody>
                    <a:bodyPr/>
                    <a:lstStyle/>
                    <a:p>
                      <a:r>
                        <a:rPr lang="en-GB" dirty="0" smtClean="0"/>
                        <a:t>Item</a:t>
                      </a:r>
                      <a:r>
                        <a:rPr lang="en-GB" baseline="0" dirty="0" smtClean="0"/>
                        <a:t> size</a:t>
                      </a:r>
                      <a:endParaRPr lang="en-GB" dirty="0"/>
                    </a:p>
                  </a:txBody>
                  <a:tcPr/>
                </a:tc>
                <a:tc>
                  <a:txBody>
                    <a:bodyPr/>
                    <a:lstStyle/>
                    <a:p>
                      <a:r>
                        <a:rPr lang="en-GB" dirty="0" smtClean="0"/>
                        <a:t>Parameterized</a:t>
                      </a:r>
                    </a:p>
                    <a:p>
                      <a:r>
                        <a:rPr lang="en-GB" dirty="0" smtClean="0"/>
                        <a:t>function</a:t>
                      </a:r>
                      <a:endParaRPr lang="en-GB" dirty="0"/>
                    </a:p>
                  </a:txBody>
                  <a:tcPr/>
                </a:tc>
              </a:tr>
              <a:tr h="370840">
                <a:tc>
                  <a:txBody>
                    <a:bodyPr/>
                    <a:lstStyle/>
                    <a:p>
                      <a:r>
                        <a:rPr lang="en-GB" dirty="0" smtClean="0"/>
                        <a:t>Results Human Competitive</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 </a:t>
                      </a:r>
                      <a:endParaRPr lang="en-GB" dirty="0"/>
                    </a:p>
                  </a:txBody>
                  <a:tcPr/>
                </a:tc>
              </a:tr>
              <a:tr h="370840">
                <a:tc>
                  <a:txBody>
                    <a:bodyPr/>
                    <a:lstStyle/>
                    <a:p>
                      <a:r>
                        <a:rPr lang="en-GB" dirty="0" smtClean="0"/>
                        <a:t>Algorithm</a:t>
                      </a:r>
                      <a:r>
                        <a:rPr lang="en-GB" baseline="0" dirty="0" smtClean="0"/>
                        <a:t> iterate over</a:t>
                      </a:r>
                      <a:endParaRPr lang="en-GB" dirty="0"/>
                    </a:p>
                  </a:txBody>
                  <a:tcPr/>
                </a:tc>
                <a:tc>
                  <a:txBody>
                    <a:bodyPr/>
                    <a:lstStyle/>
                    <a:p>
                      <a:r>
                        <a:rPr lang="en-GB" dirty="0" smtClean="0"/>
                        <a:t>Population</a:t>
                      </a:r>
                      <a:endParaRPr lang="en-GB" dirty="0"/>
                    </a:p>
                  </a:txBody>
                  <a:tcPr/>
                </a:tc>
                <a:tc>
                  <a:txBody>
                    <a:bodyPr/>
                    <a:lstStyle/>
                    <a:p>
                      <a:r>
                        <a:rPr lang="en-GB" dirty="0" smtClean="0"/>
                        <a:t>Bit-string</a:t>
                      </a:r>
                      <a:endParaRPr lang="en-GB" dirty="0"/>
                    </a:p>
                  </a:txBody>
                  <a:tcPr/>
                </a:tc>
                <a:tc>
                  <a:txBody>
                    <a:bodyPr/>
                    <a:lstStyle/>
                    <a:p>
                      <a:r>
                        <a:rPr lang="en-GB" dirty="0" smtClean="0"/>
                        <a:t>Bins</a:t>
                      </a:r>
                      <a:endParaRPr lang="en-GB" dirty="0"/>
                    </a:p>
                  </a:txBody>
                  <a:tcPr/>
                </a:tc>
                <a:tc>
                  <a:txBody>
                    <a:bodyPr/>
                    <a:lstStyle/>
                    <a:p>
                      <a:r>
                        <a:rPr lang="en-GB" dirty="0" smtClean="0"/>
                        <a:t>Vector</a:t>
                      </a:r>
                      <a:endParaRPr lang="en-GB" dirty="0"/>
                    </a:p>
                  </a:txBody>
                  <a:tcPr/>
                </a:tc>
              </a:tr>
              <a:tr h="370840">
                <a:tc>
                  <a:txBody>
                    <a:bodyPr/>
                    <a:lstStyle/>
                    <a:p>
                      <a:r>
                        <a:rPr lang="en-GB" dirty="0" smtClean="0"/>
                        <a:t>Search </a:t>
                      </a:r>
                    </a:p>
                    <a:p>
                      <a:r>
                        <a:rPr lang="en-GB" dirty="0" smtClean="0"/>
                        <a:t>Method</a:t>
                      </a:r>
                      <a:endParaRPr lang="en-GB" dirty="0"/>
                    </a:p>
                  </a:txBody>
                  <a:tcPr/>
                </a:tc>
                <a:tc>
                  <a:txBody>
                    <a:bodyPr/>
                    <a:lstStyle/>
                    <a:p>
                      <a:r>
                        <a:rPr lang="en-GB" dirty="0" smtClean="0"/>
                        <a:t>Random </a:t>
                      </a:r>
                    </a:p>
                    <a:p>
                      <a:r>
                        <a:rPr lang="en-GB" dirty="0" smtClean="0"/>
                        <a:t>Search</a:t>
                      </a:r>
                      <a:endParaRPr lang="en-GB" dirty="0"/>
                    </a:p>
                  </a:txBody>
                  <a:tcPr/>
                </a:tc>
                <a:tc>
                  <a:txBody>
                    <a:bodyPr/>
                    <a:lstStyle/>
                    <a:p>
                      <a:r>
                        <a:rPr lang="en-GB" dirty="0" smtClean="0"/>
                        <a:t>Iterative Hill-Climber</a:t>
                      </a:r>
                      <a:endParaRPr lang="en-GB" dirty="0"/>
                    </a:p>
                  </a:txBody>
                  <a:tcPr/>
                </a:tc>
                <a:tc>
                  <a:txBody>
                    <a:bodyPr/>
                    <a:lstStyle/>
                    <a:p>
                      <a:r>
                        <a:rPr lang="en-GB" dirty="0" smtClean="0"/>
                        <a:t>Genetic </a:t>
                      </a:r>
                    </a:p>
                    <a:p>
                      <a:r>
                        <a:rPr lang="en-GB" dirty="0" smtClean="0"/>
                        <a:t>Programming</a:t>
                      </a:r>
                      <a:endParaRPr lang="en-GB" dirty="0"/>
                    </a:p>
                  </a:txBody>
                  <a:tcPr/>
                </a:tc>
                <a:tc>
                  <a:txBody>
                    <a:bodyPr/>
                    <a:lstStyle/>
                    <a:p>
                      <a:r>
                        <a:rPr lang="en-GB" dirty="0" smtClean="0"/>
                        <a:t>Genetic Programming</a:t>
                      </a:r>
                      <a:endParaRPr lang="en-GB" dirty="0"/>
                    </a:p>
                  </a:txBody>
                  <a:tcPr/>
                </a:tc>
              </a:tr>
              <a:tr h="370840">
                <a:tc>
                  <a:txBody>
                    <a:bodyPr/>
                    <a:lstStyle/>
                    <a:p>
                      <a:r>
                        <a:rPr lang="en-GB" dirty="0" smtClean="0"/>
                        <a:t>Type Signatures</a:t>
                      </a:r>
                      <a:endParaRPr lang="en-GB" dirty="0"/>
                    </a:p>
                  </a:txBody>
                  <a:tcPr/>
                </a:tc>
                <a:tc>
                  <a:txBody>
                    <a:bodyPr/>
                    <a:lstStyle/>
                    <a:p>
                      <a:r>
                        <a:rPr lang="en-GB" dirty="0" smtClean="0"/>
                        <a:t>R^2-&gt;R</a:t>
                      </a:r>
                      <a:endParaRPr lang="en-GB" dirty="0"/>
                    </a:p>
                  </a:txBody>
                  <a:tcPr/>
                </a:tc>
                <a:tc>
                  <a:txBody>
                    <a:bodyPr/>
                    <a:lstStyle/>
                    <a:p>
                      <a:r>
                        <a:rPr lang="en-GB" dirty="0" err="1" smtClean="0"/>
                        <a:t>B^n</a:t>
                      </a:r>
                      <a:r>
                        <a:rPr lang="en-GB" dirty="0" smtClean="0"/>
                        <a:t>-&gt;</a:t>
                      </a:r>
                      <a:r>
                        <a:rPr lang="en-GB" dirty="0" err="1" smtClean="0"/>
                        <a:t>B^n</a:t>
                      </a:r>
                      <a:endParaRPr lang="en-GB" dirty="0"/>
                    </a:p>
                  </a:txBody>
                  <a:tcPr/>
                </a:tc>
                <a:tc>
                  <a:txBody>
                    <a:bodyPr/>
                    <a:lstStyle/>
                    <a:p>
                      <a:r>
                        <a:rPr lang="en-GB" dirty="0" smtClean="0"/>
                        <a:t>R^3-&gt;R</a:t>
                      </a:r>
                      <a:endParaRPr lang="en-GB" dirty="0"/>
                    </a:p>
                  </a:txBody>
                  <a:tcPr/>
                </a:tc>
                <a:tc>
                  <a:txBody>
                    <a:bodyPr/>
                    <a:lstStyle/>
                    <a:p>
                      <a:r>
                        <a:rPr lang="en-GB" dirty="0" smtClean="0"/>
                        <a:t>()-&gt;R</a:t>
                      </a:r>
                      <a:endParaRPr lang="en-GB" dirty="0"/>
                    </a:p>
                  </a:txBody>
                  <a:tcPr/>
                </a:tc>
              </a:tr>
              <a:tr h="370840">
                <a:tc>
                  <a:txBody>
                    <a:bodyPr/>
                    <a:lstStyle/>
                    <a:p>
                      <a:r>
                        <a:rPr lang="en-GB" dirty="0" smtClean="0"/>
                        <a:t>Reference</a:t>
                      </a:r>
                      <a:endParaRPr lang="en-GB" dirty="0"/>
                    </a:p>
                  </a:txBody>
                  <a:tcPr/>
                </a:tc>
                <a:tc>
                  <a:txBody>
                    <a:bodyPr/>
                    <a:lstStyle/>
                    <a:p>
                      <a:r>
                        <a:rPr lang="en-GB" dirty="0" smtClean="0"/>
                        <a:t>[16]</a:t>
                      </a:r>
                      <a:endParaRPr lang="en-GB" dirty="0"/>
                    </a:p>
                  </a:txBody>
                  <a:tcPr/>
                </a:tc>
                <a:tc>
                  <a:txBody>
                    <a:bodyPr/>
                    <a:lstStyle/>
                    <a:p>
                      <a:r>
                        <a:rPr lang="en-GB" dirty="0" smtClean="0"/>
                        <a:t>[15]</a:t>
                      </a:r>
                      <a:endParaRPr lang="en-GB" dirty="0"/>
                    </a:p>
                  </a:txBody>
                  <a:tcPr/>
                </a:tc>
                <a:tc>
                  <a:txBody>
                    <a:bodyPr/>
                    <a:lstStyle/>
                    <a:p>
                      <a:r>
                        <a:rPr lang="en-GB" dirty="0" smtClean="0"/>
                        <a:t>[6,9,10,11]</a:t>
                      </a:r>
                      <a:endParaRPr lang="en-GB" dirty="0"/>
                    </a:p>
                  </a:txBody>
                  <a:tcPr/>
                </a:tc>
                <a:tc>
                  <a:txBody>
                    <a:bodyPr/>
                    <a:lstStyle/>
                    <a:p>
                      <a:r>
                        <a:rPr lang="en-GB" dirty="0" smtClean="0"/>
                        <a:t>[18]</a:t>
                      </a:r>
                      <a:endParaRPr lang="en-GB" dirty="0"/>
                    </a:p>
                  </a:txBody>
                  <a:tcPr/>
                </a:tc>
              </a:tr>
            </a:tbl>
          </a:graphicData>
        </a:graphic>
      </p:graphicFrame>
      <p:sp>
        <p:nvSpPr>
          <p:cNvPr id="3" name="Date Placeholder 2"/>
          <p:cNvSpPr>
            <a:spLocks noGrp="1"/>
          </p:cNvSpPr>
          <p:nvPr>
            <p:ph type="dt" sz="half" idx="10"/>
          </p:nvPr>
        </p:nvSpPr>
        <p:spPr/>
        <p:txBody>
          <a:bodyPr/>
          <a:lstStyle/>
          <a:p>
            <a:fld id="{E9C6B456-75B8-407E-94F7-678F714E9784}"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a:t>
            </a:fld>
            <a:endParaRPr lang="en-GB" dirty="0"/>
          </a:p>
        </p:txBody>
      </p:sp>
    </p:spTree>
    <p:extLst>
      <p:ext uri="{BB962C8B-B14F-4D97-AF65-F5344CB8AC3E}">
        <p14:creationId xmlns:p14="http://schemas.microsoft.com/office/powerpoint/2010/main" val="953153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fld id="{6DFFB4E0-C79E-4575-9CD3-55D899882031}" type="datetime1">
              <a:rPr lang="en-GB" smtClean="0"/>
              <a:t>09/09/2014</a:t>
            </a:fld>
            <a:endParaRPr lang="en-GB"/>
          </a:p>
        </p:txBody>
      </p:sp>
      <p:sp>
        <p:nvSpPr>
          <p:cNvPr id="37" name="Footer Placeholder 4"/>
          <p:cNvSpPr>
            <a:spLocks noGrp="1"/>
          </p:cNvSpPr>
          <p:nvPr>
            <p:ph type="ftr" sz="quarter" idx="11"/>
          </p:nvPr>
        </p:nvSpPr>
        <p:spPr/>
        <p:txBody>
          <a:bodyPr/>
          <a:lstStyle/>
          <a:p>
            <a:r>
              <a:rPr lang="en-GB" smtClean="0"/>
              <a:t>John R. Woodward</a:t>
            </a:r>
            <a:endParaRPr lang="en-GB"/>
          </a:p>
        </p:txBody>
      </p:sp>
      <p:sp>
        <p:nvSpPr>
          <p:cNvPr id="38" name="Slide Number Placeholder 5"/>
          <p:cNvSpPr>
            <a:spLocks noGrp="1"/>
          </p:cNvSpPr>
          <p:nvPr>
            <p:ph type="sldNum" sz="quarter" idx="12"/>
          </p:nvPr>
        </p:nvSpPr>
        <p:spPr/>
        <p:txBody>
          <a:bodyPr/>
          <a:lstStyle/>
          <a:p>
            <a:fld id="{36A61D4C-6CD5-40BC-8E78-EC7F038BC952}" type="slidenum">
              <a:rPr lang="en-GB"/>
              <a:pPr/>
              <a:t>40</a:t>
            </a:fld>
            <a:endParaRPr lang="en-GB"/>
          </a:p>
        </p:txBody>
      </p:sp>
      <p:sp>
        <p:nvSpPr>
          <p:cNvPr id="47236" name="Rectangle 132"/>
          <p:cNvSpPr>
            <a:spLocks noGrp="1" noChangeArrowheads="1"/>
          </p:cNvSpPr>
          <p:nvPr>
            <p:ph type="title"/>
          </p:nvPr>
        </p:nvSpPr>
        <p:spPr/>
        <p:txBody>
          <a:bodyPr>
            <a:normAutofit fontScale="90000"/>
          </a:bodyPr>
          <a:lstStyle/>
          <a:p>
            <a:r>
              <a:rPr lang="en-GB" sz="4000" b="1" dirty="0" smtClean="0">
                <a:solidFill>
                  <a:srgbClr val="FF0000"/>
                </a:solidFill>
              </a:rPr>
              <a:t>Testing</a:t>
            </a:r>
            <a:r>
              <a:rPr lang="en-GB" sz="4000" b="1" dirty="0" smtClean="0"/>
              <a:t> Heuristics </a:t>
            </a:r>
            <a:r>
              <a:rPr lang="en-GB" sz="4000" b="1" dirty="0"/>
              <a:t>on problems of much larger </a:t>
            </a:r>
            <a:r>
              <a:rPr lang="en-GB" sz="4000" b="1" dirty="0" smtClean="0"/>
              <a:t>size than in </a:t>
            </a:r>
            <a:r>
              <a:rPr lang="en-GB" sz="4000" b="1" dirty="0" smtClean="0">
                <a:solidFill>
                  <a:srgbClr val="00B050"/>
                </a:solidFill>
              </a:rPr>
              <a:t>training</a:t>
            </a:r>
            <a:endParaRPr lang="en-GB" sz="4000" b="1" dirty="0">
              <a:solidFill>
                <a:srgbClr val="00B050"/>
              </a:solidFill>
            </a:endParaRPr>
          </a:p>
        </p:txBody>
      </p:sp>
      <p:graphicFrame>
        <p:nvGraphicFramePr>
          <p:cNvPr id="47242" name="Group 138"/>
          <p:cNvGraphicFramePr>
            <a:graphicFrameLocks noGrp="1"/>
          </p:cNvGraphicFramePr>
          <p:nvPr>
            <p:ph idx="1"/>
            <p:extLst>
              <p:ext uri="{D42A27DB-BD31-4B8C-83A1-F6EECF244321}">
                <p14:modId xmlns:p14="http://schemas.microsoft.com/office/powerpoint/2010/main" val="2728770888"/>
              </p:ext>
            </p:extLst>
          </p:nvPr>
        </p:nvGraphicFramePr>
        <p:xfrm>
          <a:off x="457200" y="1600200"/>
          <a:ext cx="8229600" cy="2289175"/>
        </p:xfrm>
        <a:graphic>
          <a:graphicData uri="http://schemas.openxmlformats.org/drawingml/2006/table">
            <a:tbl>
              <a:tblPr/>
              <a:tblGrid>
                <a:gridCol w="1463675"/>
                <a:gridCol w="2227263"/>
                <a:gridCol w="2227262"/>
                <a:gridCol w="2311400"/>
              </a:tblGrid>
              <a:tr h="460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2"/>
                          </a:solidFill>
                          <a:effectLst/>
                          <a:latin typeface="Arial" charset="0"/>
                          <a:cs typeface="Arial" charset="0"/>
                        </a:rPr>
                        <a:t>Table I</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trained100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250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500 </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4191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0.427768358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0.298749035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0.140986023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508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0.406790534</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0.010006408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0.000350265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079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0.454063071</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2.58E-07</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9.65E-12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0.271828318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1.38E-25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2.78E-32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43" name="Text Box 139"/>
          <p:cNvSpPr txBox="1">
            <a:spLocks noChangeArrowheads="1"/>
          </p:cNvSpPr>
          <p:nvPr/>
        </p:nvSpPr>
        <p:spPr bwMode="auto">
          <a:xfrm>
            <a:off x="179512" y="4149725"/>
            <a:ext cx="89043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GB" sz="2000" dirty="0">
                <a:solidFill>
                  <a:schemeClr val="tx2"/>
                </a:solidFill>
              </a:rPr>
              <a:t>Table shows </a:t>
            </a:r>
            <a:r>
              <a:rPr lang="en-GB" sz="2000" dirty="0" smtClean="0">
                <a:solidFill>
                  <a:schemeClr val="tx2"/>
                </a:solidFill>
              </a:rPr>
              <a:t>p-values using </a:t>
            </a:r>
            <a:r>
              <a:rPr lang="en-GB" sz="2000" dirty="0">
                <a:solidFill>
                  <a:schemeClr val="tx2"/>
                </a:solidFill>
              </a:rPr>
              <a:t>the best fit heuristic, for heuristics trained on </a:t>
            </a:r>
          </a:p>
          <a:p>
            <a:r>
              <a:rPr lang="en-GB" sz="2000" dirty="0">
                <a:solidFill>
                  <a:schemeClr val="tx2"/>
                </a:solidFill>
              </a:rPr>
              <a:t>different size problems, when applied to different sized problems</a:t>
            </a:r>
          </a:p>
          <a:p>
            <a:r>
              <a:rPr lang="en-GB" sz="2000" dirty="0">
                <a:solidFill>
                  <a:schemeClr val="tx2"/>
                </a:solidFill>
              </a:rPr>
              <a:t>1. As number of </a:t>
            </a:r>
            <a:r>
              <a:rPr lang="en-GB" sz="2000" dirty="0" smtClean="0">
                <a:solidFill>
                  <a:schemeClr val="tx2"/>
                </a:solidFill>
              </a:rPr>
              <a:t>items trained </a:t>
            </a:r>
            <a:r>
              <a:rPr lang="en-GB" sz="2000" dirty="0">
                <a:solidFill>
                  <a:schemeClr val="tx2"/>
                </a:solidFill>
              </a:rPr>
              <a:t>on increases, </a:t>
            </a:r>
            <a:r>
              <a:rPr lang="en-GB" sz="2000" dirty="0" smtClean="0">
                <a:solidFill>
                  <a:schemeClr val="tx2"/>
                </a:solidFill>
              </a:rPr>
              <a:t> the </a:t>
            </a:r>
            <a:r>
              <a:rPr lang="en-GB" sz="2000" dirty="0">
                <a:solidFill>
                  <a:schemeClr val="tx2"/>
                </a:solidFill>
              </a:rPr>
              <a:t>probability decreases (see next slide). </a:t>
            </a:r>
          </a:p>
          <a:p>
            <a:r>
              <a:rPr lang="en-GB" sz="2000" dirty="0">
                <a:solidFill>
                  <a:schemeClr val="tx2"/>
                </a:solidFill>
              </a:rPr>
              <a:t>2. As the number of </a:t>
            </a:r>
            <a:r>
              <a:rPr lang="en-GB" sz="2000" dirty="0" smtClean="0">
                <a:solidFill>
                  <a:schemeClr val="tx2"/>
                </a:solidFill>
              </a:rPr>
              <a:t>items packed </a:t>
            </a:r>
            <a:r>
              <a:rPr lang="en-GB" sz="2000" dirty="0">
                <a:solidFill>
                  <a:schemeClr val="tx2"/>
                </a:solidFill>
              </a:rPr>
              <a:t>increases, </a:t>
            </a:r>
            <a:r>
              <a:rPr lang="en-GB" sz="2000" dirty="0" smtClean="0">
                <a:solidFill>
                  <a:schemeClr val="tx2"/>
                </a:solidFill>
              </a:rPr>
              <a:t> the </a:t>
            </a:r>
            <a:r>
              <a:rPr lang="en-GB" sz="2000" dirty="0">
                <a:solidFill>
                  <a:schemeClr val="tx2"/>
                </a:solidFill>
              </a:rPr>
              <a:t>probability decreases (see next slide). </a:t>
            </a:r>
          </a:p>
        </p:txBody>
      </p:sp>
    </p:spTree>
    <p:extLst>
      <p:ext uri="{BB962C8B-B14F-4D97-AF65-F5344CB8AC3E}">
        <p14:creationId xmlns:p14="http://schemas.microsoft.com/office/powerpoint/2010/main" val="3670203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1B0E705D-9817-40AA-956C-4363351AE583}" type="datetime1">
              <a:rPr lang="en-GB" sz="1400" smtClean="0">
                <a:solidFill>
                  <a:schemeClr val="tx1"/>
                </a:solidFill>
              </a:rPr>
              <a:t>09/09/2014</a:t>
            </a:fld>
            <a:endParaRPr lang="en-GB" sz="1400">
              <a:solidFill>
                <a:schemeClr val="tx1"/>
              </a:solidFill>
            </a:endParaRPr>
          </a:p>
        </p:txBody>
      </p:sp>
      <p:sp>
        <p:nvSpPr>
          <p:cNvPr id="1331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R. Woodward</a:t>
            </a:r>
            <a:endParaRPr lang="en-GB" sz="1400">
              <a:solidFill>
                <a:schemeClr val="tx1"/>
              </a:solidFill>
            </a:endParaRPr>
          </a:p>
        </p:txBody>
      </p:sp>
      <p:sp>
        <p:nvSpPr>
          <p:cNvPr id="1331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2595187A-C550-4199-8202-48F0438600D7}" type="slidenum">
              <a:rPr lang="en-GB" sz="1400">
                <a:solidFill>
                  <a:schemeClr val="tx1"/>
                </a:solidFill>
              </a:rPr>
              <a:pPr eaLnBrk="1" hangingPunct="1"/>
              <a:t>41</a:t>
            </a:fld>
            <a:endParaRPr lang="en-GB" sz="1400">
              <a:solidFill>
                <a:schemeClr val="tx1"/>
              </a:solidFill>
            </a:endParaRPr>
          </a:p>
        </p:txBody>
      </p:sp>
      <p:sp>
        <p:nvSpPr>
          <p:cNvPr id="13317"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3318" name="Rectangle 3"/>
          <p:cNvSpPr>
            <a:spLocks noGrp="1" noChangeArrowheads="1"/>
          </p:cNvSpPr>
          <p:nvPr>
            <p:ph type="body" idx="1"/>
          </p:nvPr>
        </p:nvSpPr>
        <p:spPr>
          <a:xfrm>
            <a:off x="0" y="4784725"/>
            <a:ext cx="9144000" cy="2073275"/>
          </a:xfrm>
        </p:spPr>
        <p:txBody>
          <a:bodyPr/>
          <a:lstStyle/>
          <a:p>
            <a:pPr eaLnBrk="1" hangingPunct="1"/>
            <a:r>
              <a:rPr lang="en-GB" sz="2400" dirty="0" smtClean="0"/>
              <a:t>Averaged over 30 heuristics over 20 problem instances</a:t>
            </a:r>
          </a:p>
          <a:p>
            <a:pPr eaLnBrk="1" hangingPunct="1"/>
            <a:r>
              <a:rPr lang="en-GB" sz="2400" dirty="0" smtClean="0"/>
              <a:t>Performance does not deteriorate</a:t>
            </a:r>
          </a:p>
          <a:p>
            <a:pPr eaLnBrk="1" hangingPunct="1"/>
            <a:r>
              <a:rPr lang="en-GB" sz="2400" dirty="0" smtClean="0"/>
              <a:t>The larger the training problem size, the better the bins are packed</a:t>
            </a:r>
            <a:r>
              <a:rPr lang="en-GB" dirty="0" smtClean="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323850" y="1628775"/>
            <a:ext cx="1408113"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3321" name="Text Box 6"/>
          <p:cNvSpPr txBox="1">
            <a:spLocks noChangeArrowheads="1"/>
          </p:cNvSpPr>
          <p:nvPr/>
        </p:nvSpPr>
        <p:spPr bwMode="auto">
          <a:xfrm>
            <a:off x="6156325" y="4005263"/>
            <a:ext cx="21732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Number of pieces</a:t>
            </a:r>
          </a:p>
          <a:p>
            <a:pPr algn="l" eaLnBrk="1" hangingPunct="1"/>
            <a:r>
              <a:rPr lang="en-GB" sz="2000"/>
              <a:t>packed so far.</a:t>
            </a:r>
          </a:p>
        </p:txBody>
      </p:sp>
    </p:spTree>
    <p:extLst>
      <p:ext uri="{BB962C8B-B14F-4D97-AF65-F5344CB8AC3E}">
        <p14:creationId xmlns:p14="http://schemas.microsoft.com/office/powerpoint/2010/main" val="840094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08906D7-F75F-4F76-B012-CBDE7C780063}" type="datetime1">
              <a:rPr lang="en-GB" sz="1400" smtClean="0">
                <a:solidFill>
                  <a:schemeClr val="tx1"/>
                </a:solidFill>
              </a:rPr>
              <a:t>09/09/2014</a:t>
            </a:fld>
            <a:endParaRPr lang="en-GB" sz="1400">
              <a:solidFill>
                <a:schemeClr val="tx1"/>
              </a:solidFill>
            </a:endParaRPr>
          </a:p>
        </p:txBody>
      </p:sp>
      <p:sp>
        <p:nvSpPr>
          <p:cNvPr id="14339"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R. Woodward</a:t>
            </a:r>
            <a:endParaRPr lang="en-GB" sz="1400">
              <a:solidFill>
                <a:schemeClr val="tx1"/>
              </a:solidFill>
            </a:endParaRPr>
          </a:p>
        </p:txBody>
      </p:sp>
      <p:sp>
        <p:nvSpPr>
          <p:cNvPr id="14340"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694C9FA-5373-4A00-98E7-5572A92B1C3F}" type="slidenum">
              <a:rPr lang="en-GB" sz="1400">
                <a:solidFill>
                  <a:schemeClr val="tx1"/>
                </a:solidFill>
              </a:rPr>
              <a:pPr eaLnBrk="1" hangingPunct="1"/>
              <a:t>42</a:t>
            </a:fld>
            <a:endParaRPr lang="en-GB" sz="1400">
              <a:solidFill>
                <a:schemeClr val="tx1"/>
              </a:solidFill>
            </a:endParaRPr>
          </a:p>
        </p:txBody>
      </p:sp>
      <p:sp>
        <p:nvSpPr>
          <p:cNvPr id="14341"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4342" name="Rectangle 3"/>
          <p:cNvSpPr>
            <a:spLocks noGrp="1" noChangeArrowheads="1"/>
          </p:cNvSpPr>
          <p:nvPr>
            <p:ph type="body" idx="1"/>
          </p:nvPr>
        </p:nvSpPr>
        <p:spPr>
          <a:xfrm>
            <a:off x="323850" y="4724400"/>
            <a:ext cx="8229600" cy="1873250"/>
          </a:xfrm>
        </p:spPr>
        <p:txBody>
          <a:bodyPr/>
          <a:lstStyle/>
          <a:p>
            <a:pPr eaLnBrk="1" hangingPunct="1">
              <a:lnSpc>
                <a:spcPct val="80000"/>
              </a:lnSpc>
            </a:pPr>
            <a:r>
              <a:rPr lang="en-GB" sz="1800" smtClean="0"/>
              <a:t>The heuristic seems to learn the number of pieces in the problem</a:t>
            </a:r>
          </a:p>
          <a:p>
            <a:pPr eaLnBrk="1" hangingPunct="1">
              <a:lnSpc>
                <a:spcPct val="80000"/>
              </a:lnSpc>
            </a:pPr>
            <a:r>
              <a:rPr lang="en-GB" sz="1800" smtClean="0"/>
              <a:t>Analogy with sprinters running a race – accelerate towards end of race.</a:t>
            </a:r>
          </a:p>
          <a:p>
            <a:pPr eaLnBrk="1" hangingPunct="1">
              <a:lnSpc>
                <a:spcPct val="80000"/>
              </a:lnSpc>
            </a:pPr>
            <a:r>
              <a:rPr lang="en-GB" sz="1800" smtClean="0"/>
              <a:t>The “break even point” is approximately half of the size of the training problem size</a:t>
            </a:r>
          </a:p>
          <a:p>
            <a:pPr eaLnBrk="1" hangingPunct="1">
              <a:lnSpc>
                <a:spcPct val="80000"/>
              </a:lnSpc>
            </a:pPr>
            <a:r>
              <a:rPr lang="en-GB" sz="1800" smtClean="0"/>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08050"/>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611188" y="2636838"/>
            <a:ext cx="1408112"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4345" name="Text Box 6"/>
          <p:cNvSpPr txBox="1">
            <a:spLocks noChangeArrowheads="1"/>
          </p:cNvSpPr>
          <p:nvPr/>
        </p:nvSpPr>
        <p:spPr bwMode="auto">
          <a:xfrm>
            <a:off x="2517775" y="1557338"/>
            <a:ext cx="1760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400"/>
              <a:t>Zoom in</a:t>
            </a:r>
          </a:p>
          <a:p>
            <a:pPr eaLnBrk="1" hangingPunct="1"/>
            <a:r>
              <a:rPr lang="en-GB" sz="2400"/>
              <a:t>of previous </a:t>
            </a:r>
          </a:p>
          <a:p>
            <a:pPr eaLnBrk="1" hangingPunct="1"/>
            <a:r>
              <a:rPr lang="en-GB" sz="2400"/>
              <a:t>slide</a:t>
            </a:r>
          </a:p>
        </p:txBody>
      </p:sp>
    </p:spTree>
    <p:extLst>
      <p:ext uri="{BB962C8B-B14F-4D97-AF65-F5344CB8AC3E}">
        <p14:creationId xmlns:p14="http://schemas.microsoft.com/office/powerpoint/2010/main" val="786231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fontScale="90000"/>
          </a:bodyPr>
          <a:lstStyle/>
          <a:p>
            <a:r>
              <a:rPr lang="en-GB" b="1" dirty="0" smtClean="0"/>
              <a:t>Designing Mutation Operators for Evolutionary Programming [18]</a:t>
            </a:r>
            <a:endParaRPr lang="en-GB" b="1" dirty="0"/>
          </a:p>
        </p:txBody>
      </p:sp>
      <p:sp>
        <p:nvSpPr>
          <p:cNvPr id="3" name="Content Placeholder 2"/>
          <p:cNvSpPr>
            <a:spLocks noGrp="1"/>
          </p:cNvSpPr>
          <p:nvPr>
            <p:ph idx="1"/>
          </p:nvPr>
        </p:nvSpPr>
        <p:spPr>
          <a:xfrm>
            <a:off x="0" y="1124743"/>
            <a:ext cx="5749636" cy="5737529"/>
          </a:xfrm>
        </p:spPr>
        <p:txBody>
          <a:bodyPr>
            <a:normAutofit fontScale="77500" lnSpcReduction="20000"/>
          </a:bodyPr>
          <a:lstStyle/>
          <a:p>
            <a:pPr marL="514350" indent="-514350">
              <a:buFont typeface="+mj-lt"/>
              <a:buAutoNum type="arabicPeriod"/>
            </a:pPr>
            <a:r>
              <a:rPr lang="en-GB" b="1" dirty="0" smtClean="0"/>
              <a:t>Evolutionary programing </a:t>
            </a:r>
            <a:r>
              <a:rPr lang="en-GB" dirty="0" smtClean="0"/>
              <a:t>optimizes functions by evolving a population of real-valued vectors (genotype).</a:t>
            </a:r>
          </a:p>
          <a:p>
            <a:pPr marL="514350" indent="-514350">
              <a:buFont typeface="+mj-lt"/>
              <a:buAutoNum type="arabicPeriod"/>
            </a:pPr>
            <a:r>
              <a:rPr lang="en-GB" b="1" dirty="0" smtClean="0"/>
              <a:t>Variation</a:t>
            </a:r>
            <a:r>
              <a:rPr lang="en-GB" dirty="0" smtClean="0"/>
              <a:t> has been provided (manually) by </a:t>
            </a:r>
            <a:r>
              <a:rPr lang="en-GB" b="1" dirty="0" smtClean="0"/>
              <a:t>probability distributions</a:t>
            </a:r>
            <a:r>
              <a:rPr lang="en-GB" dirty="0" smtClean="0"/>
              <a:t> (</a:t>
            </a:r>
            <a:r>
              <a:rPr lang="en-GB" b="1" dirty="0" smtClean="0">
                <a:solidFill>
                  <a:srgbClr val="FF0000"/>
                </a:solidFill>
              </a:rPr>
              <a:t>Gaussian, Cauchy, Levy</a:t>
            </a:r>
            <a:r>
              <a:rPr lang="en-GB" dirty="0" smtClean="0"/>
              <a:t>).</a:t>
            </a:r>
          </a:p>
          <a:p>
            <a:pPr marL="514350" indent="-514350">
              <a:buFont typeface="+mj-lt"/>
              <a:buAutoNum type="arabicPeriod"/>
            </a:pPr>
            <a:r>
              <a:rPr lang="en-GB" dirty="0" smtClean="0"/>
              <a:t>We are </a:t>
            </a:r>
            <a:r>
              <a:rPr lang="en-GB" b="1" dirty="0" smtClean="0">
                <a:solidFill>
                  <a:srgbClr val="00B050"/>
                </a:solidFill>
              </a:rPr>
              <a:t>automatically generating </a:t>
            </a:r>
            <a:r>
              <a:rPr lang="en-GB" dirty="0" smtClean="0"/>
              <a:t>probability distributions (using genetic programming).</a:t>
            </a:r>
          </a:p>
          <a:p>
            <a:pPr marL="514350" indent="-514350">
              <a:buFont typeface="+mj-lt"/>
              <a:buAutoNum type="arabicPeriod"/>
            </a:pPr>
            <a:r>
              <a:rPr lang="en-GB" b="1" dirty="0" smtClean="0">
                <a:solidFill>
                  <a:srgbClr val="FF0000"/>
                </a:solidFill>
              </a:rPr>
              <a:t>Not from scratch</a:t>
            </a:r>
            <a:r>
              <a:rPr lang="en-GB" dirty="0" smtClean="0"/>
              <a:t>, but from already well known distributions (</a:t>
            </a:r>
            <a:r>
              <a:rPr lang="en-GB" b="1" dirty="0" smtClean="0">
                <a:solidFill>
                  <a:srgbClr val="FF0000"/>
                </a:solidFill>
              </a:rPr>
              <a:t>Gaussian, Cauchy, Levy</a:t>
            </a:r>
            <a:r>
              <a:rPr lang="en-GB" dirty="0" smtClean="0"/>
              <a:t>). We are “</a:t>
            </a:r>
            <a:r>
              <a:rPr lang="en-GB" b="1" dirty="0" smtClean="0"/>
              <a:t>genetically improving probability distributions</a:t>
            </a:r>
            <a:r>
              <a:rPr lang="en-GB" dirty="0" smtClean="0"/>
              <a:t>”. </a:t>
            </a:r>
          </a:p>
          <a:p>
            <a:pPr marL="514350" indent="-514350">
              <a:buFont typeface="+mj-lt"/>
              <a:buAutoNum type="arabicPeriod"/>
            </a:pPr>
            <a:r>
              <a:rPr lang="en-GB" dirty="0" smtClean="0"/>
              <a:t>We are evolving mutation operators </a:t>
            </a:r>
            <a:r>
              <a:rPr lang="en-GB" b="1" dirty="0" smtClean="0">
                <a:solidFill>
                  <a:srgbClr val="00B050"/>
                </a:solidFill>
              </a:rPr>
              <a:t>for a problem class</a:t>
            </a:r>
            <a:r>
              <a:rPr lang="en-GB" dirty="0" smtClean="0">
                <a:solidFill>
                  <a:srgbClr val="00B050"/>
                </a:solidFill>
              </a:rPr>
              <a:t> </a:t>
            </a:r>
            <a:r>
              <a:rPr lang="en-GB" dirty="0" smtClean="0"/>
              <a:t>(a probability distributions over functions). </a:t>
            </a:r>
          </a:p>
          <a:p>
            <a:pPr marL="514350" indent="-514350">
              <a:buFont typeface="+mj-lt"/>
              <a:buAutoNum type="arabicPeriod"/>
            </a:pPr>
            <a:r>
              <a:rPr lang="en-GB" dirty="0" smtClean="0"/>
              <a:t>NO CROSSOVER</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509" y="2564904"/>
            <a:ext cx="34662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34139" y="1197938"/>
            <a:ext cx="2826415" cy="1384995"/>
          </a:xfrm>
          <a:prstGeom prst="rect">
            <a:avLst/>
          </a:prstGeom>
          <a:noFill/>
        </p:spPr>
        <p:txBody>
          <a:bodyPr wrap="none" rtlCol="0">
            <a:spAutoFit/>
          </a:bodyPr>
          <a:lstStyle/>
          <a:p>
            <a:r>
              <a:rPr lang="en-GB" sz="2800" dirty="0" smtClean="0"/>
              <a:t>Genotype is</a:t>
            </a:r>
          </a:p>
          <a:p>
            <a:r>
              <a:rPr lang="en-GB" sz="2800" dirty="0" smtClean="0"/>
              <a:t>(1.3,...,4.5,…,8.7) </a:t>
            </a:r>
          </a:p>
          <a:p>
            <a:r>
              <a:rPr lang="en-GB" sz="2800" dirty="0" smtClean="0"/>
              <a:t>Before mutation </a:t>
            </a:r>
            <a:endParaRPr lang="en-GB" sz="2800" dirty="0"/>
          </a:p>
        </p:txBody>
      </p:sp>
      <p:sp>
        <p:nvSpPr>
          <p:cNvPr id="6" name="TextBox 5"/>
          <p:cNvSpPr txBox="1"/>
          <p:nvPr/>
        </p:nvSpPr>
        <p:spPr>
          <a:xfrm>
            <a:off x="6026628" y="5099426"/>
            <a:ext cx="2736647" cy="1384995"/>
          </a:xfrm>
          <a:prstGeom prst="rect">
            <a:avLst/>
          </a:prstGeom>
          <a:noFill/>
        </p:spPr>
        <p:txBody>
          <a:bodyPr wrap="none" rtlCol="0">
            <a:spAutoFit/>
          </a:bodyPr>
          <a:lstStyle/>
          <a:p>
            <a:r>
              <a:rPr lang="en-GB" sz="2800" dirty="0" smtClean="0"/>
              <a:t>Genotype is</a:t>
            </a:r>
          </a:p>
          <a:p>
            <a:r>
              <a:rPr lang="en-GB" sz="2800" dirty="0" smtClean="0"/>
              <a:t>(1.2,...,4.4,…,8.6) </a:t>
            </a:r>
          </a:p>
          <a:p>
            <a:r>
              <a:rPr lang="en-GB" sz="2800" dirty="0" smtClean="0"/>
              <a:t>After mutation</a:t>
            </a:r>
            <a:endParaRPr lang="en-GB" sz="2800" dirty="0"/>
          </a:p>
        </p:txBody>
      </p:sp>
      <p:sp>
        <p:nvSpPr>
          <p:cNvPr id="7" name="Date Placeholder 6"/>
          <p:cNvSpPr>
            <a:spLocks noGrp="1"/>
          </p:cNvSpPr>
          <p:nvPr>
            <p:ph type="dt" sz="half" idx="10"/>
          </p:nvPr>
        </p:nvSpPr>
        <p:spPr/>
        <p:txBody>
          <a:bodyPr/>
          <a:lstStyle/>
          <a:p>
            <a:fld id="{279BE84B-D9B3-4555-8687-59F97BA402CE}" type="datetime1">
              <a:rPr lang="en-GB" smtClean="0"/>
              <a:t>09/09/2014</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43</a:t>
            </a:fld>
            <a:endParaRPr lang="en-GB" dirty="0"/>
          </a:p>
        </p:txBody>
      </p:sp>
    </p:spTree>
    <p:extLst>
      <p:ext uri="{BB962C8B-B14F-4D97-AF65-F5344CB8AC3E}">
        <p14:creationId xmlns:p14="http://schemas.microsoft.com/office/powerpoint/2010/main" val="328159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(Fast) Evolutionary Programming</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1068578"/>
            <a:ext cx="3203618" cy="55182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4" y="1844824"/>
            <a:ext cx="4824536" cy="925999"/>
          </a:xfrm>
          <a:prstGeom prst="rect">
            <a:avLst/>
          </a:prstGeom>
        </p:spPr>
      </p:pic>
      <p:sp>
        <p:nvSpPr>
          <p:cNvPr id="6" name="Content Placeholder 2"/>
          <p:cNvSpPr txBox="1">
            <a:spLocks/>
          </p:cNvSpPr>
          <p:nvPr/>
        </p:nvSpPr>
        <p:spPr>
          <a:xfrm>
            <a:off x="0" y="3054033"/>
            <a:ext cx="5306585" cy="38039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b="1" dirty="0" smtClean="0"/>
              <a:t>EP</a:t>
            </a:r>
            <a:r>
              <a:rPr lang="en-GB" dirty="0" smtClean="0"/>
              <a:t> mutates with a </a:t>
            </a:r>
            <a:r>
              <a:rPr lang="en-GB" b="1" dirty="0" smtClean="0">
                <a:solidFill>
                  <a:srgbClr val="FF0000"/>
                </a:solidFill>
              </a:rPr>
              <a:t>Gaussian </a:t>
            </a:r>
            <a:r>
              <a:rPr lang="en-GB" dirty="0" smtClean="0"/>
              <a:t> </a:t>
            </a:r>
            <a:endParaRPr lang="en-GB" dirty="0" smtClean="0"/>
          </a:p>
          <a:p>
            <a:pPr marL="514350" indent="-514350">
              <a:buFont typeface="+mj-lt"/>
              <a:buAutoNum type="arabicPeriod"/>
            </a:pPr>
            <a:r>
              <a:rPr lang="en-GB" b="1" dirty="0" smtClean="0"/>
              <a:t>FEP </a:t>
            </a:r>
            <a:r>
              <a:rPr lang="en-GB" dirty="0" smtClean="0"/>
              <a:t>mutates with a </a:t>
            </a:r>
            <a:r>
              <a:rPr lang="en-GB" b="1" dirty="0" smtClean="0">
                <a:solidFill>
                  <a:srgbClr val="FF0000"/>
                </a:solidFill>
              </a:rPr>
              <a:t>Cauchy</a:t>
            </a:r>
            <a:endParaRPr lang="en-GB" dirty="0" smtClean="0"/>
          </a:p>
          <a:p>
            <a:pPr marL="514350" indent="-514350">
              <a:buFont typeface="+mj-lt"/>
              <a:buAutoNum type="arabicPeriod"/>
            </a:pPr>
            <a:r>
              <a:rPr lang="en-GB" dirty="0" smtClean="0"/>
              <a:t>A </a:t>
            </a:r>
            <a:r>
              <a:rPr lang="en-GB" b="1" dirty="0" smtClean="0">
                <a:solidFill>
                  <a:srgbClr val="00B050"/>
                </a:solidFill>
              </a:rPr>
              <a:t>generalization</a:t>
            </a:r>
            <a:r>
              <a:rPr lang="en-GB" dirty="0" smtClean="0"/>
              <a:t> is mutate with a </a:t>
            </a:r>
            <a:r>
              <a:rPr lang="en-GB" b="1" dirty="0" smtClean="0">
                <a:solidFill>
                  <a:srgbClr val="00B050"/>
                </a:solidFill>
              </a:rPr>
              <a:t>distribution D </a:t>
            </a:r>
            <a:r>
              <a:rPr lang="en-GB" dirty="0" smtClean="0"/>
              <a:t>(generated with genetic programming)</a:t>
            </a:r>
            <a:endParaRPr lang="en-GB" dirty="0"/>
          </a:p>
        </p:txBody>
      </p:sp>
      <p:sp>
        <p:nvSpPr>
          <p:cNvPr id="7" name="TextBox 6"/>
          <p:cNvSpPr txBox="1"/>
          <p:nvPr/>
        </p:nvSpPr>
        <p:spPr>
          <a:xfrm>
            <a:off x="399213" y="1013827"/>
            <a:ext cx="4508157" cy="830997"/>
          </a:xfrm>
          <a:prstGeom prst="rect">
            <a:avLst/>
          </a:prstGeom>
          <a:noFill/>
        </p:spPr>
        <p:txBody>
          <a:bodyPr wrap="none" rtlCol="0">
            <a:spAutoFit/>
          </a:bodyPr>
          <a:lstStyle/>
          <a:p>
            <a:r>
              <a:rPr lang="en-GB" sz="2400" dirty="0" smtClean="0">
                <a:solidFill>
                  <a:srgbClr val="00B050"/>
                </a:solidFill>
              </a:rPr>
              <a:t>Heart of algorithm is mutation</a:t>
            </a:r>
          </a:p>
          <a:p>
            <a:r>
              <a:rPr lang="en-GB" sz="2400" dirty="0" smtClean="0">
                <a:solidFill>
                  <a:srgbClr val="00B050"/>
                </a:solidFill>
              </a:rPr>
              <a:t>SO LETS AUTOMATICALLY DESIGN</a:t>
            </a:r>
            <a:endParaRPr lang="en-GB" sz="2400" dirty="0">
              <a:solidFill>
                <a:srgbClr val="00B050"/>
              </a:solidFill>
            </a:endParaRPr>
          </a:p>
        </p:txBody>
      </p:sp>
      <p:sp>
        <p:nvSpPr>
          <p:cNvPr id="3" name="Date Placeholder 2"/>
          <p:cNvSpPr>
            <a:spLocks noGrp="1"/>
          </p:cNvSpPr>
          <p:nvPr>
            <p:ph type="dt" sz="half" idx="10"/>
          </p:nvPr>
        </p:nvSpPr>
        <p:spPr/>
        <p:txBody>
          <a:bodyPr/>
          <a:lstStyle/>
          <a:p>
            <a:fld id="{4564680F-8068-46D0-8F40-EFDA31C7C187}" type="datetime1">
              <a:rPr lang="en-GB" smtClean="0"/>
              <a:t>09/09/2014</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44</a:t>
            </a:fld>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24" y="1997224"/>
            <a:ext cx="4824536" cy="925999"/>
          </a:xfrm>
          <a:prstGeom prst="rect">
            <a:avLst/>
          </a:prstGeom>
        </p:spPr>
      </p:pic>
      <p:sp>
        <p:nvSpPr>
          <p:cNvPr id="11" name="TextBox 10"/>
          <p:cNvSpPr txBox="1"/>
          <p:nvPr/>
        </p:nvSpPr>
        <p:spPr>
          <a:xfrm>
            <a:off x="683568" y="2460223"/>
            <a:ext cx="4104456" cy="61802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21615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99" y="25121"/>
            <a:ext cx="8229600" cy="1143000"/>
          </a:xfrm>
        </p:spPr>
        <p:txBody>
          <a:bodyPr>
            <a:normAutofit fontScale="90000"/>
          </a:bodyPr>
          <a:lstStyle/>
          <a:p>
            <a:r>
              <a:rPr lang="en-GB" b="1" dirty="0" smtClean="0"/>
              <a:t>Optimization &amp; Benchmark Functions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56992"/>
            <a:ext cx="8229600" cy="3009780"/>
          </a:xfrm>
        </p:spPr>
      </p:pic>
      <p:sp>
        <p:nvSpPr>
          <p:cNvPr id="5" name="Content Placeholder 2"/>
          <p:cNvSpPr txBox="1">
            <a:spLocks/>
          </p:cNvSpPr>
          <p:nvPr/>
        </p:nvSpPr>
        <p:spPr>
          <a:xfrm>
            <a:off x="457200" y="1268760"/>
            <a:ext cx="822960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A set of 23 benchmark functions is typically used in the literature.  </a:t>
            </a:r>
            <a:r>
              <a:rPr lang="en-GB" b="1" dirty="0" smtClean="0">
                <a:solidFill>
                  <a:srgbClr val="00B050"/>
                </a:solidFill>
              </a:rPr>
              <a:t>Minimization</a:t>
            </a:r>
          </a:p>
          <a:p>
            <a:pPr marL="0" indent="0">
              <a:buFont typeface="Arial" pitchFamily="34" charset="0"/>
              <a:buNone/>
            </a:pPr>
            <a:r>
              <a:rPr lang="en-GB" dirty="0" smtClean="0"/>
              <a:t>We use them as </a:t>
            </a:r>
            <a:r>
              <a:rPr lang="en-GB" b="1" dirty="0" smtClean="0">
                <a:solidFill>
                  <a:srgbClr val="00B050"/>
                </a:solidFill>
              </a:rPr>
              <a:t>problem classes</a:t>
            </a:r>
            <a:r>
              <a:rPr lang="en-GB" dirty="0" smtClean="0"/>
              <a:t>.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68" y="1847969"/>
            <a:ext cx="3448532" cy="562053"/>
          </a:xfrm>
          <a:prstGeom prst="rect">
            <a:avLst/>
          </a:prstGeom>
        </p:spPr>
      </p:pic>
      <p:sp>
        <p:nvSpPr>
          <p:cNvPr id="3" name="Date Placeholder 2"/>
          <p:cNvSpPr>
            <a:spLocks noGrp="1"/>
          </p:cNvSpPr>
          <p:nvPr>
            <p:ph type="dt" sz="half" idx="10"/>
          </p:nvPr>
        </p:nvSpPr>
        <p:spPr/>
        <p:txBody>
          <a:bodyPr/>
          <a:lstStyle/>
          <a:p>
            <a:fld id="{DEA4DCBA-E31E-4923-A50E-7D3414D6EEEE}" type="datetime1">
              <a:rPr lang="en-GB" smtClean="0"/>
              <a:t>09/09/2014</a:t>
            </a:fld>
            <a:endParaRPr lang="en-GB"/>
          </a:p>
        </p:txBody>
      </p:sp>
      <p:sp>
        <p:nvSpPr>
          <p:cNvPr id="7" name="Footer Placeholder 6"/>
          <p:cNvSpPr>
            <a:spLocks noGrp="1"/>
          </p:cNvSpPr>
          <p:nvPr>
            <p:ph type="ftr" sz="quarter" idx="11"/>
          </p:nvPr>
        </p:nvSpPr>
        <p:spPr/>
        <p:txBody>
          <a:bodyPr/>
          <a:lstStyle/>
          <a:p>
            <a:r>
              <a:rPr lang="en-GB" smtClean="0"/>
              <a:t>John R. Woodward</a:t>
            </a:r>
            <a:endParaRPr lang="en-GB" dirty="0"/>
          </a:p>
        </p:txBody>
      </p:sp>
      <p:sp>
        <p:nvSpPr>
          <p:cNvPr id="8" name="Slide Number Placeholder 7"/>
          <p:cNvSpPr>
            <a:spLocks noGrp="1"/>
          </p:cNvSpPr>
          <p:nvPr>
            <p:ph type="sldNum" sz="quarter" idx="12"/>
          </p:nvPr>
        </p:nvSpPr>
        <p:spPr/>
        <p:txBody>
          <a:bodyPr/>
          <a:lstStyle/>
          <a:p>
            <a:fld id="{5A9B7FCB-BB9F-4259-BABC-810197A49197}" type="slidenum">
              <a:rPr lang="en-GB" smtClean="0"/>
              <a:pPr/>
              <a:t>45</a:t>
            </a:fld>
            <a:endParaRPr lang="en-GB" dirty="0"/>
          </a:p>
        </p:txBody>
      </p:sp>
    </p:spTree>
    <p:extLst>
      <p:ext uri="{BB962C8B-B14F-4D97-AF65-F5344CB8AC3E}">
        <p14:creationId xmlns:p14="http://schemas.microsoft.com/office/powerpoint/2010/main" val="3669677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Function Class 1</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3528" y="1052736"/>
                <a:ext cx="8712968" cy="5616624"/>
              </a:xfrm>
            </p:spPr>
            <p:txBody>
              <a:bodyPr>
                <a:normAutofit/>
              </a:bodyPr>
              <a:lstStyle/>
              <a:p>
                <a:pPr marL="514350" indent="-514350">
                  <a:buFont typeface="+mj-lt"/>
                  <a:buAutoNum type="arabicPeriod"/>
                </a:pPr>
                <a:r>
                  <a:rPr lang="en-GB" dirty="0" smtClean="0"/>
                  <a:t>Machine learning needs to generalize. </a:t>
                </a:r>
              </a:p>
              <a:p>
                <a:pPr marL="514350" indent="-514350">
                  <a:buFont typeface="+mj-lt"/>
                  <a:buAutoNum type="arabicPeriod"/>
                </a:pPr>
                <a:r>
                  <a:rPr lang="en-GB" dirty="0" smtClean="0"/>
                  <a:t>We generalize to function classes.</a:t>
                </a:r>
              </a:p>
              <a:p>
                <a:pPr marL="514350" indent="-514350">
                  <a:buFont typeface="+mj-lt"/>
                  <a:buAutoNum type="arabicPeriod"/>
                </a:pPr>
                <a:r>
                  <a:rPr lang="en-GB" dirty="0" smtClean="0"/>
                  <a:t>y = </a:t>
                </a:r>
                <a14:m>
                  <m:oMath xmlns:m="http://schemas.openxmlformats.org/officeDocument/2006/math">
                    <m:sSup>
                      <m:sSupPr>
                        <m:ctrlPr>
                          <a:rPr lang="en-GB" i="1" dirty="0" smtClean="0">
                            <a:latin typeface="Cambria Math"/>
                          </a:rPr>
                        </m:ctrlPr>
                      </m:sSupPr>
                      <m:e>
                        <m:r>
                          <a:rPr lang="en-GB" b="0" i="1" dirty="0" smtClean="0">
                            <a:latin typeface="Cambria Math"/>
                          </a:rPr>
                          <m:t>𝑥</m:t>
                        </m:r>
                      </m:e>
                      <m:sup>
                        <m:r>
                          <a:rPr lang="en-GB" b="0" i="1" dirty="0" smtClean="0">
                            <a:latin typeface="Cambria Math"/>
                          </a:rPr>
                          <m:t>2</m:t>
                        </m:r>
                      </m:sup>
                    </m:sSup>
                    <m:r>
                      <a:rPr lang="en-GB" i="1" dirty="0" smtClean="0">
                        <a:latin typeface="Cambria Math"/>
                      </a:rPr>
                      <m:t>  </m:t>
                    </m:r>
                  </m:oMath>
                </a14:m>
                <a:r>
                  <a:rPr lang="en-GB" dirty="0" smtClean="0"/>
                  <a:t>(</a:t>
                </a:r>
                <a:r>
                  <a:rPr lang="en-GB" b="1" dirty="0" smtClean="0">
                    <a:solidFill>
                      <a:srgbClr val="FF0000"/>
                    </a:solidFill>
                  </a:rPr>
                  <a:t>a function</a:t>
                </a:r>
                <a:r>
                  <a:rPr lang="en-GB" dirty="0" smtClean="0"/>
                  <a:t>)</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a:rPr>
                        </m:ctrlPr>
                      </m:sSupPr>
                      <m:e>
                        <m:r>
                          <a:rPr lang="en-GB" b="0" i="1" dirty="0" smtClean="0">
                            <a:latin typeface="Cambria Math"/>
                          </a:rPr>
                          <m:t>𝑎</m:t>
                        </m:r>
                        <m:r>
                          <a:rPr lang="en-GB" i="1" dirty="0">
                            <a:latin typeface="Cambria Math"/>
                          </a:rPr>
                          <m:t>𝑥</m:t>
                        </m:r>
                      </m:e>
                      <m:sup>
                        <m:r>
                          <a:rPr lang="en-GB" i="1" dirty="0">
                            <a:latin typeface="Cambria Math"/>
                          </a:rPr>
                          <m:t>2</m:t>
                        </m:r>
                      </m:sup>
                    </m:sSup>
                  </m:oMath>
                </a14:m>
                <a:r>
                  <a:rPr lang="en-GB" dirty="0" smtClean="0"/>
                  <a:t>(parameterised function)</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a:rPr>
                        </m:ctrlPr>
                      </m:sSupPr>
                      <m:e>
                        <m:r>
                          <a:rPr lang="en-GB" i="1" dirty="0">
                            <a:latin typeface="Cambria Math"/>
                          </a:rPr>
                          <m:t>𝑎</m:t>
                        </m:r>
                        <m:r>
                          <a:rPr lang="en-GB" i="1" dirty="0">
                            <a:latin typeface="Cambria Math"/>
                          </a:rPr>
                          <m:t>𝑥</m:t>
                        </m:r>
                      </m:e>
                      <m:sup>
                        <m:r>
                          <a:rPr lang="en-GB" i="1" dirty="0">
                            <a:latin typeface="Cambria Math"/>
                          </a:rPr>
                          <m:t>2</m:t>
                        </m:r>
                      </m:sup>
                    </m:sSup>
                  </m:oMath>
                </a14:m>
                <a:r>
                  <a:rPr lang="en-GB" dirty="0" smtClean="0"/>
                  <a:t>, </a:t>
                </a:r>
                <a14:m>
                  <m:oMath xmlns:m="http://schemas.openxmlformats.org/officeDocument/2006/math">
                    <m:r>
                      <a:rPr lang="en-GB" i="1" dirty="0">
                        <a:latin typeface="Cambria Math"/>
                      </a:rPr>
                      <m:t>𝑎</m:t>
                    </m:r>
                  </m:oMath>
                </a14:m>
                <a:r>
                  <a:rPr lang="en-GB" dirty="0" smtClean="0"/>
                  <a:t> </a:t>
                </a:r>
                <a:r>
                  <a:rPr lang="en-GB" dirty="0" smtClean="0"/>
                  <a:t>~[1,2] (</a:t>
                </a:r>
                <a:r>
                  <a:rPr lang="en-GB" b="1" dirty="0" smtClean="0">
                    <a:solidFill>
                      <a:srgbClr val="00B050"/>
                    </a:solidFill>
                  </a:rPr>
                  <a:t>function class</a:t>
                </a:r>
                <a:r>
                  <a:rPr lang="en-GB" dirty="0" smtClean="0"/>
                  <a:t>)</a:t>
                </a:r>
              </a:p>
              <a:p>
                <a:pPr marL="514350" indent="-514350">
                  <a:buFont typeface="+mj-lt"/>
                  <a:buAutoNum type="arabicPeriod"/>
                </a:pPr>
                <a:r>
                  <a:rPr lang="en-GB" dirty="0" smtClean="0"/>
                  <a:t>We do this for all </a:t>
                </a:r>
                <a:r>
                  <a:rPr lang="en-GB" dirty="0" smtClean="0"/>
                  <a:t>benchmark functions</a:t>
                </a:r>
                <a:r>
                  <a:rPr lang="en-GB" dirty="0" smtClean="0"/>
                  <a:t>. </a:t>
                </a:r>
              </a:p>
              <a:p>
                <a:pPr marL="514350" indent="-514350">
                  <a:buFont typeface="+mj-lt"/>
                  <a:buAutoNum type="arabicPeriod"/>
                </a:pPr>
                <a:r>
                  <a:rPr lang="en-GB" b="1" dirty="0" smtClean="0">
                    <a:solidFill>
                      <a:srgbClr val="00B050"/>
                    </a:solidFill>
                  </a:rPr>
                  <a:t>The mutation operators is evolved to </a:t>
                </a:r>
                <a:r>
                  <a:rPr lang="en-GB" b="1" dirty="0">
                    <a:solidFill>
                      <a:srgbClr val="00B050"/>
                    </a:solidFill>
                  </a:rPr>
                  <a:t>fit the  probability distribution </a:t>
                </a:r>
                <a:r>
                  <a:rPr lang="en-GB" b="1" dirty="0" smtClean="0">
                    <a:solidFill>
                      <a:srgbClr val="00B050"/>
                    </a:solidFill>
                  </a:rPr>
                  <a:t>of functions</a:t>
                </a:r>
                <a:r>
                  <a:rPr lang="en-GB" dirty="0" smtClean="0"/>
                  <a:t>. </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3528" y="1052736"/>
                <a:ext cx="8712968" cy="5616624"/>
              </a:xfrm>
              <a:blipFill rotWithShape="1">
                <a:blip r:embed="rId2"/>
                <a:stretch>
                  <a:fillRect l="-1819" t="-1629"/>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98141DAE-1829-4747-8F8B-66D0C2236408}"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46</a:t>
            </a:fld>
            <a:endParaRPr lang="en-GB" dirty="0"/>
          </a:p>
        </p:txBody>
      </p:sp>
    </p:spTree>
    <p:extLst>
      <p:ext uri="{BB962C8B-B14F-4D97-AF65-F5344CB8AC3E}">
        <p14:creationId xmlns:p14="http://schemas.microsoft.com/office/powerpoint/2010/main" val="3591115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Function Classes 2</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98" y="1628800"/>
            <a:ext cx="9271675" cy="4680520"/>
          </a:xfrm>
        </p:spPr>
      </p:pic>
      <p:sp>
        <p:nvSpPr>
          <p:cNvPr id="3" name="Date Placeholder 2"/>
          <p:cNvSpPr>
            <a:spLocks noGrp="1"/>
          </p:cNvSpPr>
          <p:nvPr>
            <p:ph type="dt" sz="half" idx="10"/>
          </p:nvPr>
        </p:nvSpPr>
        <p:spPr/>
        <p:txBody>
          <a:bodyPr/>
          <a:lstStyle/>
          <a:p>
            <a:fld id="{F7970706-A0B4-422A-8D76-4B874D9D99DA}"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47</a:t>
            </a:fld>
            <a:endParaRPr lang="en-GB" dirty="0"/>
          </a:p>
        </p:txBody>
      </p:sp>
    </p:spTree>
    <p:extLst>
      <p:ext uri="{BB962C8B-B14F-4D97-AF65-F5344CB8AC3E}">
        <p14:creationId xmlns:p14="http://schemas.microsoft.com/office/powerpoint/2010/main" val="1582524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51571" y="1745195"/>
            <a:ext cx="4298557" cy="1742420"/>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1704231"/>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a:t>
            </a:r>
            <a:endParaRPr lang="en-GB" b="1" dirty="0"/>
          </a:p>
        </p:txBody>
      </p:sp>
      <p:sp>
        <p:nvSpPr>
          <p:cNvPr id="3" name="Content Placeholder 2"/>
          <p:cNvSpPr>
            <a:spLocks noGrp="1"/>
          </p:cNvSpPr>
          <p:nvPr>
            <p:ph idx="1"/>
          </p:nvPr>
        </p:nvSpPr>
        <p:spPr>
          <a:xfrm>
            <a:off x="304800" y="1402983"/>
            <a:ext cx="4343400" cy="4504275"/>
          </a:xfrm>
        </p:spPr>
        <p:txBody>
          <a:bodyPr>
            <a:normAutofit fontScale="85000" lnSpcReduction="20000"/>
          </a:bodyPr>
          <a:lstStyle/>
          <a:p>
            <a:r>
              <a:rPr lang="en-US" dirty="0" smtClean="0"/>
              <a:t>At the </a:t>
            </a:r>
            <a:r>
              <a:rPr lang="en-US" b="1" dirty="0" smtClean="0">
                <a:solidFill>
                  <a:srgbClr val="FF0000"/>
                </a:solidFill>
              </a:rPr>
              <a:t>base</a:t>
            </a:r>
            <a:r>
              <a:rPr lang="en-US" dirty="0" smtClean="0">
                <a:solidFill>
                  <a:srgbClr val="FF0000"/>
                </a:solidFill>
              </a:rPr>
              <a:t> </a:t>
            </a:r>
            <a:r>
              <a:rPr lang="en-US" dirty="0" smtClean="0"/>
              <a:t>level we are learning about a </a:t>
            </a:r>
            <a:r>
              <a:rPr lang="en-US" b="1" dirty="0" smtClean="0">
                <a:solidFill>
                  <a:srgbClr val="FF0000"/>
                </a:solidFill>
              </a:rPr>
              <a:t>specific</a:t>
            </a:r>
            <a:r>
              <a:rPr lang="en-US" dirty="0" smtClean="0">
                <a:solidFill>
                  <a:srgbClr val="FF0000"/>
                </a:solidFill>
              </a:rPr>
              <a:t> </a:t>
            </a:r>
            <a:r>
              <a:rPr lang="en-US" dirty="0" smtClean="0"/>
              <a:t>function. </a:t>
            </a:r>
          </a:p>
          <a:p>
            <a:r>
              <a:rPr lang="en-US" dirty="0" smtClean="0"/>
              <a:t>At the </a:t>
            </a:r>
            <a:r>
              <a:rPr lang="en-US" b="1" dirty="0" smtClean="0">
                <a:solidFill>
                  <a:srgbClr val="00B050"/>
                </a:solidFill>
              </a:rPr>
              <a:t>meta</a:t>
            </a:r>
            <a:r>
              <a:rPr lang="en-US" dirty="0" smtClean="0">
                <a:solidFill>
                  <a:srgbClr val="00B050"/>
                </a:solidFill>
              </a:rPr>
              <a:t> </a:t>
            </a:r>
            <a:r>
              <a:rPr lang="en-US" dirty="0" smtClean="0"/>
              <a:t>level we are learning about the problem </a:t>
            </a:r>
            <a:r>
              <a:rPr lang="en-US" b="1" dirty="0" smtClean="0">
                <a:solidFill>
                  <a:srgbClr val="00B050"/>
                </a:solidFill>
              </a:rPr>
              <a:t>class</a:t>
            </a:r>
            <a:r>
              <a:rPr lang="en-US" dirty="0" smtClean="0"/>
              <a:t>. </a:t>
            </a:r>
          </a:p>
          <a:p>
            <a:r>
              <a:rPr lang="en-US" dirty="0" smtClean="0"/>
              <a:t>We are just doing </a:t>
            </a:r>
            <a:r>
              <a:rPr lang="en-US" b="1" dirty="0" smtClean="0"/>
              <a:t>“generate and test” </a:t>
            </a:r>
            <a:r>
              <a:rPr lang="en-US" dirty="0" smtClean="0"/>
              <a:t>at a higher level</a:t>
            </a:r>
          </a:p>
          <a:p>
            <a:r>
              <a:rPr lang="en-US" dirty="0" smtClean="0"/>
              <a:t>What is being passed with each </a:t>
            </a:r>
            <a:r>
              <a:rPr lang="en-US" b="1" dirty="0" smtClean="0"/>
              <a:t>blue arrow</a:t>
            </a:r>
            <a:r>
              <a:rPr lang="en-US" dirty="0" smtClean="0"/>
              <a:t>?</a:t>
            </a:r>
          </a:p>
          <a:p>
            <a:r>
              <a:rPr lang="en-US" b="1" dirty="0" smtClean="0"/>
              <a:t>Conventional</a:t>
            </a:r>
            <a:r>
              <a:rPr lang="en-US" dirty="0" smtClean="0"/>
              <a:t> EP </a:t>
            </a:r>
            <a:endParaRPr lang="en-GB" dirty="0"/>
          </a:p>
        </p:txBody>
      </p:sp>
      <p:cxnSp>
        <p:nvCxnSpPr>
          <p:cNvPr id="13" name="Straight Arrow Connector 12"/>
          <p:cNvCxnSpPr/>
          <p:nvPr/>
        </p:nvCxnSpPr>
        <p:spPr>
          <a:xfrm flipV="1">
            <a:off x="3200400" y="4684543"/>
            <a:ext cx="154041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EP</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Probability</a:t>
                </a:r>
              </a:p>
              <a:p>
                <a:pPr algn="ctr"/>
                <a:r>
                  <a:rPr lang="en-US" dirty="0" smtClean="0"/>
                  <a:t>Distribution</a:t>
                </a:r>
              </a:p>
              <a:p>
                <a:pPr algn="ctr"/>
                <a:r>
                  <a:rPr lang="en-US" dirty="0" smtClean="0"/>
                  <a:t>Generator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973451" y="5067210"/>
            <a:ext cx="1636538" cy="523220"/>
          </a:xfrm>
          <a:prstGeom prst="rect">
            <a:avLst/>
          </a:prstGeom>
          <a:noFill/>
        </p:spPr>
        <p:txBody>
          <a:bodyPr wrap="none" rtlCol="0">
            <a:spAutoFit/>
          </a:bodyPr>
          <a:lstStyle/>
          <a:p>
            <a:r>
              <a:rPr lang="en-US" sz="2800" b="1" dirty="0">
                <a:solidFill>
                  <a:srgbClr val="FF0000"/>
                </a:solidFill>
              </a:rPr>
              <a:t>base</a:t>
            </a:r>
            <a:r>
              <a:rPr lang="en-US" sz="2800" dirty="0">
                <a:solidFill>
                  <a:srgbClr val="FF0000"/>
                </a:solidFill>
              </a:rPr>
              <a:t> </a:t>
            </a:r>
            <a:r>
              <a:rPr lang="en-US" sz="2800" dirty="0"/>
              <a:t>level</a:t>
            </a:r>
            <a:endParaRPr lang="en-GB" sz="2800" dirty="0"/>
          </a:p>
        </p:txBody>
      </p:sp>
      <p:sp>
        <p:nvSpPr>
          <p:cNvPr id="23" name="TextBox 22"/>
          <p:cNvSpPr txBox="1"/>
          <p:nvPr/>
        </p:nvSpPr>
        <p:spPr>
          <a:xfrm>
            <a:off x="5973451" y="1745195"/>
            <a:ext cx="1720023" cy="523220"/>
          </a:xfrm>
          <a:prstGeom prst="rect">
            <a:avLst/>
          </a:prstGeom>
          <a:noFill/>
        </p:spPr>
        <p:txBody>
          <a:bodyPr wrap="none" rtlCol="0">
            <a:spAutoFit/>
          </a:bodyPr>
          <a:lstStyle/>
          <a:p>
            <a:r>
              <a:rPr lang="en-US" sz="2800" b="1" dirty="0" smtClean="0">
                <a:solidFill>
                  <a:srgbClr val="00B050"/>
                </a:solidFill>
              </a:rPr>
              <a:t>M</a:t>
            </a:r>
            <a:r>
              <a:rPr lang="en-US" sz="2800" dirty="0" smtClean="0">
                <a:solidFill>
                  <a:srgbClr val="00B050"/>
                </a:solidFill>
              </a:rPr>
              <a:t>eta</a:t>
            </a:r>
            <a:r>
              <a:rPr lang="en-US" sz="2800" dirty="0" smtClean="0"/>
              <a:t> level</a:t>
            </a:r>
            <a:endParaRPr lang="en-GB" sz="2800" dirty="0"/>
          </a:p>
        </p:txBody>
      </p:sp>
      <p:sp>
        <p:nvSpPr>
          <p:cNvPr id="4" name="Slide Number Placeholder 3"/>
          <p:cNvSpPr>
            <a:spLocks noGrp="1"/>
          </p:cNvSpPr>
          <p:nvPr>
            <p:ph type="sldNum" sz="quarter" idx="12"/>
          </p:nvPr>
        </p:nvSpPr>
        <p:spPr/>
        <p:txBody>
          <a:bodyPr/>
          <a:lstStyle/>
          <a:p>
            <a:fld id="{AE0BAD33-471C-4DB9-AEAE-399B2DE5ACD7}" type="slidenum">
              <a:rPr lang="en-GB" smtClean="0"/>
              <a:t>48</a:t>
            </a:fld>
            <a:endParaRPr lang="en-GB"/>
          </a:p>
        </p:txBody>
      </p:sp>
      <p:sp>
        <p:nvSpPr>
          <p:cNvPr id="17" name="Date Placeholder 16"/>
          <p:cNvSpPr>
            <a:spLocks noGrp="1"/>
          </p:cNvSpPr>
          <p:nvPr>
            <p:ph type="dt" sz="half" idx="10"/>
          </p:nvPr>
        </p:nvSpPr>
        <p:spPr/>
        <p:txBody>
          <a:bodyPr/>
          <a:lstStyle/>
          <a:p>
            <a:fld id="{0B3446D2-61E7-46C7-ADDC-BF75234186AA}" type="datetime1">
              <a:rPr lang="en-GB" smtClean="0"/>
              <a:t>09/09/2014</a:t>
            </a:fld>
            <a:endParaRPr lang="en-GB"/>
          </a:p>
        </p:txBody>
      </p:sp>
      <p:sp>
        <p:nvSpPr>
          <p:cNvPr id="18" name="Footer Placeholder 17"/>
          <p:cNvSpPr>
            <a:spLocks noGrp="1"/>
          </p:cNvSpPr>
          <p:nvPr>
            <p:ph type="ftr" sz="quarter" idx="11"/>
          </p:nvPr>
        </p:nvSpPr>
        <p:spPr/>
        <p:txBody>
          <a:bodyPr/>
          <a:lstStyle/>
          <a:p>
            <a:r>
              <a:rPr lang="en-GB" smtClean="0"/>
              <a:t>John R. Woodward</a:t>
            </a:r>
            <a:endParaRPr lang="en-GB" dirty="0"/>
          </a:p>
        </p:txBody>
      </p:sp>
    </p:spTree>
    <p:extLst>
      <p:ext uri="{BB962C8B-B14F-4D97-AF65-F5344CB8AC3E}">
        <p14:creationId xmlns:p14="http://schemas.microsoft.com/office/powerpoint/2010/main" val="2868481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974033"/>
                <a:ext cx="4038600" cy="4525963"/>
              </a:xfrm>
              <a:ln cmpd="sng">
                <a:solidFill>
                  <a:schemeClr val="tx1"/>
                </a:solidFill>
              </a:ln>
            </p:spPr>
            <p:txBody>
              <a:bodyPr>
                <a:normAutofit fontScale="85000" lnSpcReduction="10000"/>
              </a:bodyPr>
              <a:lstStyle/>
              <a:p>
                <a:pPr marL="0" indent="0">
                  <a:buNone/>
                </a:pPr>
                <a:r>
                  <a:rPr lang="en-US" u="sng" dirty="0" smtClean="0"/>
                  <a:t>Evolutionary Programming</a:t>
                </a:r>
              </a:p>
              <a:p>
                <a:pPr marL="0" indent="0">
                  <a:buNone/>
                </a:pP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𝑅</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 function mapping real-valued vectors of length n to a real-value. </a:t>
                </a:r>
              </a:p>
              <a:p>
                <a:pPr marL="0" indent="0">
                  <a:buNone/>
                </a:pPr>
                <a:r>
                  <a:rPr lang="en-US" b="1" dirty="0" smtClean="0"/>
                  <a:t>Output</a:t>
                </a:r>
                <a:r>
                  <a:rPr lang="en-US" dirty="0" smtClean="0"/>
                  <a:t> is a (near optimal) </a:t>
                </a:r>
                <a:r>
                  <a:rPr lang="en-US" dirty="0"/>
                  <a:t>real-valued vector</a:t>
                </a:r>
                <a:endParaRPr lang="en-US" dirty="0" smtClean="0"/>
              </a:p>
              <a:p>
                <a:pPr marL="0" indent="0">
                  <a:buNone/>
                </a:pPr>
                <a:r>
                  <a:rPr lang="en-US" dirty="0" smtClean="0"/>
                  <a:t>(i.e. the </a:t>
                </a:r>
                <a:r>
                  <a:rPr lang="en-US" u="sng" dirty="0" smtClean="0"/>
                  <a:t>solution</a:t>
                </a:r>
                <a:r>
                  <a:rPr lang="en-US" dirty="0" smtClean="0"/>
                  <a:t> to the problem </a:t>
                </a:r>
                <a:r>
                  <a:rPr lang="en-US" u="sng" dirty="0" smtClean="0"/>
                  <a:t>instance</a:t>
                </a:r>
                <a:r>
                  <a:rPr lang="en-US" dirty="0" smtClean="0"/>
                  <a:t>)</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974033"/>
                <a:ext cx="4038600" cy="4525963"/>
              </a:xfrm>
              <a:blipFill rotWithShape="1">
                <a:blip r:embed="rId2"/>
                <a:stretch>
                  <a:fillRect l="-2556" t="-1882" r="-4060"/>
                </a:stretch>
              </a:blipFill>
              <a:ln cmpd="sng">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Content Placeholder 2"/>
              <p:cNvSpPr txBox="1">
                <a:spLocks/>
              </p:cNvSpPr>
              <p:nvPr/>
            </p:nvSpPr>
            <p:spPr>
              <a:xfrm>
                <a:off x="4267200" y="993107"/>
                <a:ext cx="4800600" cy="4525963"/>
              </a:xfrm>
              <a:prstGeom prst="rect">
                <a:avLst/>
              </a:prstGeom>
              <a:ln cmpd="sng">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a:t>
                </a:r>
                <a:r>
                  <a:rPr lang="en-US" u="sng" dirty="0"/>
                  <a:t>Evolutionary </a:t>
                </a:r>
                <a:r>
                  <a:rPr lang="en-US" u="sng" dirty="0" smtClean="0"/>
                  <a:t>Programming</a:t>
                </a:r>
                <a:endParaRPr lang="en-US" u="sng" dirty="0"/>
              </a:p>
              <a:p>
                <a:pPr marL="0" indent="0">
                  <a:buNone/>
                </a:pPr>
                <a:r>
                  <a:rPr lang="en-US" u="sng" dirty="0"/>
                  <a:t>D</a:t>
                </a:r>
                <a:r>
                  <a:rPr lang="en-US" u="sng" dirty="0" smtClean="0"/>
                  <a:t>esigner</a:t>
                </a:r>
              </a:p>
              <a:p>
                <a:pPr marL="0" indent="0">
                  <a:buNone/>
                </a:pPr>
                <a:r>
                  <a:rPr lang="en-US" dirty="0" smtClean="0">
                    <a:solidFill>
                      <a:srgbClr val="FF0000"/>
                    </a:solidFill>
                  </a:rPr>
                  <a:t> </a:t>
                </a:r>
                <a:r>
                  <a:rPr lang="en-US" dirty="0">
                    <a:solidFill>
                      <a:srgbClr val="FF0000"/>
                    </a:solidFill>
                  </a:rPr>
                  <a:t>[</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a:t>
                </a:r>
                <a:r>
                  <a:rPr lang="en-US" dirty="0">
                    <a:solidFill>
                      <a:srgbClr val="FF0000"/>
                    </a:solidFill>
                  </a:rPr>
                  <a:t>] </a:t>
                </a:r>
                <a:r>
                  <a:rPr lang="en-GB" dirty="0">
                    <a:solidFill>
                      <a:srgbClr val="FF0000"/>
                    </a:solidFill>
                    <a:sym typeface="Wingdings"/>
                  </a:rPr>
                  <a:t></a:t>
                </a:r>
                <a:r>
                  <a:rPr lang="en-US" dirty="0">
                    <a:solidFill>
                      <a:srgbClr val="FF0000"/>
                    </a:solidFill>
                  </a:rPr>
                  <a:t> </a:t>
                </a:r>
                <a:r>
                  <a:rPr lang="en-US" dirty="0" smtClean="0">
                    <a:solidFill>
                      <a:srgbClr val="FF0000"/>
                    </a:solidFill>
                  </a:rPr>
                  <a:t> </a:t>
                </a:r>
                <a:r>
                  <a:rPr lang="en-US" dirty="0">
                    <a:solidFill>
                      <a:srgbClr val="FF0000"/>
                    </a:solidFill>
                  </a:rPr>
                  <a:t>(</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US" dirty="0">
                    <a:solidFill>
                      <a:srgbClr val="FF0000"/>
                    </a:solidFill>
                  </a:rPr>
                  <a:t>)</a:t>
                </a:r>
                <a:endParaRPr lang="en-US" dirty="0">
                  <a:solidFill>
                    <a:srgbClr val="FF0000"/>
                  </a:solidFill>
                </a:endParaRPr>
              </a:p>
              <a:p>
                <a:pPr marL="0" indent="0">
                  <a:buNone/>
                </a:pPr>
                <a:endParaRPr lang="en-US" dirty="0">
                  <a:solidFill>
                    <a:srgbClr val="00B050"/>
                  </a:solidFill>
                </a:endParaRPr>
              </a:p>
              <a:p>
                <a:pPr marL="0" indent="0">
                  <a:buNone/>
                </a:pPr>
                <a:r>
                  <a:rPr lang="en-US" b="1" dirty="0" smtClean="0"/>
                  <a:t>Input</a:t>
                </a:r>
                <a:r>
                  <a:rPr lang="en-US" dirty="0" smtClean="0"/>
                  <a:t> is a </a:t>
                </a:r>
                <a:r>
                  <a:rPr lang="en-US" i="1" dirty="0" smtClean="0"/>
                  <a:t>list of</a:t>
                </a:r>
                <a:r>
                  <a:rPr lang="en-US" dirty="0" smtClean="0"/>
                  <a:t> functions mapping </a:t>
                </a:r>
                <a:r>
                  <a:rPr lang="en-US" dirty="0"/>
                  <a:t>real-valued vectors </a:t>
                </a:r>
                <a:r>
                  <a:rPr lang="en-US" dirty="0" smtClean="0"/>
                  <a:t>of length n to a real-value (i.e. sample problem instances from the problem class). </a:t>
                </a:r>
              </a:p>
              <a:p>
                <a:pPr marL="0" indent="0">
                  <a:buNone/>
                </a:pPr>
                <a:r>
                  <a:rPr lang="en-US" b="1" dirty="0" smtClean="0"/>
                  <a:t>Output</a:t>
                </a:r>
                <a:r>
                  <a:rPr lang="en-US" dirty="0" smtClean="0"/>
                  <a:t> is a (near optimal) (mutation operator for) Evolutionary Programming  </a:t>
                </a:r>
              </a:p>
              <a:p>
                <a:pPr marL="0" indent="0">
                  <a:buFont typeface="Arial" pitchFamily="34" charset="0"/>
                  <a:buNone/>
                </a:pPr>
                <a:r>
                  <a:rPr lang="en-US" dirty="0" smtClean="0"/>
                  <a:t>(i.e. the </a:t>
                </a:r>
                <a:r>
                  <a:rPr lang="en-US" u="sng" dirty="0" smtClean="0"/>
                  <a:t>solution</a:t>
                </a:r>
                <a:r>
                  <a:rPr lang="en-US" dirty="0" smtClean="0"/>
                  <a:t> </a:t>
                </a:r>
                <a:r>
                  <a:rPr lang="en-US" u="sng" dirty="0" smtClean="0"/>
                  <a:t>method</a:t>
                </a:r>
                <a:r>
                  <a:rPr lang="en-US" dirty="0" smtClean="0"/>
                  <a:t> to the problem </a:t>
                </a:r>
                <a:r>
                  <a:rPr lang="en-US" u="sng" dirty="0" smtClean="0"/>
                  <a:t>class</a:t>
                </a:r>
                <a:r>
                  <a:rPr lang="en-US" dirty="0" smtClean="0"/>
                  <a:t>)</a:t>
                </a:r>
                <a:endParaRPr lang="en-GB" dirty="0"/>
              </a:p>
            </p:txBody>
          </p:sp>
        </mc:Choice>
        <mc:Fallback>
          <p:sp>
            <p:nvSpPr>
              <p:cNvPr id="5" name="Content Placeholder 2"/>
              <p:cNvSpPr txBox="1">
                <a:spLocks noRot="1" noChangeAspect="1" noMove="1" noResize="1" noEditPoints="1" noAdjustHandles="1" noChangeArrowheads="1" noChangeShapeType="1" noTextEdit="1"/>
              </p:cNvSpPr>
              <p:nvPr/>
            </p:nvSpPr>
            <p:spPr>
              <a:xfrm>
                <a:off x="4267200" y="993107"/>
                <a:ext cx="4800600" cy="4525963"/>
              </a:xfrm>
              <a:prstGeom prst="rect">
                <a:avLst/>
              </a:prstGeom>
              <a:blipFill rotWithShape="1">
                <a:blip r:embed="rId3"/>
                <a:stretch>
                  <a:fillRect l="-1899" t="-2285" r="-380" b="-3091"/>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49</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t>raising the level of generality </a:t>
            </a:r>
            <a:r>
              <a:rPr lang="en-US" sz="2800" dirty="0" smtClean="0"/>
              <a:t>at which we operate</a:t>
            </a:r>
            <a:r>
              <a:rPr lang="en-US" sz="2800" dirty="0" smtClean="0"/>
              <a:t>. </a:t>
            </a:r>
            <a:endParaRPr lang="en-GB" sz="2800" dirty="0"/>
          </a:p>
        </p:txBody>
      </p:sp>
      <p:sp>
        <p:nvSpPr>
          <p:cNvPr id="7" name="Date Placeholder 6"/>
          <p:cNvSpPr>
            <a:spLocks noGrp="1"/>
          </p:cNvSpPr>
          <p:nvPr>
            <p:ph type="dt" sz="half" idx="10"/>
          </p:nvPr>
        </p:nvSpPr>
        <p:spPr/>
        <p:txBody>
          <a:bodyPr/>
          <a:lstStyle/>
          <a:p>
            <a:fld id="{0130971B-1206-43DA-898A-87E41A122C2D}" type="datetime1">
              <a:rPr lang="en-GB" smtClean="0"/>
              <a:t>09/09/2014</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Tree>
    <p:extLst>
      <p:ext uri="{BB962C8B-B14F-4D97-AF65-F5344CB8AC3E}">
        <p14:creationId xmlns:p14="http://schemas.microsoft.com/office/powerpoint/2010/main" val="69881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Plan: From Evolution to Automatic Design</a:t>
            </a:r>
            <a:endParaRPr lang="en-GB" b="1" dirty="0"/>
          </a:p>
        </p:txBody>
      </p:sp>
      <p:sp>
        <p:nvSpPr>
          <p:cNvPr id="3" name="Content Placeholder 2"/>
          <p:cNvSpPr>
            <a:spLocks noGrp="1"/>
          </p:cNvSpPr>
          <p:nvPr>
            <p:ph idx="1"/>
          </p:nvPr>
        </p:nvSpPr>
        <p:spPr>
          <a:xfrm>
            <a:off x="467544" y="1196752"/>
            <a:ext cx="8229600" cy="5400600"/>
          </a:xfrm>
        </p:spPr>
        <p:txBody>
          <a:bodyPr>
            <a:normAutofit fontScale="92500"/>
          </a:bodyPr>
          <a:lstStyle/>
          <a:p>
            <a:pPr marL="971550" lvl="1" indent="-514350">
              <a:buFont typeface="+mj-lt"/>
              <a:buAutoNum type="arabicPeriod"/>
            </a:pPr>
            <a:r>
              <a:rPr lang="en-GB" dirty="0" smtClean="0"/>
              <a:t>(assume knowledge of Evolutionary Computation)</a:t>
            </a:r>
          </a:p>
          <a:p>
            <a:pPr marL="971550" lvl="1" indent="-514350">
              <a:buFont typeface="+mj-lt"/>
              <a:buAutoNum type="arabicPeriod"/>
            </a:pPr>
            <a:r>
              <a:rPr lang="en-GB" dirty="0" smtClean="0"/>
              <a:t>Evolution</a:t>
            </a:r>
            <a:r>
              <a:rPr lang="en-GB" dirty="0" smtClean="0"/>
              <a:t>, Genetic Algorithms and Genetic Programming </a:t>
            </a:r>
            <a:r>
              <a:rPr lang="en-GB" dirty="0" smtClean="0"/>
              <a:t>(1) </a:t>
            </a:r>
            <a:endParaRPr lang="en-GB" b="1" dirty="0" smtClean="0"/>
          </a:p>
          <a:p>
            <a:pPr marL="971550" lvl="1" indent="-514350">
              <a:buFont typeface="+mj-lt"/>
              <a:buAutoNum type="arabicPeriod"/>
            </a:pPr>
            <a:r>
              <a:rPr lang="en-GB" dirty="0" smtClean="0">
                <a:solidFill>
                  <a:srgbClr val="FFC000"/>
                </a:solidFill>
              </a:rPr>
              <a:t>Motivations (conceptual and theoretica</a:t>
            </a:r>
            <a:r>
              <a:rPr lang="en-GB" dirty="0">
                <a:solidFill>
                  <a:srgbClr val="FFC000"/>
                </a:solidFill>
              </a:rPr>
              <a:t>l</a:t>
            </a:r>
            <a:r>
              <a:rPr lang="en-GB" dirty="0" smtClean="0">
                <a:solidFill>
                  <a:srgbClr val="FFC000"/>
                </a:solidFill>
              </a:rPr>
              <a:t>) (4)</a:t>
            </a:r>
            <a:endParaRPr lang="en-GB" b="1" dirty="0" smtClean="0"/>
          </a:p>
          <a:p>
            <a:pPr marL="971550" lvl="1" indent="-514350">
              <a:buFont typeface="+mj-lt"/>
              <a:buAutoNum type="arabicPeriod"/>
            </a:pPr>
            <a:r>
              <a:rPr lang="en-GB" dirty="0" smtClean="0"/>
              <a:t>Examples of automatic generation </a:t>
            </a:r>
          </a:p>
          <a:p>
            <a:pPr marL="457200" lvl="1" indent="0">
              <a:buNone/>
            </a:pPr>
            <a:r>
              <a:rPr lang="en-GB" dirty="0" smtClean="0"/>
              <a:t>	Genetic Algorithms (selection and mutation) (8) </a:t>
            </a:r>
          </a:p>
          <a:p>
            <a:pPr marL="457200" lvl="1" indent="0">
              <a:buNone/>
            </a:pPr>
            <a:r>
              <a:rPr lang="en-GB" dirty="0" smtClean="0"/>
              <a:t>  	Bin packing (9)</a:t>
            </a:r>
          </a:p>
          <a:p>
            <a:pPr marL="457200" lvl="1" indent="0">
              <a:buNone/>
            </a:pPr>
            <a:r>
              <a:rPr lang="en-GB" dirty="0"/>
              <a:t> </a:t>
            </a:r>
            <a:r>
              <a:rPr lang="en-GB" dirty="0" smtClean="0"/>
              <a:t>  	Evolutionary Programming (12)</a:t>
            </a:r>
          </a:p>
          <a:p>
            <a:pPr marL="457200" lvl="1" indent="0">
              <a:buNone/>
            </a:pPr>
            <a:r>
              <a:rPr lang="en-GB" dirty="0"/>
              <a:t>8</a:t>
            </a:r>
            <a:r>
              <a:rPr lang="en-GB" dirty="0" smtClean="0"/>
              <a:t>. Wrap up. Closing comments (6)</a:t>
            </a:r>
          </a:p>
          <a:p>
            <a:pPr marL="457200" lvl="1" indent="0">
              <a:buNone/>
            </a:pPr>
            <a:r>
              <a:rPr lang="en-GB" dirty="0" smtClean="0">
                <a:solidFill>
                  <a:srgbClr val="00B050"/>
                </a:solidFill>
              </a:rPr>
              <a:t>9. Questions (</a:t>
            </a:r>
            <a:r>
              <a:rPr lang="en-GB" u="sng" dirty="0" smtClean="0">
                <a:solidFill>
                  <a:srgbClr val="00B050"/>
                </a:solidFill>
              </a:rPr>
              <a:t>during</a:t>
            </a:r>
            <a:r>
              <a:rPr lang="en-GB" dirty="0" smtClean="0">
                <a:solidFill>
                  <a:srgbClr val="00B050"/>
                </a:solidFill>
              </a:rPr>
              <a:t> AND after…)  Please </a:t>
            </a:r>
            <a:r>
              <a:rPr lang="en-GB" dirty="0" smtClean="0">
                <a:solidFill>
                  <a:srgbClr val="00B050"/>
                </a:solidFill>
                <a:sym typeface="Wingdings" pitchFamily="2" charset="2"/>
              </a:rPr>
              <a:t></a:t>
            </a:r>
            <a:endParaRPr lang="en-GB" dirty="0" smtClean="0">
              <a:solidFill>
                <a:srgbClr val="00B050"/>
              </a:solidFill>
            </a:endParaRPr>
          </a:p>
          <a:p>
            <a:pPr marL="457200" lvl="1" indent="0">
              <a:buNone/>
            </a:pPr>
            <a:r>
              <a:rPr lang="en-GB" dirty="0" smtClean="0">
                <a:solidFill>
                  <a:srgbClr val="FFC000"/>
                </a:solidFill>
              </a:rPr>
              <a:t>Now is a good time to say you are in the wrong room </a:t>
            </a:r>
            <a:r>
              <a:rPr lang="en-GB" dirty="0" smtClean="0">
                <a:solidFill>
                  <a:srgbClr val="FFC000"/>
                </a:solidFill>
                <a:sym typeface="Wingdings" pitchFamily="2" charset="2"/>
              </a:rPr>
              <a:t></a:t>
            </a:r>
            <a:endParaRPr lang="en-GB" dirty="0" smtClean="0">
              <a:solidFill>
                <a:srgbClr val="FFC000"/>
              </a:solidFill>
            </a:endParaRPr>
          </a:p>
          <a:p>
            <a:pPr marL="457200" lvl="1" indent="0">
              <a:buNone/>
            </a:pPr>
            <a:endParaRPr lang="en-GB" dirty="0" smtClean="0"/>
          </a:p>
          <a:p>
            <a:pPr marL="457200" lvl="1" indent="0">
              <a:buNone/>
            </a:pPr>
            <a:endParaRPr lang="en-GB" dirty="0" smtClean="0"/>
          </a:p>
          <a:p>
            <a:pPr lvl="1"/>
            <a:endParaRPr lang="en-GB" dirty="0" smtClean="0"/>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5</a:t>
            </a:fld>
            <a:endParaRPr lang="en-GB"/>
          </a:p>
        </p:txBody>
      </p:sp>
      <p:sp>
        <p:nvSpPr>
          <p:cNvPr id="4" name="Date Placeholder 3"/>
          <p:cNvSpPr>
            <a:spLocks noGrp="1"/>
          </p:cNvSpPr>
          <p:nvPr>
            <p:ph type="dt" sz="half" idx="10"/>
          </p:nvPr>
        </p:nvSpPr>
        <p:spPr/>
        <p:txBody>
          <a:bodyPr/>
          <a:lstStyle/>
          <a:p>
            <a:fld id="{E80648D1-BB99-4C73-8643-074CE5221623}" type="datetime1">
              <a:rPr lang="en-GB" smtClean="0"/>
              <a:t>09/09/2014</a:t>
            </a:fld>
            <a:endParaRPr lang="en-GB"/>
          </a:p>
        </p:txBody>
      </p:sp>
    </p:spTree>
    <p:extLst>
      <p:ext uri="{BB962C8B-B14F-4D97-AF65-F5344CB8AC3E}">
        <p14:creationId xmlns:p14="http://schemas.microsoft.com/office/powerpoint/2010/main" val="1122617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smtClean="0"/>
              <a:t>Genetic Programming to Generate Probability Distributions</a:t>
            </a:r>
            <a:endParaRPr lang="en-GB" b="1" dirty="0"/>
          </a:p>
        </p:txBody>
      </p:sp>
      <p:sp>
        <p:nvSpPr>
          <p:cNvPr id="3" name="Content Placeholder 2"/>
          <p:cNvSpPr>
            <a:spLocks noGrp="1"/>
          </p:cNvSpPr>
          <p:nvPr>
            <p:ph idx="1"/>
          </p:nvPr>
        </p:nvSpPr>
        <p:spPr>
          <a:xfrm>
            <a:off x="457200" y="1600200"/>
            <a:ext cx="5554960" cy="4781128"/>
          </a:xfrm>
        </p:spPr>
        <p:txBody>
          <a:bodyPr>
            <a:normAutofit/>
          </a:bodyPr>
          <a:lstStyle/>
          <a:p>
            <a:pPr marL="514350" indent="-514350">
              <a:buFont typeface="+mj-lt"/>
              <a:buAutoNum type="arabicPeriod"/>
            </a:pPr>
            <a:r>
              <a:rPr lang="en-GB" sz="2800" dirty="0"/>
              <a:t>GP </a:t>
            </a:r>
            <a:r>
              <a:rPr lang="en-GB" sz="2800" b="1" dirty="0"/>
              <a:t>Function Set </a:t>
            </a:r>
            <a:r>
              <a:rPr lang="en-GB" sz="2800" dirty="0"/>
              <a:t>{+, -, *, %}</a:t>
            </a:r>
          </a:p>
          <a:p>
            <a:pPr marL="514350" indent="-514350">
              <a:buFont typeface="+mj-lt"/>
              <a:buAutoNum type="arabicPeriod"/>
            </a:pPr>
            <a:r>
              <a:rPr lang="en-GB" sz="2800" dirty="0"/>
              <a:t>GP </a:t>
            </a:r>
            <a:r>
              <a:rPr lang="en-GB" sz="2800" b="1" dirty="0"/>
              <a:t>Terminal Set </a:t>
            </a:r>
            <a:r>
              <a:rPr lang="en-GB" sz="2800" dirty="0"/>
              <a:t>{N(0, random)}</a:t>
            </a:r>
          </a:p>
          <a:p>
            <a:pPr marL="0" indent="0">
              <a:buNone/>
            </a:pPr>
            <a:r>
              <a:rPr lang="en-GB" sz="2800" dirty="0" smtClean="0"/>
              <a:t>N(0,1) is a normal distribution. </a:t>
            </a:r>
          </a:p>
          <a:p>
            <a:pPr marL="0" indent="0">
              <a:buNone/>
            </a:pPr>
            <a:r>
              <a:rPr lang="en-GB" sz="2800" b="1" dirty="0" smtClean="0">
                <a:solidFill>
                  <a:srgbClr val="00B050"/>
                </a:solidFill>
              </a:rPr>
              <a:t>For example a Cauchy distribution is generated by </a:t>
            </a:r>
            <a:r>
              <a:rPr lang="en-GB" sz="2800" b="1" dirty="0">
                <a:solidFill>
                  <a:srgbClr val="00B050"/>
                </a:solidFill>
              </a:rPr>
              <a:t>N(0,1</a:t>
            </a:r>
            <a:r>
              <a:rPr lang="en-GB" sz="2800" b="1" dirty="0" smtClean="0">
                <a:solidFill>
                  <a:srgbClr val="00B050"/>
                </a:solidFill>
              </a:rPr>
              <a:t>)%N(0,1).</a:t>
            </a:r>
          </a:p>
          <a:p>
            <a:pPr marL="0" indent="0">
              <a:buNone/>
            </a:pPr>
            <a:r>
              <a:rPr lang="en-GB" sz="2800" dirty="0" smtClean="0"/>
              <a:t>Hence </a:t>
            </a:r>
            <a:r>
              <a:rPr lang="en-GB" sz="2800" b="1" dirty="0" smtClean="0"/>
              <a:t>the search space of probability distributions </a:t>
            </a:r>
            <a:r>
              <a:rPr lang="en-GB" sz="2800" dirty="0" smtClean="0"/>
              <a:t>contains the two existing probability distributions used in EP but also </a:t>
            </a:r>
            <a:r>
              <a:rPr lang="en-GB" sz="2800" b="1" dirty="0" smtClean="0">
                <a:solidFill>
                  <a:srgbClr val="00B050"/>
                </a:solidFill>
              </a:rPr>
              <a:t>novel probability distributions</a:t>
            </a:r>
            <a:r>
              <a:rPr lang="en-GB" sz="2800" dirty="0" smtClean="0"/>
              <a:t>. </a:t>
            </a:r>
          </a:p>
        </p:txBody>
      </p:sp>
      <p:sp>
        <p:nvSpPr>
          <p:cNvPr id="4" name="Rectangle 3"/>
          <p:cNvSpPr/>
          <p:nvPr/>
        </p:nvSpPr>
        <p:spPr>
          <a:xfrm>
            <a:off x="6372200" y="2996952"/>
            <a:ext cx="2016224"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638852" y="2399175"/>
            <a:ext cx="980589" cy="369332"/>
          </a:xfrm>
          <a:prstGeom prst="rect">
            <a:avLst/>
          </a:prstGeom>
          <a:noFill/>
        </p:spPr>
        <p:txBody>
          <a:bodyPr wrap="none" rtlCol="0">
            <a:spAutoFit/>
          </a:bodyPr>
          <a:lstStyle/>
          <a:p>
            <a:r>
              <a:rPr lang="en-GB" b="1" dirty="0" smtClean="0">
                <a:solidFill>
                  <a:srgbClr val="FF0000"/>
                </a:solidFill>
              </a:rPr>
              <a:t>CAUCHY</a:t>
            </a:r>
            <a:endParaRPr lang="en-GB" b="1" dirty="0">
              <a:solidFill>
                <a:srgbClr val="FF0000"/>
              </a:solidFill>
            </a:endParaRPr>
          </a:p>
        </p:txBody>
      </p:sp>
      <p:sp>
        <p:nvSpPr>
          <p:cNvPr id="6" name="TextBox 5"/>
          <p:cNvSpPr txBox="1"/>
          <p:nvPr/>
        </p:nvSpPr>
        <p:spPr>
          <a:xfrm>
            <a:off x="6191332" y="2391535"/>
            <a:ext cx="1188980" cy="369332"/>
          </a:xfrm>
          <a:prstGeom prst="rect">
            <a:avLst/>
          </a:prstGeom>
          <a:noFill/>
        </p:spPr>
        <p:txBody>
          <a:bodyPr wrap="none" rtlCol="0">
            <a:spAutoFit/>
          </a:bodyPr>
          <a:lstStyle/>
          <a:p>
            <a:r>
              <a:rPr lang="en-GB" b="1" dirty="0" smtClean="0">
                <a:solidFill>
                  <a:srgbClr val="FF0000"/>
                </a:solidFill>
              </a:rPr>
              <a:t>GAUSSIAN</a:t>
            </a:r>
            <a:endParaRPr lang="en-GB" b="1" dirty="0">
              <a:solidFill>
                <a:srgbClr val="FF0000"/>
              </a:solidFill>
            </a:endParaRPr>
          </a:p>
        </p:txBody>
      </p:sp>
      <p:cxnSp>
        <p:nvCxnSpPr>
          <p:cNvPr id="9" name="Straight Arrow Connector 8"/>
          <p:cNvCxnSpPr>
            <a:stCxn id="6" idx="2"/>
          </p:cNvCxnSpPr>
          <p:nvPr/>
        </p:nvCxnSpPr>
        <p:spPr>
          <a:xfrm>
            <a:off x="6785822" y="2760867"/>
            <a:ext cx="234450" cy="1100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7638852" y="2768507"/>
            <a:ext cx="490295" cy="1020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8182" y="5157192"/>
            <a:ext cx="1674817" cy="923330"/>
          </a:xfrm>
          <a:prstGeom prst="rect">
            <a:avLst/>
          </a:prstGeom>
          <a:noFill/>
        </p:spPr>
        <p:txBody>
          <a:bodyPr wrap="none" rtlCol="0">
            <a:spAutoFit/>
          </a:bodyPr>
          <a:lstStyle/>
          <a:p>
            <a:r>
              <a:rPr lang="en-GB" b="1" dirty="0" smtClean="0">
                <a:solidFill>
                  <a:srgbClr val="00B050"/>
                </a:solidFill>
              </a:rPr>
              <a:t>NOVEL </a:t>
            </a:r>
          </a:p>
          <a:p>
            <a:r>
              <a:rPr lang="en-GB" b="1" dirty="0" smtClean="0">
                <a:solidFill>
                  <a:srgbClr val="00B050"/>
                </a:solidFill>
              </a:rPr>
              <a:t>PROBABILITY</a:t>
            </a:r>
          </a:p>
          <a:p>
            <a:r>
              <a:rPr lang="en-GB" b="1" dirty="0" smtClean="0">
                <a:solidFill>
                  <a:srgbClr val="00B050"/>
                </a:solidFill>
              </a:rPr>
              <a:t>DISTRIBUTIONS</a:t>
            </a:r>
            <a:endParaRPr lang="en-GB" b="1" dirty="0">
              <a:solidFill>
                <a:srgbClr val="00B050"/>
              </a:solidFill>
            </a:endParaRPr>
          </a:p>
        </p:txBody>
      </p:sp>
      <p:cxnSp>
        <p:nvCxnSpPr>
          <p:cNvPr id="17" name="Straight Arrow Connector 16"/>
          <p:cNvCxnSpPr>
            <a:stCxn id="16" idx="0"/>
          </p:cNvCxnSpPr>
          <p:nvPr/>
        </p:nvCxnSpPr>
        <p:spPr>
          <a:xfrm flipH="1" flipV="1">
            <a:off x="7172675" y="4149080"/>
            <a:ext cx="2429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44549" y="1443797"/>
            <a:ext cx="1674817" cy="923330"/>
          </a:xfrm>
          <a:prstGeom prst="rect">
            <a:avLst/>
          </a:prstGeom>
          <a:noFill/>
        </p:spPr>
        <p:txBody>
          <a:bodyPr wrap="none" rtlCol="0">
            <a:spAutoFit/>
          </a:bodyPr>
          <a:lstStyle/>
          <a:p>
            <a:r>
              <a:rPr lang="en-GB" b="1" dirty="0" smtClean="0"/>
              <a:t>SPACE OF </a:t>
            </a:r>
          </a:p>
          <a:p>
            <a:r>
              <a:rPr lang="en-GB" b="1" dirty="0" smtClean="0"/>
              <a:t>PROBABILITY</a:t>
            </a:r>
          </a:p>
          <a:p>
            <a:r>
              <a:rPr lang="en-GB" b="1" dirty="0" smtClean="0"/>
              <a:t>DISTRIBUTIONS</a:t>
            </a:r>
            <a:endParaRPr lang="en-GB" b="1" dirty="0"/>
          </a:p>
        </p:txBody>
      </p:sp>
      <p:sp>
        <p:nvSpPr>
          <p:cNvPr id="21" name="Down Arrow 20"/>
          <p:cNvSpPr/>
          <p:nvPr/>
        </p:nvSpPr>
        <p:spPr>
          <a:xfrm>
            <a:off x="7415591" y="2399175"/>
            <a:ext cx="223261" cy="59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p:cNvSpPr>
            <a:spLocks noGrp="1"/>
          </p:cNvSpPr>
          <p:nvPr>
            <p:ph type="dt" sz="half" idx="10"/>
          </p:nvPr>
        </p:nvSpPr>
        <p:spPr/>
        <p:txBody>
          <a:bodyPr/>
          <a:lstStyle/>
          <a:p>
            <a:fld id="{3172E25C-BA2C-4E4A-B83A-35BF00B08F51}" type="datetime1">
              <a:rPr lang="en-GB" smtClean="0"/>
              <a:t>09/09/2014</a:t>
            </a:fld>
            <a:endParaRPr lang="en-GB"/>
          </a:p>
        </p:txBody>
      </p:sp>
      <p:sp>
        <p:nvSpPr>
          <p:cNvPr id="8" name="Footer Placeholder 7"/>
          <p:cNvSpPr>
            <a:spLocks noGrp="1"/>
          </p:cNvSpPr>
          <p:nvPr>
            <p:ph type="ftr" sz="quarter" idx="11"/>
          </p:nvPr>
        </p:nvSpPr>
        <p:spPr/>
        <p:txBody>
          <a:bodyPr/>
          <a:lstStyle/>
          <a:p>
            <a:r>
              <a:rPr lang="en-GB" smtClean="0"/>
              <a:t>John R. Woodward</a:t>
            </a:r>
            <a:endParaRPr lang="en-GB" dirty="0"/>
          </a:p>
        </p:txBody>
      </p:sp>
      <p:sp>
        <p:nvSpPr>
          <p:cNvPr id="10" name="Slide Number Placeholder 9"/>
          <p:cNvSpPr>
            <a:spLocks noGrp="1"/>
          </p:cNvSpPr>
          <p:nvPr>
            <p:ph type="sldNum" sz="quarter" idx="12"/>
          </p:nvPr>
        </p:nvSpPr>
        <p:spPr/>
        <p:txBody>
          <a:bodyPr/>
          <a:lstStyle/>
          <a:p>
            <a:fld id="{5A9B7FCB-BB9F-4259-BABC-810197A49197}" type="slidenum">
              <a:rPr lang="en-GB" smtClean="0"/>
              <a:pPr/>
              <a:t>50</a:t>
            </a:fld>
            <a:endParaRPr lang="en-GB" dirty="0"/>
          </a:p>
        </p:txBody>
      </p:sp>
    </p:spTree>
    <p:extLst>
      <p:ext uri="{BB962C8B-B14F-4D97-AF65-F5344CB8AC3E}">
        <p14:creationId xmlns:p14="http://schemas.microsoft.com/office/powerpoint/2010/main" val="3342443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Means and Standard Deviations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564904"/>
            <a:ext cx="8711895" cy="4032448"/>
          </a:xfrm>
        </p:spPr>
      </p:pic>
      <p:sp>
        <p:nvSpPr>
          <p:cNvPr id="3" name="TextBox 2"/>
          <p:cNvSpPr txBox="1"/>
          <p:nvPr/>
        </p:nvSpPr>
        <p:spPr>
          <a:xfrm>
            <a:off x="0" y="1196752"/>
            <a:ext cx="9167510" cy="1384995"/>
          </a:xfrm>
          <a:prstGeom prst="rect">
            <a:avLst/>
          </a:prstGeom>
          <a:noFill/>
        </p:spPr>
        <p:txBody>
          <a:bodyPr wrap="none" rtlCol="0">
            <a:spAutoFit/>
          </a:bodyPr>
          <a:lstStyle/>
          <a:p>
            <a:r>
              <a:rPr lang="en-GB" sz="2800" dirty="0" smtClean="0"/>
              <a:t>These results are good for two reasons. </a:t>
            </a:r>
          </a:p>
          <a:p>
            <a:pPr marL="342900" indent="-342900">
              <a:buAutoNum type="arabicPeriod"/>
            </a:pPr>
            <a:r>
              <a:rPr lang="en-GB" sz="2800" b="1" dirty="0" smtClean="0">
                <a:solidFill>
                  <a:srgbClr val="00B050"/>
                </a:solidFill>
              </a:rPr>
              <a:t>starting</a:t>
            </a:r>
            <a:r>
              <a:rPr lang="en-GB" sz="2800" dirty="0" smtClean="0"/>
              <a:t> with a manually designed distributions (Gaussian). </a:t>
            </a:r>
          </a:p>
          <a:p>
            <a:pPr marL="342900" indent="-342900">
              <a:buAutoNum type="arabicPeriod"/>
            </a:pPr>
            <a:r>
              <a:rPr lang="en-GB" sz="2800" dirty="0" smtClean="0"/>
              <a:t>evolving distributions </a:t>
            </a:r>
            <a:r>
              <a:rPr lang="en-GB" sz="2800" b="1" dirty="0" smtClean="0">
                <a:solidFill>
                  <a:srgbClr val="00B050"/>
                </a:solidFill>
              </a:rPr>
              <a:t>for each function class</a:t>
            </a:r>
            <a:r>
              <a:rPr lang="en-GB" sz="2800" dirty="0" smtClean="0"/>
              <a:t>. </a:t>
            </a:r>
            <a:endParaRPr lang="en-GB" sz="2800" dirty="0"/>
          </a:p>
        </p:txBody>
      </p:sp>
      <p:sp>
        <p:nvSpPr>
          <p:cNvPr id="5" name="Date Placeholder 4"/>
          <p:cNvSpPr>
            <a:spLocks noGrp="1"/>
          </p:cNvSpPr>
          <p:nvPr>
            <p:ph type="dt" sz="half" idx="10"/>
          </p:nvPr>
        </p:nvSpPr>
        <p:spPr/>
        <p:txBody>
          <a:bodyPr/>
          <a:lstStyle/>
          <a:p>
            <a:fld id="{7BA35994-CA04-4D99-B030-D57C791CDA6C}" type="datetime1">
              <a:rPr lang="en-GB" smtClean="0"/>
              <a:t>09/09/2014</a:t>
            </a:fld>
            <a:endParaRPr lang="en-GB"/>
          </a:p>
        </p:txBody>
      </p:sp>
      <p:sp>
        <p:nvSpPr>
          <p:cNvPr id="6" name="Footer Placeholder 5"/>
          <p:cNvSpPr>
            <a:spLocks noGrp="1"/>
          </p:cNvSpPr>
          <p:nvPr>
            <p:ph type="ftr" sz="quarter" idx="11"/>
          </p:nvPr>
        </p:nvSpPr>
        <p:spPr/>
        <p:txBody>
          <a:bodyPr/>
          <a:lstStyle/>
          <a:p>
            <a:r>
              <a:rPr lang="en-GB" smtClean="0"/>
              <a:t>John R. Woodward</a:t>
            </a:r>
            <a:endParaRPr lang="en-GB" dirty="0"/>
          </a:p>
        </p:txBody>
      </p:sp>
      <p:sp>
        <p:nvSpPr>
          <p:cNvPr id="7" name="Slide Number Placeholder 6"/>
          <p:cNvSpPr>
            <a:spLocks noGrp="1"/>
          </p:cNvSpPr>
          <p:nvPr>
            <p:ph type="sldNum" sz="quarter" idx="12"/>
          </p:nvPr>
        </p:nvSpPr>
        <p:spPr/>
        <p:txBody>
          <a:bodyPr/>
          <a:lstStyle/>
          <a:p>
            <a:fld id="{5A9B7FCB-BB9F-4259-BABC-810197A49197}" type="slidenum">
              <a:rPr lang="en-GB" smtClean="0"/>
              <a:pPr/>
              <a:t>51</a:t>
            </a:fld>
            <a:endParaRPr lang="en-GB" dirty="0"/>
          </a:p>
        </p:txBody>
      </p:sp>
    </p:spTree>
    <p:extLst>
      <p:ext uri="{BB962C8B-B14F-4D97-AF65-F5344CB8AC3E}">
        <p14:creationId xmlns:p14="http://schemas.microsoft.com/office/powerpoint/2010/main" val="2288788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T-tests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5" y="1444068"/>
            <a:ext cx="8399585" cy="4865252"/>
          </a:xfrm>
        </p:spPr>
      </p:pic>
      <p:sp>
        <p:nvSpPr>
          <p:cNvPr id="3" name="Date Placeholder 2"/>
          <p:cNvSpPr>
            <a:spLocks noGrp="1"/>
          </p:cNvSpPr>
          <p:nvPr>
            <p:ph type="dt" sz="half" idx="10"/>
          </p:nvPr>
        </p:nvSpPr>
        <p:spPr/>
        <p:txBody>
          <a:bodyPr/>
          <a:lstStyle/>
          <a:p>
            <a:fld id="{39ADD983-F09B-4A77-8464-00458281565B}"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52</a:t>
            </a:fld>
            <a:endParaRPr lang="en-GB" dirty="0"/>
          </a:p>
        </p:txBody>
      </p:sp>
    </p:spTree>
    <p:extLst>
      <p:ext uri="{BB962C8B-B14F-4D97-AF65-F5344CB8AC3E}">
        <p14:creationId xmlns:p14="http://schemas.microsoft.com/office/powerpoint/2010/main" val="952203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normAutofit fontScale="90000"/>
          </a:bodyPr>
          <a:lstStyle/>
          <a:p>
            <a:r>
              <a:rPr lang="en-GB" b="1" dirty="0" smtClean="0"/>
              <a:t>Performance on Other Problem Classes</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9" y="1104737"/>
            <a:ext cx="9144000" cy="5753263"/>
          </a:xfrm>
          <a:prstGeom prst="rect">
            <a:avLst/>
          </a:prstGeom>
        </p:spPr>
      </p:pic>
      <p:sp>
        <p:nvSpPr>
          <p:cNvPr id="3" name="Date Placeholder 2"/>
          <p:cNvSpPr>
            <a:spLocks noGrp="1"/>
          </p:cNvSpPr>
          <p:nvPr>
            <p:ph type="dt" sz="half" idx="10"/>
          </p:nvPr>
        </p:nvSpPr>
        <p:spPr/>
        <p:txBody>
          <a:bodyPr/>
          <a:lstStyle/>
          <a:p>
            <a:fld id="{0BBD5D39-C7CA-4B14-AB7E-02CE3444324D}"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53</a:t>
            </a:fld>
            <a:endParaRPr lang="en-GB" dirty="0"/>
          </a:p>
        </p:txBody>
      </p:sp>
    </p:spTree>
    <p:extLst>
      <p:ext uri="{BB962C8B-B14F-4D97-AF65-F5344CB8AC3E}">
        <p14:creationId xmlns:p14="http://schemas.microsoft.com/office/powerpoint/2010/main" val="900311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by Step Guide to Automatic Design of Algorithms [</a:t>
            </a:r>
            <a:r>
              <a:rPr lang="en-GB" dirty="0" smtClean="0"/>
              <a:t>8, 12]</a:t>
            </a:r>
            <a:endParaRPr lang="en-GB" dirty="0"/>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pPr marL="514350" indent="-514350">
              <a:buAutoNum type="arabicPeriod"/>
            </a:pPr>
            <a:r>
              <a:rPr lang="en-GB" dirty="0" smtClean="0"/>
              <a:t>Study the literature for </a:t>
            </a:r>
            <a:r>
              <a:rPr lang="en-GB" dirty="0" smtClean="0">
                <a:solidFill>
                  <a:srgbClr val="00B050"/>
                </a:solidFill>
              </a:rPr>
              <a:t>existing heuristics </a:t>
            </a:r>
            <a:r>
              <a:rPr lang="en-GB" dirty="0" smtClean="0"/>
              <a:t>for your chosen domain (manually designed heuristics). </a:t>
            </a:r>
          </a:p>
          <a:p>
            <a:pPr marL="514350" indent="-514350">
              <a:buAutoNum type="arabicPeriod"/>
            </a:pPr>
            <a:r>
              <a:rPr lang="en-GB" dirty="0" smtClean="0"/>
              <a:t>Build an </a:t>
            </a:r>
            <a:r>
              <a:rPr lang="en-GB" dirty="0" smtClean="0">
                <a:solidFill>
                  <a:srgbClr val="00B050"/>
                </a:solidFill>
              </a:rPr>
              <a:t>algorithmic framework or template </a:t>
            </a:r>
            <a:r>
              <a:rPr lang="en-GB" dirty="0" smtClean="0"/>
              <a:t>which expresses the known heuristics (todo ref)</a:t>
            </a:r>
          </a:p>
          <a:p>
            <a:pPr marL="514350" indent="-514350">
              <a:buAutoNum type="arabicPeriod"/>
            </a:pPr>
            <a:r>
              <a:rPr lang="en-GB" dirty="0" smtClean="0"/>
              <a:t>Let </a:t>
            </a:r>
            <a:r>
              <a:rPr lang="en-GB" dirty="0" smtClean="0">
                <a:solidFill>
                  <a:srgbClr val="00B050"/>
                </a:solidFill>
              </a:rPr>
              <a:t>Genetic Programming supply variations</a:t>
            </a:r>
            <a:r>
              <a:rPr lang="en-GB" dirty="0" smtClean="0"/>
              <a:t> on the theme.</a:t>
            </a:r>
          </a:p>
          <a:p>
            <a:pPr marL="514350" indent="-514350">
              <a:buAutoNum type="arabicPeriod"/>
            </a:pPr>
            <a:r>
              <a:rPr lang="en-GB" dirty="0" smtClean="0">
                <a:solidFill>
                  <a:srgbClr val="00B050"/>
                </a:solidFill>
              </a:rPr>
              <a:t>Train and test </a:t>
            </a:r>
            <a:r>
              <a:rPr lang="en-GB" dirty="0" smtClean="0"/>
              <a:t>on problem instances drawn from the same probability distribution (like machine learning). Constructing an optimizer is machine learning (</a:t>
            </a:r>
            <a:r>
              <a:rPr lang="en-GB" dirty="0" smtClean="0">
                <a:solidFill>
                  <a:srgbClr val="FF0000"/>
                </a:solidFill>
              </a:rPr>
              <a:t>this approach prevents “cheating”</a:t>
            </a:r>
            <a:r>
              <a:rPr lang="en-GB" dirty="0" smtClean="0"/>
              <a:t>).</a:t>
            </a:r>
          </a:p>
        </p:txBody>
      </p:sp>
      <p:sp>
        <p:nvSpPr>
          <p:cNvPr id="4" name="Date Placeholder 3"/>
          <p:cNvSpPr>
            <a:spLocks noGrp="1"/>
          </p:cNvSpPr>
          <p:nvPr>
            <p:ph type="dt" sz="half" idx="10"/>
          </p:nvPr>
        </p:nvSpPr>
        <p:spPr/>
        <p:txBody>
          <a:bodyPr/>
          <a:lstStyle/>
          <a:p>
            <a:fld id="{E1FDF585-A395-498B-93A7-465AE37DF341}"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54</a:t>
            </a:fld>
            <a:endParaRPr lang="en-GB" dirty="0"/>
          </a:p>
        </p:txBody>
      </p:sp>
    </p:spTree>
    <p:extLst>
      <p:ext uri="{BB962C8B-B14F-4D97-AF65-F5344CB8AC3E}">
        <p14:creationId xmlns:p14="http://schemas.microsoft.com/office/powerpoint/2010/main" val="1376540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smtClean="0"/>
              <a:t>A Brief History (Example Applications) [5]</a:t>
            </a:r>
            <a:endParaRPr lang="en-GB" b="1"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marL="514350" indent="-514350">
              <a:buFont typeface="+mj-lt"/>
              <a:buAutoNum type="arabicPeriod"/>
            </a:pPr>
            <a:r>
              <a:rPr lang="en-GB" b="1" dirty="0" smtClean="0"/>
              <a:t>Image Recognition </a:t>
            </a:r>
            <a:r>
              <a:rPr lang="en-GB" dirty="0" smtClean="0"/>
              <a:t>– Roberts Mark</a:t>
            </a:r>
          </a:p>
          <a:p>
            <a:pPr marL="514350" indent="-514350">
              <a:buFont typeface="+mj-lt"/>
              <a:buAutoNum type="arabicPeriod"/>
            </a:pPr>
            <a:r>
              <a:rPr lang="en-GB" b="1" dirty="0" smtClean="0"/>
              <a:t>Travelling Salesman Problem </a:t>
            </a:r>
            <a:r>
              <a:rPr lang="en-GB" dirty="0" smtClean="0"/>
              <a:t>– Keller Robert</a:t>
            </a:r>
          </a:p>
          <a:p>
            <a:pPr marL="514350" indent="-514350">
              <a:buFont typeface="+mj-lt"/>
              <a:buAutoNum type="arabicPeriod"/>
            </a:pPr>
            <a:r>
              <a:rPr lang="en-GB" b="1" dirty="0" smtClean="0"/>
              <a:t>Boolean </a:t>
            </a:r>
            <a:r>
              <a:rPr lang="en-GB" b="1" dirty="0" err="1" smtClean="0"/>
              <a:t>Satisfiability</a:t>
            </a:r>
            <a:r>
              <a:rPr lang="en-GB" b="1" dirty="0" smtClean="0"/>
              <a:t> </a:t>
            </a:r>
            <a:r>
              <a:rPr lang="en-GB" dirty="0" smtClean="0"/>
              <a:t>– </a:t>
            </a:r>
            <a:r>
              <a:rPr lang="en-GB" dirty="0" err="1" smtClean="0"/>
              <a:t>Fukunaga</a:t>
            </a:r>
            <a:r>
              <a:rPr lang="en-GB" dirty="0" smtClean="0"/>
              <a:t>, Bader-El-Den</a:t>
            </a:r>
          </a:p>
          <a:p>
            <a:pPr marL="514350" indent="-514350">
              <a:buFont typeface="+mj-lt"/>
              <a:buAutoNum type="arabicPeriod"/>
            </a:pPr>
            <a:r>
              <a:rPr lang="en-GB" b="1" dirty="0" smtClean="0"/>
              <a:t>Data Mining </a:t>
            </a:r>
            <a:r>
              <a:rPr lang="en-GB" dirty="0" smtClean="0"/>
              <a:t>– Gisele L. </a:t>
            </a:r>
            <a:r>
              <a:rPr lang="en-GB" dirty="0" err="1" smtClean="0"/>
              <a:t>Pappa</a:t>
            </a:r>
            <a:r>
              <a:rPr lang="en-GB" dirty="0" smtClean="0"/>
              <a:t>, Alex A. </a:t>
            </a:r>
            <a:r>
              <a:rPr lang="en-GB" dirty="0" err="1" smtClean="0"/>
              <a:t>Freitas</a:t>
            </a:r>
            <a:r>
              <a:rPr lang="en-GB" dirty="0" smtClean="0"/>
              <a:t>  </a:t>
            </a:r>
          </a:p>
          <a:p>
            <a:pPr marL="514350" indent="-514350">
              <a:buFont typeface="+mj-lt"/>
              <a:buAutoNum type="arabicPeriod"/>
            </a:pPr>
            <a:r>
              <a:rPr lang="en-GB" b="1" dirty="0" smtClean="0"/>
              <a:t>Decision Tree </a:t>
            </a:r>
            <a:r>
              <a:rPr lang="en-GB" dirty="0" smtClean="0"/>
              <a:t>- Gisele L. </a:t>
            </a:r>
            <a:r>
              <a:rPr lang="en-GB" dirty="0" err="1" smtClean="0"/>
              <a:t>Pappa</a:t>
            </a:r>
            <a:r>
              <a:rPr lang="en-GB" dirty="0" smtClean="0"/>
              <a:t> et. al. </a:t>
            </a:r>
          </a:p>
          <a:p>
            <a:pPr marL="514350" indent="-514350">
              <a:buFont typeface="+mj-lt"/>
              <a:buAutoNum type="arabicPeriod"/>
            </a:pPr>
            <a:r>
              <a:rPr lang="en-GB" b="1" dirty="0" smtClean="0"/>
              <a:t>Selection Heuristics </a:t>
            </a:r>
            <a:r>
              <a:rPr lang="en-GB" dirty="0" smtClean="0"/>
              <a:t>– Woodward &amp; Swan</a:t>
            </a:r>
          </a:p>
          <a:p>
            <a:pPr marL="514350" indent="-514350">
              <a:buFont typeface="+mj-lt"/>
              <a:buAutoNum type="arabicPeriod"/>
            </a:pPr>
            <a:r>
              <a:rPr lang="en-GB" b="1" dirty="0" smtClean="0"/>
              <a:t>Bin Packing 1,2,3 dimension </a:t>
            </a:r>
            <a:r>
              <a:rPr lang="en-GB" dirty="0" smtClean="0"/>
              <a:t>(on and off line)  Edmund Burke et. al. &amp; Riccardo </a:t>
            </a:r>
            <a:r>
              <a:rPr lang="en-GB" dirty="0" err="1" smtClean="0"/>
              <a:t>Poli</a:t>
            </a:r>
            <a:r>
              <a:rPr lang="en-GB" dirty="0" smtClean="0"/>
              <a:t> et. al. </a:t>
            </a:r>
          </a:p>
          <a:p>
            <a:pPr marL="514350" indent="-514350">
              <a:buFont typeface="+mj-lt"/>
              <a:buAutoNum type="arabicPeriod"/>
            </a:pPr>
            <a:r>
              <a:rPr lang="en-GB" b="1" dirty="0" smtClean="0"/>
              <a:t>Bug Location – </a:t>
            </a:r>
            <a:r>
              <a:rPr lang="en-GB" dirty="0" smtClean="0"/>
              <a:t>Shin </a:t>
            </a:r>
            <a:r>
              <a:rPr lang="en-GB" dirty="0" err="1" smtClean="0"/>
              <a:t>Yoo</a:t>
            </a:r>
            <a:endParaRPr lang="en-GB" dirty="0" smtClean="0"/>
          </a:p>
          <a:p>
            <a:pPr marL="514350" indent="-514350">
              <a:buFont typeface="+mj-lt"/>
              <a:buAutoNum type="arabicPeriod"/>
            </a:pPr>
            <a:r>
              <a:rPr lang="en-GB" b="1" dirty="0" smtClean="0"/>
              <a:t>Job Shop Scheduling - </a:t>
            </a:r>
            <a:r>
              <a:rPr lang="en-GB" dirty="0" err="1"/>
              <a:t>Mengjie</a:t>
            </a:r>
            <a:r>
              <a:rPr lang="en-GB" dirty="0"/>
              <a:t> Zhang</a:t>
            </a:r>
            <a:endParaRPr lang="en-GB" b="1" dirty="0" smtClean="0"/>
          </a:p>
          <a:p>
            <a:endParaRPr lang="en-GB" dirty="0"/>
          </a:p>
        </p:txBody>
      </p:sp>
      <p:sp>
        <p:nvSpPr>
          <p:cNvPr id="4" name="Date Placeholder 3"/>
          <p:cNvSpPr>
            <a:spLocks noGrp="1"/>
          </p:cNvSpPr>
          <p:nvPr>
            <p:ph type="dt" sz="half" idx="10"/>
          </p:nvPr>
        </p:nvSpPr>
        <p:spPr/>
        <p:txBody>
          <a:bodyPr/>
          <a:lstStyle/>
          <a:p>
            <a:fld id="{A609DB75-58BB-4B5A-8CB6-813952377CF2}"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55</a:t>
            </a:fld>
            <a:endParaRPr lang="en-GB"/>
          </a:p>
        </p:txBody>
      </p:sp>
    </p:spTree>
    <p:extLst>
      <p:ext uri="{BB962C8B-B14F-4D97-AF65-F5344CB8AC3E}">
        <p14:creationId xmlns:p14="http://schemas.microsoft.com/office/powerpoint/2010/main" val="921657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66076C-2DCC-45E3-8252-8BC46E8879BD}"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a:p>
        </p:txBody>
      </p:sp>
      <p:sp>
        <p:nvSpPr>
          <p:cNvPr id="6" name="Slide Number Placeholder 5"/>
          <p:cNvSpPr>
            <a:spLocks noGrp="1"/>
          </p:cNvSpPr>
          <p:nvPr>
            <p:ph type="sldNum" sz="quarter" idx="12"/>
          </p:nvPr>
        </p:nvSpPr>
        <p:spPr/>
        <p:txBody>
          <a:bodyPr/>
          <a:lstStyle/>
          <a:p>
            <a:fld id="{8DDB4FC1-658D-4B66-BF5D-E4F2FDCDDD97}" type="slidenum">
              <a:rPr lang="en-GB"/>
              <a:pPr/>
              <a:t>56</a:t>
            </a:fld>
            <a:endParaRPr lang="en-GB"/>
          </a:p>
        </p:txBody>
      </p:sp>
      <p:sp>
        <p:nvSpPr>
          <p:cNvPr id="51202" name="Rectangle 2"/>
          <p:cNvSpPr>
            <a:spLocks noGrp="1" noChangeArrowheads="1"/>
          </p:cNvSpPr>
          <p:nvPr>
            <p:ph type="title"/>
          </p:nvPr>
        </p:nvSpPr>
        <p:spPr/>
        <p:txBody>
          <a:bodyPr/>
          <a:lstStyle/>
          <a:p>
            <a:r>
              <a:rPr lang="en-GB"/>
              <a:t>Comparison of Search Spaces</a:t>
            </a:r>
          </a:p>
        </p:txBody>
      </p:sp>
      <p:sp>
        <p:nvSpPr>
          <p:cNvPr id="51203" name="Rectangle 3"/>
          <p:cNvSpPr>
            <a:spLocks noGrp="1" noChangeArrowheads="1"/>
          </p:cNvSpPr>
          <p:nvPr>
            <p:ph type="body" idx="1"/>
          </p:nvPr>
        </p:nvSpPr>
        <p:spPr/>
        <p:txBody>
          <a:bodyPr/>
          <a:lstStyle/>
          <a:p>
            <a:r>
              <a:rPr lang="en-GB" sz="2400" dirty="0"/>
              <a:t>If </a:t>
            </a:r>
            <a:r>
              <a:rPr lang="en-GB" sz="2400" dirty="0">
                <a:solidFill>
                  <a:srgbClr val="FF0000"/>
                </a:solidFill>
              </a:rPr>
              <a:t>we tackle a problem instance directly</a:t>
            </a:r>
            <a:r>
              <a:rPr lang="en-GB" sz="2400" dirty="0"/>
              <a:t>, e.g. Travelling Salesman Problem, we get a </a:t>
            </a:r>
            <a:r>
              <a:rPr lang="en-GB" sz="2400" dirty="0">
                <a:solidFill>
                  <a:srgbClr val="FF0000"/>
                </a:solidFill>
              </a:rPr>
              <a:t>combinatorial explosion</a:t>
            </a:r>
            <a:r>
              <a:rPr lang="en-GB" sz="2400" dirty="0"/>
              <a:t>. The search space consists of </a:t>
            </a:r>
            <a:r>
              <a:rPr lang="en-GB" sz="2400" i="1" dirty="0"/>
              <a:t>solutions, </a:t>
            </a:r>
            <a:r>
              <a:rPr lang="en-GB" sz="2400" dirty="0"/>
              <a:t>and therefore explodes as we tackle larger problems. </a:t>
            </a:r>
          </a:p>
          <a:p>
            <a:r>
              <a:rPr lang="en-GB" sz="2400" dirty="0" smtClean="0"/>
              <a:t>If </a:t>
            </a:r>
            <a:r>
              <a:rPr lang="en-GB" sz="2400" dirty="0"/>
              <a:t>we tackle a generalization of the problem, </a:t>
            </a:r>
            <a:r>
              <a:rPr lang="en-GB" sz="2400" dirty="0">
                <a:solidFill>
                  <a:srgbClr val="00B050"/>
                </a:solidFill>
              </a:rPr>
              <a:t>we do not get an explosion</a:t>
            </a:r>
            <a:r>
              <a:rPr lang="en-GB" sz="2400" dirty="0"/>
              <a:t> as the distribution of functions expressed in the search space tends to a limiting </a:t>
            </a:r>
            <a:r>
              <a:rPr lang="en-GB" sz="2400" dirty="0" smtClean="0"/>
              <a:t>distribution. </a:t>
            </a:r>
            <a:r>
              <a:rPr lang="en-GB" sz="2400" dirty="0"/>
              <a:t>The search space consists of </a:t>
            </a:r>
            <a:r>
              <a:rPr lang="en-GB" sz="2400" i="1" dirty="0"/>
              <a:t>algorithms to produces solutions</a:t>
            </a:r>
            <a:r>
              <a:rPr lang="en-GB" sz="2400" dirty="0"/>
              <a:t> to a problem instance of any size</a:t>
            </a:r>
            <a:r>
              <a:rPr lang="en-GB" sz="2400" dirty="0" smtClean="0"/>
              <a:t>.</a:t>
            </a:r>
          </a:p>
          <a:p>
            <a:r>
              <a:rPr lang="en-GB" sz="2400" dirty="0" smtClean="0"/>
              <a:t>The algorithm to tackle TSP of size 100-cities, is the same size as</a:t>
            </a:r>
            <a:r>
              <a:rPr lang="en-GB" sz="2400" dirty="0"/>
              <a:t> The algorithm to tackle TSP of size </a:t>
            </a:r>
            <a:r>
              <a:rPr lang="en-GB" sz="2400" dirty="0" smtClean="0"/>
              <a:t>10,000-cities</a:t>
            </a:r>
            <a:endParaRPr lang="en-GB" sz="2400" dirty="0"/>
          </a:p>
        </p:txBody>
      </p:sp>
    </p:spTree>
    <p:extLst>
      <p:ext uri="{BB962C8B-B14F-4D97-AF65-F5344CB8AC3E}">
        <p14:creationId xmlns:p14="http://schemas.microsoft.com/office/powerpoint/2010/main" val="3059343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dirty="0" smtClean="0"/>
              <a:t>A Paradigm Shift?</a:t>
            </a:r>
            <a:endParaRPr lang="en-GB" b="1" dirty="0"/>
          </a:p>
        </p:txBody>
      </p:sp>
      <p:grpSp>
        <p:nvGrpSpPr>
          <p:cNvPr id="21" name="Group 20"/>
          <p:cNvGrpSpPr/>
          <p:nvPr/>
        </p:nvGrpSpPr>
        <p:grpSpPr>
          <a:xfrm>
            <a:off x="323528" y="692696"/>
            <a:ext cx="8352928" cy="3601194"/>
            <a:chOff x="323528" y="1917626"/>
            <a:chExt cx="8352928" cy="3601194"/>
          </a:xfrm>
        </p:grpSpPr>
        <p:grpSp>
          <p:nvGrpSpPr>
            <p:cNvPr id="20" name="Group 19"/>
            <p:cNvGrpSpPr/>
            <p:nvPr/>
          </p:nvGrpSpPr>
          <p:grpSpPr>
            <a:xfrm>
              <a:off x="323528" y="1917626"/>
              <a:ext cx="7920880" cy="3601194"/>
              <a:chOff x="323528" y="1917626"/>
              <a:chExt cx="7920880" cy="3601194"/>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20"/>
                <a:ext cx="6681112" cy="461665"/>
              </a:xfrm>
              <a:prstGeom prst="rect">
                <a:avLst/>
              </a:prstGeom>
              <a:noFill/>
            </p:spPr>
            <p:txBody>
              <a:bodyPr wrap="square" rtlCol="0">
                <a:spAutoFit/>
              </a:bodyPr>
              <a:lstStyle/>
              <a:p>
                <a:r>
                  <a:rPr lang="en-GB" sz="2400" b="1" dirty="0" smtClean="0"/>
                  <a:t>conventional approach  </a:t>
                </a:r>
                <a:r>
                  <a:rPr lang="en-GB" dirty="0" smtClean="0"/>
                  <a:t>	</a:t>
                </a:r>
                <a:r>
                  <a:rPr lang="en-GB" b="1" dirty="0" smtClean="0"/>
                  <a:t>           </a:t>
                </a:r>
                <a:r>
                  <a:rPr lang="en-GB" sz="2400" b="1" dirty="0" smtClean="0"/>
                  <a:t>new approach</a:t>
                </a:r>
                <a:endParaRPr lang="en-GB" sz="2400" b="1" dirty="0"/>
              </a:p>
            </p:txBody>
          </p:sp>
          <p:sp>
            <p:nvSpPr>
              <p:cNvPr id="16" name="TextBox 15"/>
              <p:cNvSpPr txBox="1"/>
              <p:nvPr/>
            </p:nvSpPr>
            <p:spPr>
              <a:xfrm rot="5400000">
                <a:off x="-1159122" y="3615506"/>
                <a:ext cx="3334631" cy="369332"/>
              </a:xfrm>
              <a:prstGeom prst="rect">
                <a:avLst/>
              </a:prstGeom>
              <a:noFill/>
            </p:spPr>
            <p:txBody>
              <a:bodyPr wrap="none" rtlCol="0">
                <a:spAutoFit/>
              </a:bodyPr>
              <a:lstStyle/>
              <a:p>
                <a:r>
                  <a:rPr lang="en-GB" dirty="0" smtClean="0"/>
                  <a:t>Algorithms investigated/unit time</a:t>
                </a:r>
                <a:endParaRPr lang="en-GB" dirty="0"/>
              </a:p>
            </p:txBody>
          </p:sp>
        </p:grpSp>
        <p:sp>
          <p:nvSpPr>
            <p:cNvPr id="17" name="TextBox 16"/>
            <p:cNvSpPr txBox="1"/>
            <p:nvPr/>
          </p:nvSpPr>
          <p:spPr>
            <a:xfrm>
              <a:off x="1547663" y="2250966"/>
              <a:ext cx="1944635" cy="1938992"/>
            </a:xfrm>
            <a:prstGeom prst="rect">
              <a:avLst/>
            </a:prstGeom>
            <a:noFill/>
          </p:spPr>
          <p:txBody>
            <a:bodyPr wrap="none" rtlCol="0">
              <a:spAutoFit/>
            </a:bodyPr>
            <a:lstStyle/>
            <a:p>
              <a:r>
                <a:rPr lang="en-GB" sz="2400" dirty="0" smtClean="0"/>
                <a:t>One person</a:t>
              </a:r>
            </a:p>
            <a:p>
              <a:r>
                <a:rPr lang="en-GB" sz="2400" dirty="0" smtClean="0"/>
                <a:t>proposes </a:t>
              </a:r>
              <a:r>
                <a:rPr lang="en-GB" sz="2400" dirty="0" smtClean="0">
                  <a:solidFill>
                    <a:srgbClr val="FF0000"/>
                  </a:solidFill>
                </a:rPr>
                <a:t>one </a:t>
              </a:r>
            </a:p>
            <a:p>
              <a:r>
                <a:rPr lang="en-GB" sz="2400" dirty="0" smtClean="0">
                  <a:solidFill>
                    <a:srgbClr val="FF0000"/>
                  </a:solidFill>
                </a:rPr>
                <a:t>algorithm</a:t>
              </a:r>
            </a:p>
            <a:p>
              <a:r>
                <a:rPr lang="en-GB" sz="2400" dirty="0" smtClean="0"/>
                <a:t>and tests it</a:t>
              </a:r>
              <a:endParaRPr lang="en-GB" sz="2400" dirty="0"/>
            </a:p>
            <a:p>
              <a:r>
                <a:rPr lang="en-GB" sz="2400" dirty="0">
                  <a:solidFill>
                    <a:srgbClr val="FF0000"/>
                  </a:solidFill>
                </a:rPr>
                <a:t>i</a:t>
              </a:r>
              <a:r>
                <a:rPr lang="en-GB" sz="2400" dirty="0" smtClean="0">
                  <a:solidFill>
                    <a:srgbClr val="FF0000"/>
                  </a:solidFill>
                </a:rPr>
                <a:t>n isolation.</a:t>
              </a:r>
              <a:endParaRPr lang="en-GB" sz="2400" dirty="0">
                <a:solidFill>
                  <a:srgbClr val="FF0000"/>
                </a:solidFill>
              </a:endParaRPr>
            </a:p>
          </p:txBody>
        </p:sp>
        <p:sp>
          <p:nvSpPr>
            <p:cNvPr id="18" name="TextBox 17"/>
            <p:cNvSpPr txBox="1"/>
            <p:nvPr/>
          </p:nvSpPr>
          <p:spPr>
            <a:xfrm>
              <a:off x="5284440" y="2225824"/>
              <a:ext cx="3392016" cy="1938992"/>
            </a:xfrm>
            <a:prstGeom prst="rect">
              <a:avLst/>
            </a:prstGeom>
            <a:noFill/>
          </p:spPr>
          <p:txBody>
            <a:bodyPr wrap="square" rtlCol="0">
              <a:spAutoFit/>
            </a:bodyPr>
            <a:lstStyle/>
            <a:p>
              <a:r>
                <a:rPr lang="en-GB" sz="2400" dirty="0" smtClean="0"/>
                <a:t>One person proposes a</a:t>
              </a:r>
            </a:p>
            <a:p>
              <a:r>
                <a:rPr lang="en-GB" sz="2400" dirty="0" smtClean="0">
                  <a:solidFill>
                    <a:srgbClr val="00B050"/>
                  </a:solidFill>
                </a:rPr>
                <a:t>family of  algorithms</a:t>
              </a:r>
            </a:p>
            <a:p>
              <a:r>
                <a:rPr lang="en-GB" sz="2400" dirty="0" smtClean="0"/>
                <a:t>and tests them</a:t>
              </a:r>
            </a:p>
            <a:p>
              <a:r>
                <a:rPr lang="en-GB" sz="2400" dirty="0">
                  <a:solidFill>
                    <a:srgbClr val="00B050"/>
                  </a:solidFill>
                </a:rPr>
                <a:t>i</a:t>
              </a:r>
              <a:r>
                <a:rPr lang="en-GB" sz="2400" dirty="0" smtClean="0">
                  <a:solidFill>
                    <a:srgbClr val="00B050"/>
                  </a:solidFill>
                </a:rPr>
                <a:t>n the context of </a:t>
              </a:r>
            </a:p>
            <a:p>
              <a:r>
                <a:rPr lang="en-GB" sz="2400" dirty="0" smtClean="0">
                  <a:solidFill>
                    <a:srgbClr val="00B050"/>
                  </a:solidFill>
                </a:rPr>
                <a:t>a problem class. </a:t>
              </a:r>
              <a:endParaRPr lang="en-GB" sz="2400" dirty="0">
                <a:solidFill>
                  <a:srgbClr val="00B050"/>
                </a:solidFill>
              </a:endParaRPr>
            </a:p>
          </p:txBody>
        </p:sp>
      </p:grpSp>
      <p:sp>
        <p:nvSpPr>
          <p:cNvPr id="22" name="Content Placeholder 2"/>
          <p:cNvSpPr>
            <a:spLocks noGrp="1"/>
          </p:cNvSpPr>
          <p:nvPr>
            <p:ph idx="1"/>
          </p:nvPr>
        </p:nvSpPr>
        <p:spPr>
          <a:xfrm>
            <a:off x="467544" y="4437112"/>
            <a:ext cx="8229600" cy="1972816"/>
          </a:xfrm>
        </p:spPr>
        <p:txBody>
          <a:bodyPr>
            <a:normAutofit fontScale="92500" lnSpcReduction="10000"/>
          </a:bodyPr>
          <a:lstStyle/>
          <a:p>
            <a:r>
              <a:rPr lang="en-GB" dirty="0" smtClean="0"/>
              <a:t>Previously </a:t>
            </a:r>
            <a:r>
              <a:rPr lang="en-GB" b="1" dirty="0" smtClean="0"/>
              <a:t>one</a:t>
            </a:r>
            <a:r>
              <a:rPr lang="en-GB" dirty="0" smtClean="0"/>
              <a:t> person proposes </a:t>
            </a:r>
            <a:r>
              <a:rPr lang="en-GB" b="1" dirty="0" smtClean="0"/>
              <a:t>one</a:t>
            </a:r>
            <a:r>
              <a:rPr lang="en-GB" dirty="0" smtClean="0"/>
              <a:t> algorithm</a:t>
            </a:r>
          </a:p>
          <a:p>
            <a:r>
              <a:rPr lang="en-GB" dirty="0" smtClean="0"/>
              <a:t>Now </a:t>
            </a:r>
            <a:r>
              <a:rPr lang="en-GB" b="1" dirty="0" smtClean="0"/>
              <a:t>one</a:t>
            </a:r>
            <a:r>
              <a:rPr lang="en-GB" dirty="0" smtClean="0"/>
              <a:t> person proposes </a:t>
            </a:r>
            <a:r>
              <a:rPr lang="en-GB" b="1" dirty="0" smtClean="0"/>
              <a:t>a set of </a:t>
            </a:r>
            <a:r>
              <a:rPr lang="en-GB" dirty="0" smtClean="0"/>
              <a:t>algorithms</a:t>
            </a:r>
          </a:p>
          <a:p>
            <a:r>
              <a:rPr lang="en-GB" dirty="0" smtClean="0"/>
              <a:t>Analogous to “</a:t>
            </a:r>
            <a:r>
              <a:rPr lang="en-GB" dirty="0" smtClean="0">
                <a:solidFill>
                  <a:srgbClr val="00B050"/>
                </a:solidFill>
              </a:rPr>
              <a:t>industrial revolution</a:t>
            </a:r>
            <a:r>
              <a:rPr lang="en-GB" dirty="0" smtClean="0"/>
              <a:t>” from hand made to machine made. Automatic Design. </a:t>
            </a:r>
            <a:endParaRPr lang="en-GB" dirty="0"/>
          </a:p>
        </p:txBody>
      </p:sp>
      <p:sp>
        <p:nvSpPr>
          <p:cNvPr id="8" name="Footer Placeholder 7"/>
          <p:cNvSpPr>
            <a:spLocks noGrp="1"/>
          </p:cNvSpPr>
          <p:nvPr>
            <p:ph type="ftr" sz="quarter" idx="11"/>
          </p:nvPr>
        </p:nvSpPr>
        <p:spPr/>
        <p:txBody>
          <a:bodyPr/>
          <a:lstStyle/>
          <a:p>
            <a:r>
              <a:rPr lang="en-GB" smtClean="0"/>
              <a:t>John R. Woodward</a:t>
            </a:r>
            <a:endParaRPr lang="en-GB"/>
          </a:p>
        </p:txBody>
      </p:sp>
      <p:sp>
        <p:nvSpPr>
          <p:cNvPr id="10" name="Slide Number Placeholder 9"/>
          <p:cNvSpPr>
            <a:spLocks noGrp="1"/>
          </p:cNvSpPr>
          <p:nvPr>
            <p:ph type="sldNum" sz="quarter" idx="12"/>
          </p:nvPr>
        </p:nvSpPr>
        <p:spPr/>
        <p:txBody>
          <a:bodyPr/>
          <a:lstStyle/>
          <a:p>
            <a:fld id="{068B9CB0-4C56-43B1-8FC9-F9CC48F9C60C}" type="slidenum">
              <a:rPr lang="en-GB" smtClean="0"/>
              <a:t>57</a:t>
            </a:fld>
            <a:endParaRPr lang="en-GB"/>
          </a:p>
        </p:txBody>
      </p:sp>
      <p:sp>
        <p:nvSpPr>
          <p:cNvPr id="23" name="TextBox 22"/>
          <p:cNvSpPr txBox="1"/>
          <p:nvPr/>
        </p:nvSpPr>
        <p:spPr>
          <a:xfrm>
            <a:off x="1087428" y="3392477"/>
            <a:ext cx="7877060" cy="461665"/>
          </a:xfrm>
          <a:prstGeom prst="rect">
            <a:avLst/>
          </a:prstGeom>
          <a:noFill/>
        </p:spPr>
        <p:txBody>
          <a:bodyPr wrap="square" rtlCol="0">
            <a:spAutoFit/>
          </a:bodyPr>
          <a:lstStyle/>
          <a:p>
            <a:r>
              <a:rPr lang="en-GB" sz="2400" dirty="0" smtClean="0"/>
              <a:t>Human cost </a:t>
            </a:r>
            <a:r>
              <a:rPr lang="en-GB" sz="2400" dirty="0" smtClean="0">
                <a:solidFill>
                  <a:srgbClr val="FF0000"/>
                </a:solidFill>
              </a:rPr>
              <a:t>(INFLATION)</a:t>
            </a:r>
            <a:r>
              <a:rPr lang="en-GB" sz="2400" dirty="0" smtClean="0"/>
              <a:t>          machine cost </a:t>
            </a:r>
            <a:r>
              <a:rPr lang="en-GB" sz="2400" dirty="0" smtClean="0">
                <a:solidFill>
                  <a:srgbClr val="00B050"/>
                </a:solidFill>
              </a:rPr>
              <a:t>MOORE’S LAW</a:t>
            </a:r>
            <a:endParaRPr lang="en-GB" sz="2400" dirty="0">
              <a:solidFill>
                <a:srgbClr val="00B050"/>
              </a:solidFill>
            </a:endParaRPr>
          </a:p>
        </p:txBody>
      </p:sp>
      <p:sp>
        <p:nvSpPr>
          <p:cNvPr id="3" name="Date Placeholder 2"/>
          <p:cNvSpPr>
            <a:spLocks noGrp="1"/>
          </p:cNvSpPr>
          <p:nvPr>
            <p:ph type="dt" sz="half" idx="10"/>
          </p:nvPr>
        </p:nvSpPr>
        <p:spPr/>
        <p:txBody>
          <a:bodyPr/>
          <a:lstStyle/>
          <a:p>
            <a:fld id="{CF9DAE93-9A52-4A35-8ABE-3BFF3C309BE6}" type="datetime1">
              <a:rPr lang="en-GB" smtClean="0"/>
              <a:t>09/09/2014</a:t>
            </a:fld>
            <a:endParaRPr lang="en-GB"/>
          </a:p>
        </p:txBody>
      </p:sp>
    </p:spTree>
    <p:extLst>
      <p:ext uri="{BB962C8B-B14F-4D97-AF65-F5344CB8AC3E}">
        <p14:creationId xmlns:p14="http://schemas.microsoft.com/office/powerpoint/2010/main" val="19654853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808"/>
            <a:ext cx="8229600" cy="1143000"/>
          </a:xfrm>
        </p:spPr>
        <p:txBody>
          <a:bodyPr/>
          <a:lstStyle/>
          <a:p>
            <a:r>
              <a:rPr lang="en-GB" b="1" dirty="0" smtClean="0"/>
              <a:t>Conclusions</a:t>
            </a:r>
            <a:endParaRPr lang="en-GB" b="1" dirty="0"/>
          </a:p>
        </p:txBody>
      </p:sp>
      <p:sp>
        <p:nvSpPr>
          <p:cNvPr id="3" name="Content Placeholder 2"/>
          <p:cNvSpPr>
            <a:spLocks noGrp="1"/>
          </p:cNvSpPr>
          <p:nvPr>
            <p:ph idx="1"/>
          </p:nvPr>
        </p:nvSpPr>
        <p:spPr>
          <a:xfrm>
            <a:off x="178376" y="1196752"/>
            <a:ext cx="8964488" cy="4709119"/>
          </a:xfrm>
        </p:spPr>
        <p:txBody>
          <a:bodyPr>
            <a:normAutofit/>
          </a:bodyPr>
          <a:lstStyle/>
          <a:p>
            <a:pPr marL="514350" indent="-514350">
              <a:buFont typeface="Arial" pitchFamily="34" charset="0"/>
              <a:buAutoNum type="arabicPeriod"/>
            </a:pPr>
            <a:r>
              <a:rPr lang="en-GB" dirty="0" smtClean="0"/>
              <a:t>Heuristic </a:t>
            </a:r>
            <a:r>
              <a:rPr lang="en-GB" dirty="0"/>
              <a:t>are </a:t>
            </a:r>
            <a:r>
              <a:rPr lang="en-GB" b="1" dirty="0"/>
              <a:t>trained to fit a </a:t>
            </a:r>
            <a:r>
              <a:rPr lang="en-GB" b="1" dirty="0">
                <a:solidFill>
                  <a:srgbClr val="00B050"/>
                </a:solidFill>
              </a:rPr>
              <a:t>problem class</a:t>
            </a:r>
            <a:r>
              <a:rPr lang="en-GB" dirty="0"/>
              <a:t>, so are designed in </a:t>
            </a:r>
            <a:r>
              <a:rPr lang="en-GB" dirty="0" smtClean="0"/>
              <a:t>context (like evolution). Let’s close </a:t>
            </a:r>
            <a:r>
              <a:rPr lang="en-GB" dirty="0"/>
              <a:t>the feedback loop</a:t>
            </a:r>
            <a:r>
              <a:rPr lang="en-GB" dirty="0" smtClean="0"/>
              <a:t>! </a:t>
            </a:r>
            <a:r>
              <a:rPr lang="en-GB" dirty="0" smtClean="0">
                <a:solidFill>
                  <a:schemeClr val="accent4">
                    <a:lumMod val="75000"/>
                  </a:schemeClr>
                </a:solidFill>
              </a:rPr>
              <a:t>Problem instances live in classes. </a:t>
            </a:r>
          </a:p>
          <a:p>
            <a:pPr marL="514350" indent="-514350">
              <a:buAutoNum type="arabicPeriod"/>
            </a:pPr>
            <a:r>
              <a:rPr lang="en-GB" dirty="0" smtClean="0"/>
              <a:t>We can design algorithms on </a:t>
            </a:r>
            <a:r>
              <a:rPr lang="en-GB" b="1" dirty="0" smtClean="0"/>
              <a:t>small</a:t>
            </a:r>
            <a:r>
              <a:rPr lang="en-GB" dirty="0" smtClean="0"/>
              <a:t> problem instances and </a:t>
            </a:r>
            <a:r>
              <a:rPr lang="en-GB" b="1" dirty="0" smtClean="0"/>
              <a:t>scale </a:t>
            </a:r>
            <a:r>
              <a:rPr lang="en-GB" dirty="0" smtClean="0"/>
              <a:t>them apply them to </a:t>
            </a:r>
            <a:r>
              <a:rPr lang="en-GB" b="1" dirty="0" smtClean="0"/>
              <a:t>large</a:t>
            </a:r>
            <a:r>
              <a:rPr lang="en-GB" dirty="0" smtClean="0"/>
              <a:t> problem instances (TSP, child multiplication). </a:t>
            </a:r>
            <a:endParaRPr lang="en-GB" dirty="0"/>
          </a:p>
        </p:txBody>
      </p:sp>
      <p:sp>
        <p:nvSpPr>
          <p:cNvPr id="7" name="Footer Placeholder 6"/>
          <p:cNvSpPr>
            <a:spLocks noGrp="1"/>
          </p:cNvSpPr>
          <p:nvPr>
            <p:ph type="ftr" sz="quarter" idx="11"/>
          </p:nvPr>
        </p:nvSpPr>
        <p:spPr/>
        <p:txBody>
          <a:bodyPr/>
          <a:lstStyle/>
          <a:p>
            <a:r>
              <a:rPr lang="en-GB" smtClean="0"/>
              <a:t>John R. Woodward</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58</a:t>
            </a:fld>
            <a:endParaRPr lang="en-GB"/>
          </a:p>
        </p:txBody>
      </p:sp>
      <p:sp>
        <p:nvSpPr>
          <p:cNvPr id="4" name="Date Placeholder 3"/>
          <p:cNvSpPr>
            <a:spLocks noGrp="1"/>
          </p:cNvSpPr>
          <p:nvPr>
            <p:ph type="dt" sz="half" idx="10"/>
          </p:nvPr>
        </p:nvSpPr>
        <p:spPr/>
        <p:txBody>
          <a:bodyPr/>
          <a:lstStyle/>
          <a:p>
            <a:fld id="{1BB4F45A-AD1F-4382-B8F6-322FAF9C8CEE}" type="datetime1">
              <a:rPr lang="en-GB" smtClean="0"/>
              <a:t>09/09/2014</a:t>
            </a:fld>
            <a:endParaRPr lang="en-GB"/>
          </a:p>
        </p:txBody>
      </p:sp>
    </p:spTree>
    <p:extLst>
      <p:ext uri="{BB962C8B-B14F-4D97-AF65-F5344CB8AC3E}">
        <p14:creationId xmlns:p14="http://schemas.microsoft.com/office/powerpoint/2010/main" val="2810164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Applications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806146"/>
              </p:ext>
            </p:extLst>
          </p:nvPr>
        </p:nvGraphicFramePr>
        <p:xfrm>
          <a:off x="467544" y="1340768"/>
          <a:ext cx="8280920" cy="4953000"/>
        </p:xfrm>
        <a:graphic>
          <a:graphicData uri="http://schemas.openxmlformats.org/drawingml/2006/table">
            <a:tbl>
              <a:tblPr firstRow="1" bandRow="1">
                <a:tableStyleId>{5C22544A-7EE6-4342-B048-85BDC9FD1C3A}</a:tableStyleId>
              </a:tblPr>
              <a:tblGrid>
                <a:gridCol w="1656184"/>
                <a:gridCol w="1656184"/>
                <a:gridCol w="1656184"/>
                <a:gridCol w="1656184"/>
                <a:gridCol w="1656184"/>
              </a:tblGrid>
              <a:tr h="370840">
                <a:tc>
                  <a:txBody>
                    <a:bodyPr/>
                    <a:lstStyle/>
                    <a:p>
                      <a:endParaRPr lang="en-GB" dirty="0"/>
                    </a:p>
                  </a:txBody>
                  <a:tcPr/>
                </a:tc>
                <a:tc>
                  <a:txBody>
                    <a:bodyPr/>
                    <a:lstStyle/>
                    <a:p>
                      <a:r>
                        <a:rPr lang="en-GB" dirty="0" smtClean="0"/>
                        <a:t>SELECTION</a:t>
                      </a:r>
                      <a:endParaRPr lang="en-GB" dirty="0"/>
                    </a:p>
                  </a:txBody>
                  <a:tcPr/>
                </a:tc>
                <a:tc>
                  <a:txBody>
                    <a:bodyPr/>
                    <a:lstStyle/>
                    <a:p>
                      <a:r>
                        <a:rPr lang="en-GB" dirty="0" smtClean="0"/>
                        <a:t>MUTATION GA</a:t>
                      </a:r>
                      <a:endParaRPr lang="en-GB" dirty="0"/>
                    </a:p>
                  </a:txBody>
                  <a:tcPr/>
                </a:tc>
                <a:tc>
                  <a:txBody>
                    <a:bodyPr/>
                    <a:lstStyle/>
                    <a:p>
                      <a:r>
                        <a:rPr lang="en-GB" dirty="0" smtClean="0"/>
                        <a:t>BIN PACKING</a:t>
                      </a:r>
                      <a:endParaRPr lang="en-GB" dirty="0"/>
                    </a:p>
                  </a:txBody>
                  <a:tcPr/>
                </a:tc>
                <a:tc>
                  <a:txBody>
                    <a:bodyPr/>
                    <a:lstStyle/>
                    <a:p>
                      <a:r>
                        <a:rPr lang="en-GB" dirty="0" smtClean="0"/>
                        <a:t>MUTATION EP</a:t>
                      </a:r>
                      <a:endParaRPr lang="en-GB" dirty="0"/>
                    </a:p>
                  </a:txBody>
                  <a:tcPr/>
                </a:tc>
              </a:tr>
              <a:tr h="370840">
                <a:tc>
                  <a:txBody>
                    <a:bodyPr/>
                    <a:lstStyle/>
                    <a:p>
                      <a:r>
                        <a:rPr lang="en-GB" dirty="0" smtClean="0"/>
                        <a:t>Scalable  performance</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c>
                  <a:txBody>
                    <a:bodyPr/>
                    <a:lstStyle/>
                    <a:p>
                      <a:r>
                        <a:rPr lang="en-GB" dirty="0" smtClean="0"/>
                        <a:t>Yes - why</a:t>
                      </a:r>
                      <a:endParaRPr lang="en-GB" dirty="0"/>
                    </a:p>
                  </a:txBody>
                  <a:tcPr/>
                </a:tc>
                <a:tc>
                  <a:txBody>
                    <a:bodyPr/>
                    <a:lstStyle/>
                    <a:p>
                      <a:r>
                        <a:rPr lang="en-GB" dirty="0" smtClean="0"/>
                        <a:t>No - why</a:t>
                      </a:r>
                      <a:endParaRPr lang="en-GB" dirty="0"/>
                    </a:p>
                  </a:txBody>
                  <a:tcPr/>
                </a:tc>
              </a:tr>
              <a:tr h="370840">
                <a:tc>
                  <a:txBody>
                    <a:bodyPr/>
                    <a:lstStyle/>
                    <a:p>
                      <a:r>
                        <a:rPr lang="en-GB" dirty="0" smtClean="0"/>
                        <a:t>Generation ZERO</a:t>
                      </a:r>
                      <a:endParaRPr lang="en-GB" dirty="0"/>
                    </a:p>
                  </a:txBody>
                  <a:tcPr/>
                </a:tc>
                <a:tc>
                  <a:txBody>
                    <a:bodyPr/>
                    <a:lstStyle/>
                    <a:p>
                      <a:r>
                        <a:rPr lang="en-GB" dirty="0" smtClean="0"/>
                        <a:t>Rank, fitness proportional</a:t>
                      </a:r>
                      <a:endParaRPr lang="en-GB" dirty="0"/>
                    </a:p>
                  </a:txBody>
                  <a:tcPr/>
                </a:tc>
                <a:tc>
                  <a:txBody>
                    <a:bodyPr/>
                    <a:lstStyle/>
                    <a:p>
                      <a:r>
                        <a:rPr lang="en-GB" dirty="0" smtClean="0"/>
                        <a:t>NO</a:t>
                      </a:r>
                      <a:r>
                        <a:rPr lang="en-GB" baseline="0" dirty="0" smtClean="0"/>
                        <a:t> – needed to seed. </a:t>
                      </a:r>
                      <a:endParaRPr lang="en-GB" dirty="0"/>
                    </a:p>
                  </a:txBody>
                  <a:tcPr/>
                </a:tc>
                <a:tc>
                  <a:txBody>
                    <a:bodyPr/>
                    <a:lstStyle/>
                    <a:p>
                      <a:r>
                        <a:rPr lang="en-GB" dirty="0" smtClean="0"/>
                        <a:t>Best fit</a:t>
                      </a:r>
                      <a:endParaRPr lang="en-GB" dirty="0"/>
                    </a:p>
                  </a:txBody>
                  <a:tcPr/>
                </a:tc>
                <a:tc>
                  <a:txBody>
                    <a:bodyPr/>
                    <a:lstStyle/>
                    <a:p>
                      <a:r>
                        <a:rPr lang="en-GB" dirty="0" smtClean="0"/>
                        <a:t>Gaussian</a:t>
                      </a:r>
                      <a:r>
                        <a:rPr lang="en-GB" baseline="0" dirty="0" smtClean="0"/>
                        <a:t> and Cauchy</a:t>
                      </a:r>
                      <a:endParaRPr lang="en-GB" dirty="0"/>
                    </a:p>
                  </a:txBody>
                  <a:tcPr/>
                </a:tc>
              </a:tr>
              <a:tr h="370840">
                <a:tc>
                  <a:txBody>
                    <a:bodyPr/>
                    <a:lstStyle/>
                    <a:p>
                      <a:r>
                        <a:rPr lang="en-GB" dirty="0" smtClean="0"/>
                        <a:t>Problem</a:t>
                      </a:r>
                      <a:r>
                        <a:rPr lang="en-GB" baseline="0" dirty="0" smtClean="0"/>
                        <a:t>     class</a:t>
                      </a:r>
                      <a:endParaRPr lang="en-GB" dirty="0"/>
                    </a:p>
                  </a:txBody>
                  <a:tcPr/>
                </a:tc>
                <a:tc>
                  <a:txBody>
                    <a:bodyPr/>
                    <a:lstStyle/>
                    <a:p>
                      <a:endParaRPr lang="en-GB" dirty="0"/>
                    </a:p>
                  </a:txBody>
                  <a:tcPr/>
                </a:tc>
                <a:tc>
                  <a:txBody>
                    <a:bodyPr/>
                    <a:lstStyle/>
                    <a:p>
                      <a:r>
                        <a:rPr lang="en-GB" dirty="0" smtClean="0"/>
                        <a:t>Parameterized</a:t>
                      </a:r>
                    </a:p>
                    <a:p>
                      <a:r>
                        <a:rPr lang="en-GB" dirty="0" smtClean="0"/>
                        <a:t>function</a:t>
                      </a:r>
                      <a:endParaRPr lang="en-GB" dirty="0"/>
                    </a:p>
                  </a:txBody>
                  <a:tcPr/>
                </a:tc>
                <a:tc>
                  <a:txBody>
                    <a:bodyPr/>
                    <a:lstStyle/>
                    <a:p>
                      <a:r>
                        <a:rPr lang="en-GB" dirty="0" smtClean="0"/>
                        <a:t>Item</a:t>
                      </a:r>
                      <a:r>
                        <a:rPr lang="en-GB" baseline="0" dirty="0" smtClean="0"/>
                        <a:t> size</a:t>
                      </a:r>
                      <a:endParaRPr lang="en-GB" dirty="0"/>
                    </a:p>
                  </a:txBody>
                  <a:tcPr/>
                </a:tc>
                <a:tc>
                  <a:txBody>
                    <a:bodyPr/>
                    <a:lstStyle/>
                    <a:p>
                      <a:r>
                        <a:rPr lang="en-GB" dirty="0" smtClean="0"/>
                        <a:t>Parameterized</a:t>
                      </a:r>
                    </a:p>
                    <a:p>
                      <a:r>
                        <a:rPr lang="en-GB" dirty="0" smtClean="0"/>
                        <a:t>function</a:t>
                      </a:r>
                      <a:endParaRPr lang="en-GB" dirty="0"/>
                    </a:p>
                  </a:txBody>
                  <a:tcPr/>
                </a:tc>
              </a:tr>
              <a:tr h="370840">
                <a:tc>
                  <a:txBody>
                    <a:bodyPr/>
                    <a:lstStyle/>
                    <a:p>
                      <a:r>
                        <a:rPr lang="en-GB" dirty="0" smtClean="0"/>
                        <a:t>Results Human Competitive</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 </a:t>
                      </a:r>
                      <a:endParaRPr lang="en-GB" dirty="0"/>
                    </a:p>
                  </a:txBody>
                  <a:tcPr/>
                </a:tc>
              </a:tr>
              <a:tr h="370840">
                <a:tc>
                  <a:txBody>
                    <a:bodyPr/>
                    <a:lstStyle/>
                    <a:p>
                      <a:r>
                        <a:rPr lang="en-GB" dirty="0" smtClean="0"/>
                        <a:t>Algorithm</a:t>
                      </a:r>
                      <a:r>
                        <a:rPr lang="en-GB" baseline="0" dirty="0" smtClean="0"/>
                        <a:t> iterate over</a:t>
                      </a:r>
                      <a:endParaRPr lang="en-GB" dirty="0"/>
                    </a:p>
                  </a:txBody>
                  <a:tcPr/>
                </a:tc>
                <a:tc>
                  <a:txBody>
                    <a:bodyPr/>
                    <a:lstStyle/>
                    <a:p>
                      <a:r>
                        <a:rPr lang="en-GB" dirty="0" smtClean="0"/>
                        <a:t>Population</a:t>
                      </a:r>
                      <a:endParaRPr lang="en-GB" dirty="0"/>
                    </a:p>
                  </a:txBody>
                  <a:tcPr/>
                </a:tc>
                <a:tc>
                  <a:txBody>
                    <a:bodyPr/>
                    <a:lstStyle/>
                    <a:p>
                      <a:r>
                        <a:rPr lang="en-GB" dirty="0" smtClean="0"/>
                        <a:t>Bit-string</a:t>
                      </a:r>
                      <a:endParaRPr lang="en-GB" dirty="0"/>
                    </a:p>
                  </a:txBody>
                  <a:tcPr/>
                </a:tc>
                <a:tc>
                  <a:txBody>
                    <a:bodyPr/>
                    <a:lstStyle/>
                    <a:p>
                      <a:r>
                        <a:rPr lang="en-GB" dirty="0" smtClean="0"/>
                        <a:t>Bins</a:t>
                      </a:r>
                      <a:endParaRPr lang="en-GB" dirty="0"/>
                    </a:p>
                  </a:txBody>
                  <a:tcPr/>
                </a:tc>
                <a:tc>
                  <a:txBody>
                    <a:bodyPr/>
                    <a:lstStyle/>
                    <a:p>
                      <a:r>
                        <a:rPr lang="en-GB" dirty="0" smtClean="0"/>
                        <a:t>Vector</a:t>
                      </a:r>
                      <a:endParaRPr lang="en-GB" dirty="0"/>
                    </a:p>
                  </a:txBody>
                  <a:tcPr/>
                </a:tc>
              </a:tr>
              <a:tr h="370840">
                <a:tc>
                  <a:txBody>
                    <a:bodyPr/>
                    <a:lstStyle/>
                    <a:p>
                      <a:r>
                        <a:rPr lang="en-GB" dirty="0" smtClean="0"/>
                        <a:t>Search </a:t>
                      </a:r>
                    </a:p>
                    <a:p>
                      <a:r>
                        <a:rPr lang="en-GB" dirty="0" smtClean="0"/>
                        <a:t>Method</a:t>
                      </a:r>
                      <a:endParaRPr lang="en-GB" dirty="0"/>
                    </a:p>
                  </a:txBody>
                  <a:tcPr/>
                </a:tc>
                <a:tc>
                  <a:txBody>
                    <a:bodyPr/>
                    <a:lstStyle/>
                    <a:p>
                      <a:r>
                        <a:rPr lang="en-GB" dirty="0" smtClean="0"/>
                        <a:t>Random </a:t>
                      </a:r>
                    </a:p>
                    <a:p>
                      <a:r>
                        <a:rPr lang="en-GB" dirty="0" smtClean="0"/>
                        <a:t>Search</a:t>
                      </a:r>
                      <a:endParaRPr lang="en-GB" dirty="0"/>
                    </a:p>
                  </a:txBody>
                  <a:tcPr/>
                </a:tc>
                <a:tc>
                  <a:txBody>
                    <a:bodyPr/>
                    <a:lstStyle/>
                    <a:p>
                      <a:r>
                        <a:rPr lang="en-GB" dirty="0" smtClean="0"/>
                        <a:t>Iterative Hill-Climber</a:t>
                      </a:r>
                      <a:endParaRPr lang="en-GB" dirty="0"/>
                    </a:p>
                  </a:txBody>
                  <a:tcPr/>
                </a:tc>
                <a:tc>
                  <a:txBody>
                    <a:bodyPr/>
                    <a:lstStyle/>
                    <a:p>
                      <a:r>
                        <a:rPr lang="en-GB" dirty="0" smtClean="0"/>
                        <a:t>Genetic </a:t>
                      </a:r>
                    </a:p>
                    <a:p>
                      <a:r>
                        <a:rPr lang="en-GB" dirty="0" smtClean="0"/>
                        <a:t>Programming</a:t>
                      </a:r>
                      <a:endParaRPr lang="en-GB" dirty="0"/>
                    </a:p>
                  </a:txBody>
                  <a:tcPr/>
                </a:tc>
                <a:tc>
                  <a:txBody>
                    <a:bodyPr/>
                    <a:lstStyle/>
                    <a:p>
                      <a:r>
                        <a:rPr lang="en-GB" dirty="0" smtClean="0"/>
                        <a:t>Genetic Programming</a:t>
                      </a:r>
                      <a:endParaRPr lang="en-GB" dirty="0"/>
                    </a:p>
                  </a:txBody>
                  <a:tcPr/>
                </a:tc>
              </a:tr>
              <a:tr h="370840">
                <a:tc>
                  <a:txBody>
                    <a:bodyPr/>
                    <a:lstStyle/>
                    <a:p>
                      <a:r>
                        <a:rPr lang="en-GB" dirty="0" smtClean="0"/>
                        <a:t>Type Signatures</a:t>
                      </a:r>
                      <a:endParaRPr lang="en-GB" dirty="0"/>
                    </a:p>
                  </a:txBody>
                  <a:tcPr/>
                </a:tc>
                <a:tc>
                  <a:txBody>
                    <a:bodyPr/>
                    <a:lstStyle/>
                    <a:p>
                      <a:r>
                        <a:rPr lang="en-GB" dirty="0" smtClean="0"/>
                        <a:t>R^2-&gt;R</a:t>
                      </a:r>
                      <a:endParaRPr lang="en-GB" dirty="0"/>
                    </a:p>
                  </a:txBody>
                  <a:tcPr/>
                </a:tc>
                <a:tc>
                  <a:txBody>
                    <a:bodyPr/>
                    <a:lstStyle/>
                    <a:p>
                      <a:r>
                        <a:rPr lang="en-GB" dirty="0" err="1" smtClean="0"/>
                        <a:t>B^n</a:t>
                      </a:r>
                      <a:r>
                        <a:rPr lang="en-GB" dirty="0" smtClean="0"/>
                        <a:t>-&gt;</a:t>
                      </a:r>
                      <a:r>
                        <a:rPr lang="en-GB" dirty="0" err="1" smtClean="0"/>
                        <a:t>B^n</a:t>
                      </a:r>
                      <a:endParaRPr lang="en-GB" dirty="0"/>
                    </a:p>
                  </a:txBody>
                  <a:tcPr/>
                </a:tc>
                <a:tc>
                  <a:txBody>
                    <a:bodyPr/>
                    <a:lstStyle/>
                    <a:p>
                      <a:r>
                        <a:rPr lang="en-GB" dirty="0" smtClean="0"/>
                        <a:t>R^3-&gt;R</a:t>
                      </a:r>
                      <a:endParaRPr lang="en-GB" dirty="0"/>
                    </a:p>
                  </a:txBody>
                  <a:tcPr/>
                </a:tc>
                <a:tc>
                  <a:txBody>
                    <a:bodyPr/>
                    <a:lstStyle/>
                    <a:p>
                      <a:r>
                        <a:rPr lang="en-GB" dirty="0" smtClean="0"/>
                        <a:t>()-&gt;R</a:t>
                      </a:r>
                      <a:endParaRPr lang="en-GB" dirty="0"/>
                    </a:p>
                  </a:txBody>
                  <a:tcPr/>
                </a:tc>
              </a:tr>
              <a:tr h="370840">
                <a:tc>
                  <a:txBody>
                    <a:bodyPr/>
                    <a:lstStyle/>
                    <a:p>
                      <a:r>
                        <a:rPr lang="en-GB" dirty="0" smtClean="0"/>
                        <a:t>Reference</a:t>
                      </a:r>
                      <a:endParaRPr lang="en-GB" dirty="0"/>
                    </a:p>
                  </a:txBody>
                  <a:tcPr/>
                </a:tc>
                <a:tc>
                  <a:txBody>
                    <a:bodyPr/>
                    <a:lstStyle/>
                    <a:p>
                      <a:r>
                        <a:rPr lang="en-GB" dirty="0" smtClean="0"/>
                        <a:t>[16]</a:t>
                      </a:r>
                      <a:endParaRPr lang="en-GB" dirty="0"/>
                    </a:p>
                  </a:txBody>
                  <a:tcPr/>
                </a:tc>
                <a:tc>
                  <a:txBody>
                    <a:bodyPr/>
                    <a:lstStyle/>
                    <a:p>
                      <a:r>
                        <a:rPr lang="en-GB" dirty="0" smtClean="0"/>
                        <a:t>[15]</a:t>
                      </a:r>
                      <a:endParaRPr lang="en-GB" dirty="0"/>
                    </a:p>
                  </a:txBody>
                  <a:tcPr/>
                </a:tc>
                <a:tc>
                  <a:txBody>
                    <a:bodyPr/>
                    <a:lstStyle/>
                    <a:p>
                      <a:r>
                        <a:rPr lang="en-GB" dirty="0" smtClean="0"/>
                        <a:t>[6,9,10,11]</a:t>
                      </a:r>
                      <a:endParaRPr lang="en-GB" dirty="0"/>
                    </a:p>
                  </a:txBody>
                  <a:tcPr/>
                </a:tc>
                <a:tc>
                  <a:txBody>
                    <a:bodyPr/>
                    <a:lstStyle/>
                    <a:p>
                      <a:r>
                        <a:rPr lang="en-GB" dirty="0" smtClean="0"/>
                        <a:t>[18]</a:t>
                      </a:r>
                      <a:endParaRPr lang="en-GB" dirty="0"/>
                    </a:p>
                  </a:txBody>
                  <a:tcPr/>
                </a:tc>
              </a:tr>
            </a:tbl>
          </a:graphicData>
        </a:graphic>
      </p:graphicFrame>
      <p:sp>
        <p:nvSpPr>
          <p:cNvPr id="3" name="Date Placeholder 2"/>
          <p:cNvSpPr>
            <a:spLocks noGrp="1"/>
          </p:cNvSpPr>
          <p:nvPr>
            <p:ph type="dt" sz="half" idx="10"/>
          </p:nvPr>
        </p:nvSpPr>
        <p:spPr/>
        <p:txBody>
          <a:bodyPr/>
          <a:lstStyle/>
          <a:p>
            <a:fld id="{E9C6B456-75B8-407E-94F7-678F714E9784}"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59</a:t>
            </a:fld>
            <a:endParaRPr lang="en-GB" dirty="0"/>
          </a:p>
        </p:txBody>
      </p:sp>
    </p:spTree>
    <p:extLst>
      <p:ext uri="{BB962C8B-B14F-4D97-AF65-F5344CB8AC3E}">
        <p14:creationId xmlns:p14="http://schemas.microsoft.com/office/powerpoint/2010/main" val="26604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8" y="269776"/>
            <a:ext cx="8229600" cy="1143000"/>
          </a:xfrm>
        </p:spPr>
        <p:txBody>
          <a:bodyPr/>
          <a:lstStyle/>
          <a:p>
            <a:r>
              <a:rPr lang="en-GB" dirty="0" smtClean="0"/>
              <a:t>Evolution GA/GP</a:t>
            </a:r>
            <a:endParaRPr lang="en-GB" dirty="0"/>
          </a:p>
        </p:txBody>
      </p:sp>
      <p:sp>
        <p:nvSpPr>
          <p:cNvPr id="3" name="Content Placeholder 2"/>
          <p:cNvSpPr>
            <a:spLocks noGrp="1"/>
          </p:cNvSpPr>
          <p:nvPr>
            <p:ph idx="1"/>
          </p:nvPr>
        </p:nvSpPr>
        <p:spPr>
          <a:xfrm>
            <a:off x="467544" y="1291385"/>
            <a:ext cx="6131024" cy="4525963"/>
          </a:xfrm>
        </p:spPr>
        <p:txBody>
          <a:bodyPr/>
          <a:lstStyle/>
          <a:p>
            <a:r>
              <a:rPr lang="en-GB" dirty="0" smtClean="0"/>
              <a:t>Generate and test: cars, code, models, proofs, medicine, hypothesis. </a:t>
            </a:r>
          </a:p>
          <a:p>
            <a:r>
              <a:rPr lang="en-GB" dirty="0" smtClean="0"/>
              <a:t>Evolution (select, vary, inherit).</a:t>
            </a:r>
          </a:p>
          <a:p>
            <a:r>
              <a:rPr lang="en-GB" dirty="0" smtClean="0"/>
              <a:t>Fit for purpose </a:t>
            </a:r>
          </a:p>
          <a:p>
            <a:endParaRPr lang="en-GB" dirty="0"/>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a:t>
            </a:fld>
            <a:endParaRPr lang="en-GB" dirty="0"/>
          </a:p>
        </p:txBody>
      </p:sp>
      <p:grpSp>
        <p:nvGrpSpPr>
          <p:cNvPr id="7" name="Group 6"/>
          <p:cNvGrpSpPr/>
          <p:nvPr/>
        </p:nvGrpSpPr>
        <p:grpSpPr>
          <a:xfrm>
            <a:off x="6644251" y="478413"/>
            <a:ext cx="2034889" cy="3075954"/>
            <a:chOff x="6276442" y="834065"/>
            <a:chExt cx="2034889" cy="3075954"/>
          </a:xfrm>
        </p:grpSpPr>
        <p:grpSp>
          <p:nvGrpSpPr>
            <p:cNvPr id="8" name="Group 7"/>
            <p:cNvGrpSpPr/>
            <p:nvPr/>
          </p:nvGrpSpPr>
          <p:grpSpPr>
            <a:xfrm>
              <a:off x="6388497" y="2013385"/>
              <a:ext cx="1922834" cy="1896634"/>
              <a:chOff x="5804106" y="2265838"/>
              <a:chExt cx="1922834" cy="1896634"/>
            </a:xfrm>
          </p:grpSpPr>
          <p:sp>
            <p:nvSpPr>
              <p:cNvPr id="10" name="TextBox 9"/>
              <p:cNvSpPr txBox="1"/>
              <p:nvPr/>
            </p:nvSpPr>
            <p:spPr>
              <a:xfrm>
                <a:off x="5868144" y="3516141"/>
                <a:ext cx="1728192" cy="646331"/>
              </a:xfrm>
              <a:prstGeom prst="rect">
                <a:avLst/>
              </a:prstGeom>
              <a:noFill/>
              <a:ln>
                <a:solidFill>
                  <a:schemeClr val="accent1">
                    <a:shade val="50000"/>
                  </a:schemeClr>
                </a:solidFill>
              </a:ln>
            </p:spPr>
            <p:txBody>
              <a:bodyPr wrap="square" rtlCol="0">
                <a:spAutoFit/>
              </a:bodyPr>
              <a:lstStyle/>
              <a:p>
                <a:r>
                  <a:rPr lang="en-US" sz="3600" dirty="0" smtClean="0"/>
                  <a:t>Test</a:t>
                </a:r>
              </a:p>
            </p:txBody>
          </p:sp>
          <p:sp>
            <p:nvSpPr>
              <p:cNvPr id="11" name="TextBox 10"/>
              <p:cNvSpPr txBox="1"/>
              <p:nvPr/>
            </p:nvSpPr>
            <p:spPr>
              <a:xfrm>
                <a:off x="5804106" y="2265838"/>
                <a:ext cx="1922834" cy="646331"/>
              </a:xfrm>
              <a:prstGeom prst="rect">
                <a:avLst/>
              </a:prstGeom>
              <a:noFill/>
              <a:ln>
                <a:solidFill>
                  <a:schemeClr val="accent1">
                    <a:shade val="50000"/>
                  </a:schemeClr>
                </a:solidFill>
              </a:ln>
            </p:spPr>
            <p:txBody>
              <a:bodyPr wrap="none" rtlCol="0">
                <a:spAutoFit/>
              </a:bodyPr>
              <a:lstStyle/>
              <a:p>
                <a:r>
                  <a:rPr lang="en-US" sz="3600" dirty="0" smtClean="0"/>
                  <a:t>Generate</a:t>
                </a:r>
              </a:p>
            </p:txBody>
          </p:sp>
          <p:sp>
            <p:nvSpPr>
              <p:cNvPr id="12" name="Down Arrow 11"/>
              <p:cNvSpPr/>
              <p:nvPr/>
            </p:nvSpPr>
            <p:spPr>
              <a:xfrm>
                <a:off x="7032585" y="294007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6209514" y="2940077"/>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276442" y="834065"/>
              <a:ext cx="2030043" cy="1200329"/>
            </a:xfrm>
            <a:prstGeom prst="rect">
              <a:avLst/>
            </a:prstGeom>
            <a:noFill/>
          </p:spPr>
          <p:txBody>
            <a:bodyPr wrap="none" rtlCol="0">
              <a:spAutoFit/>
            </a:bodyPr>
            <a:lstStyle/>
            <a:p>
              <a:r>
                <a:rPr lang="en-GB" sz="2400" b="1" dirty="0" smtClean="0"/>
                <a:t>Feedback loop</a:t>
              </a:r>
            </a:p>
            <a:p>
              <a:r>
                <a:rPr lang="en-GB" sz="2400" b="1" dirty="0" smtClean="0">
                  <a:solidFill>
                    <a:srgbClr val="FF0000"/>
                  </a:solidFill>
                </a:rPr>
                <a:t>Humans</a:t>
              </a:r>
            </a:p>
            <a:p>
              <a:r>
                <a:rPr lang="en-GB" sz="2400" b="1" dirty="0" smtClean="0">
                  <a:solidFill>
                    <a:srgbClr val="00B050"/>
                  </a:solidFill>
                </a:rPr>
                <a:t>Computers</a:t>
              </a:r>
              <a:endParaRPr lang="en-GB" sz="2400" b="1" dirty="0">
                <a:solidFill>
                  <a:srgbClr val="00B050"/>
                </a:solidFill>
              </a:endParaRPr>
            </a:p>
          </p:txBody>
        </p:sp>
      </p:grpSp>
      <p:grpSp>
        <p:nvGrpSpPr>
          <p:cNvPr id="14" name="Group 13"/>
          <p:cNvGrpSpPr/>
          <p:nvPr/>
        </p:nvGrpSpPr>
        <p:grpSpPr>
          <a:xfrm>
            <a:off x="4938759" y="3861048"/>
            <a:ext cx="3763170" cy="2211640"/>
            <a:chOff x="3385385" y="2026286"/>
            <a:chExt cx="3220408" cy="194421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385" y="2026286"/>
              <a:ext cx="1944216" cy="1944216"/>
            </a:xfrm>
            <a:prstGeom prst="rect">
              <a:avLst/>
            </a:prstGeom>
          </p:spPr>
        </p:pic>
        <p:sp>
          <p:nvSpPr>
            <p:cNvPr id="16" name="TextBox 15"/>
            <p:cNvSpPr txBox="1"/>
            <p:nvPr/>
          </p:nvSpPr>
          <p:spPr>
            <a:xfrm>
              <a:off x="5416660" y="2056767"/>
              <a:ext cx="1189133" cy="1785704"/>
            </a:xfrm>
            <a:prstGeom prst="rect">
              <a:avLst/>
            </a:prstGeom>
            <a:noFill/>
          </p:spPr>
          <p:txBody>
            <a:bodyPr wrap="none" rtlCol="0">
              <a:spAutoFit/>
            </a:bodyPr>
            <a:lstStyle/>
            <a:p>
              <a:r>
                <a:rPr lang="en-GB" b="1" dirty="0" smtClean="0">
                  <a:solidFill>
                    <a:srgbClr val="FF0000"/>
                  </a:solidFill>
                </a:rPr>
                <a:t>Inheritance</a:t>
              </a:r>
            </a:p>
            <a:p>
              <a:r>
                <a:rPr lang="en-GB" b="1" dirty="0" smtClean="0"/>
                <a:t>Off-spring </a:t>
              </a:r>
            </a:p>
            <a:p>
              <a:r>
                <a:rPr lang="en-GB" b="1" dirty="0" smtClean="0"/>
                <a:t>have  similar</a:t>
              </a:r>
            </a:p>
            <a:p>
              <a:r>
                <a:rPr lang="en-GB" b="1" dirty="0" smtClean="0"/>
                <a:t>Genotype </a:t>
              </a:r>
            </a:p>
            <a:p>
              <a:r>
                <a:rPr lang="en-GB" b="1" dirty="0" smtClean="0"/>
                <a:t>(phenotype)</a:t>
              </a:r>
            </a:p>
            <a:p>
              <a:r>
                <a:rPr lang="en-GB" b="1" dirty="0" smtClean="0">
                  <a:solidFill>
                    <a:srgbClr val="00B050"/>
                  </a:solidFill>
                </a:rPr>
                <a:t>PERFECT </a:t>
              </a:r>
            </a:p>
            <a:p>
              <a:r>
                <a:rPr lang="en-GB" b="1" dirty="0" smtClean="0">
                  <a:solidFill>
                    <a:srgbClr val="00B050"/>
                  </a:solidFill>
                </a:rPr>
                <a:t>CODE </a:t>
              </a:r>
              <a:r>
                <a:rPr lang="en-GB" b="1" dirty="0" smtClean="0"/>
                <a:t>[3]</a:t>
              </a:r>
              <a:endParaRPr lang="en-GB" b="1" dirty="0"/>
            </a:p>
          </p:txBody>
        </p:sp>
      </p:grpSp>
      <p:pic>
        <p:nvPicPr>
          <p:cNvPr id="17" name="Content Placeholder 3" descr="images2.jpg"/>
          <p:cNvPicPr>
            <a:picLocks noChangeAspect="1"/>
          </p:cNvPicPr>
          <p:nvPr/>
        </p:nvPicPr>
        <p:blipFill>
          <a:blip r:embed="rId3" cstate="print"/>
          <a:stretch>
            <a:fillRect/>
          </a:stretch>
        </p:blipFill>
        <p:spPr>
          <a:xfrm>
            <a:off x="755576" y="4653136"/>
            <a:ext cx="1976855" cy="1800200"/>
          </a:xfrm>
          <a:prstGeom prst="rect">
            <a:avLst/>
          </a:prstGeom>
        </p:spPr>
      </p:pic>
      <p:pic>
        <p:nvPicPr>
          <p:cNvPr id="18" name="Picture 17" descr="imagesCAOCBIBU.jpg"/>
          <p:cNvPicPr>
            <a:picLocks noChangeAspect="1"/>
          </p:cNvPicPr>
          <p:nvPr/>
        </p:nvPicPr>
        <p:blipFill>
          <a:blip r:embed="rId4" cstate="print"/>
          <a:stretch>
            <a:fillRect/>
          </a:stretch>
        </p:blipFill>
        <p:spPr>
          <a:xfrm>
            <a:off x="2987824" y="4653136"/>
            <a:ext cx="1872208" cy="1800225"/>
          </a:xfrm>
          <a:prstGeom prst="rect">
            <a:avLst/>
          </a:prstGeom>
        </p:spPr>
      </p:pic>
    </p:spTree>
    <p:extLst>
      <p:ext uri="{BB962C8B-B14F-4D97-AF65-F5344CB8AC3E}">
        <p14:creationId xmlns:p14="http://schemas.microsoft.com/office/powerpoint/2010/main" val="2033479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457200" y="1196752"/>
            <a:ext cx="8651304" cy="4929411"/>
          </a:xfrm>
        </p:spPr>
        <p:txBody>
          <a:bodyPr>
            <a:normAutofit fontScale="62500" lnSpcReduction="20000"/>
          </a:bodyPr>
          <a:lstStyle/>
          <a:p>
            <a:endParaRPr lang="en-GB" dirty="0"/>
          </a:p>
          <a:p>
            <a:pPr marL="514350" indent="-514350">
              <a:buAutoNum type="arabicPeriod"/>
            </a:pPr>
            <a:r>
              <a:rPr lang="en-GB" dirty="0" smtClean="0"/>
              <a:t>We </a:t>
            </a:r>
            <a:r>
              <a:rPr lang="en-GB" dirty="0"/>
              <a:t>can automatically design algorithms that </a:t>
            </a:r>
            <a:r>
              <a:rPr lang="en-GB" b="1" dirty="0"/>
              <a:t>consistently outperform human designed algorithms (on various domains)</a:t>
            </a:r>
            <a:r>
              <a:rPr lang="en-GB" dirty="0"/>
              <a:t>. </a:t>
            </a:r>
            <a:endParaRPr lang="en-GB" dirty="0" smtClean="0">
              <a:solidFill>
                <a:srgbClr val="FF0000"/>
              </a:solidFill>
            </a:endParaRPr>
          </a:p>
          <a:p>
            <a:pPr marL="514350" indent="-514350">
              <a:buFont typeface="+mj-lt"/>
              <a:buAutoNum type="arabicPeriod"/>
            </a:pPr>
            <a:r>
              <a:rPr lang="en-GB" dirty="0" smtClean="0">
                <a:solidFill>
                  <a:srgbClr val="FF0000"/>
                </a:solidFill>
              </a:rPr>
              <a:t>Humans </a:t>
            </a:r>
            <a:r>
              <a:rPr lang="en-GB" dirty="0">
                <a:solidFill>
                  <a:srgbClr val="FF0000"/>
                </a:solidFill>
              </a:rPr>
              <a:t>should not provide </a:t>
            </a:r>
            <a:r>
              <a:rPr lang="en-GB" dirty="0" smtClean="0">
                <a:solidFill>
                  <a:srgbClr val="FF0000"/>
                </a:solidFill>
              </a:rPr>
              <a:t>variations</a:t>
            </a:r>
            <a:r>
              <a:rPr lang="en-GB" dirty="0" smtClean="0"/>
              <a:t>– </a:t>
            </a:r>
            <a:r>
              <a:rPr lang="en-GB" dirty="0">
                <a:solidFill>
                  <a:srgbClr val="00B050"/>
                </a:solidFill>
              </a:rPr>
              <a:t>genetic programing can do that</a:t>
            </a:r>
            <a:r>
              <a:rPr lang="en-GB" dirty="0"/>
              <a:t>. </a:t>
            </a:r>
          </a:p>
          <a:p>
            <a:pPr marL="514350" indent="-514350">
              <a:buFont typeface="+mj-lt"/>
              <a:buAutoNum type="arabicPeriod"/>
            </a:pPr>
            <a:r>
              <a:rPr lang="en-GB" dirty="0"/>
              <a:t>We are altering the heuristic to suit </a:t>
            </a:r>
            <a:r>
              <a:rPr lang="en-GB" dirty="0" smtClean="0"/>
              <a:t>the set of </a:t>
            </a:r>
            <a:r>
              <a:rPr lang="en-GB" dirty="0"/>
              <a:t>problem instances presented to it, in the hope that it will generalize to new problem instances </a:t>
            </a:r>
            <a:r>
              <a:rPr lang="en-GB" dirty="0" smtClean="0"/>
              <a:t>(</a:t>
            </a:r>
            <a:r>
              <a:rPr lang="en-GB" dirty="0" smtClean="0">
                <a:solidFill>
                  <a:srgbClr val="00B050"/>
                </a:solidFill>
              </a:rPr>
              <a:t>same distribution - central </a:t>
            </a:r>
            <a:r>
              <a:rPr lang="en-GB" dirty="0">
                <a:solidFill>
                  <a:srgbClr val="00B050"/>
                </a:solidFill>
              </a:rPr>
              <a:t>assumption in machine learning</a:t>
            </a:r>
            <a:r>
              <a:rPr lang="en-GB" dirty="0"/>
              <a:t>). </a:t>
            </a:r>
          </a:p>
          <a:p>
            <a:pPr marL="514350" indent="-514350">
              <a:buFont typeface="+mj-lt"/>
              <a:buAutoNum type="arabicPeriod"/>
            </a:pPr>
            <a:r>
              <a:rPr lang="en-GB" dirty="0"/>
              <a:t>The “best” heuristics </a:t>
            </a:r>
            <a:r>
              <a:rPr lang="en-GB" dirty="0">
                <a:solidFill>
                  <a:srgbClr val="00B050"/>
                </a:solidFill>
              </a:rPr>
              <a:t>depends on the set of problem </a:t>
            </a:r>
            <a:r>
              <a:rPr lang="en-GB" dirty="0" smtClean="0">
                <a:solidFill>
                  <a:srgbClr val="00B050"/>
                </a:solidFill>
              </a:rPr>
              <a:t>instances</a:t>
            </a:r>
            <a:r>
              <a:rPr lang="en-GB" dirty="0" smtClean="0"/>
              <a:t>. (</a:t>
            </a:r>
            <a:r>
              <a:rPr lang="en-GB" dirty="0" smtClean="0">
                <a:solidFill>
                  <a:srgbClr val="FF0000"/>
                </a:solidFill>
              </a:rPr>
              <a:t>feedback</a:t>
            </a:r>
            <a:r>
              <a:rPr lang="en-GB" dirty="0" smtClean="0"/>
              <a:t>)</a:t>
            </a:r>
            <a:endParaRPr lang="en-GB" dirty="0"/>
          </a:p>
          <a:p>
            <a:pPr marL="514350" indent="-514350">
              <a:buFont typeface="+mj-lt"/>
              <a:buAutoNum type="arabicPeriod"/>
            </a:pPr>
            <a:r>
              <a:rPr lang="en-GB" dirty="0"/>
              <a:t>Resulting algorithm is </a:t>
            </a:r>
            <a:r>
              <a:rPr lang="en-GB" dirty="0">
                <a:solidFill>
                  <a:srgbClr val="00B050"/>
                </a:solidFill>
              </a:rPr>
              <a:t>part man-made part machine-made </a:t>
            </a:r>
            <a:r>
              <a:rPr lang="en-GB" dirty="0"/>
              <a:t>(synergy) </a:t>
            </a:r>
            <a:endParaRPr lang="en-GB" dirty="0" smtClean="0"/>
          </a:p>
          <a:p>
            <a:pPr marL="514350" indent="-514350">
              <a:buFont typeface="+mj-lt"/>
              <a:buAutoNum type="arabicPeriod"/>
            </a:pPr>
            <a:r>
              <a:rPr lang="en-GB" dirty="0" smtClean="0">
                <a:solidFill>
                  <a:srgbClr val="FF0000"/>
                </a:solidFill>
              </a:rPr>
              <a:t>not </a:t>
            </a:r>
            <a:r>
              <a:rPr lang="en-GB" dirty="0">
                <a:solidFill>
                  <a:srgbClr val="FF0000"/>
                </a:solidFill>
              </a:rPr>
              <a:t>evolving from scratch like Genetic Programming</a:t>
            </a:r>
            <a:r>
              <a:rPr lang="en-GB" dirty="0"/>
              <a:t>, </a:t>
            </a:r>
            <a:endParaRPr lang="en-GB" dirty="0" smtClean="0"/>
          </a:p>
          <a:p>
            <a:pPr marL="514350" indent="-514350">
              <a:buFont typeface="+mj-lt"/>
              <a:buAutoNum type="arabicPeriod"/>
            </a:pPr>
            <a:r>
              <a:rPr lang="en-GB" dirty="0" smtClean="0"/>
              <a:t>improve existing algorithms </a:t>
            </a:r>
            <a:r>
              <a:rPr lang="en-GB" dirty="0"/>
              <a:t>and adapt them to the </a:t>
            </a:r>
            <a:r>
              <a:rPr lang="en-GB" dirty="0" smtClean="0"/>
              <a:t>new problem instances</a:t>
            </a:r>
            <a:r>
              <a:rPr lang="en-GB" dirty="0"/>
              <a:t>. </a:t>
            </a:r>
          </a:p>
          <a:p>
            <a:pPr marL="514350" indent="-514350">
              <a:buFont typeface="+mj-lt"/>
              <a:buAutoNum type="arabicPeriod"/>
            </a:pPr>
            <a:r>
              <a:rPr lang="en-GB" dirty="0"/>
              <a:t>Humans are working at a </a:t>
            </a:r>
            <a:r>
              <a:rPr lang="en-GB" dirty="0">
                <a:solidFill>
                  <a:srgbClr val="00B050"/>
                </a:solidFill>
              </a:rPr>
              <a:t>higher level of abstraction </a:t>
            </a:r>
            <a:r>
              <a:rPr lang="en-GB" dirty="0"/>
              <a:t>and more creative. </a:t>
            </a:r>
            <a:r>
              <a:rPr lang="en-GB" dirty="0" smtClean="0"/>
              <a:t>Creating search spaces for GP to sample. </a:t>
            </a:r>
            <a:endParaRPr lang="en-GB" dirty="0" smtClean="0"/>
          </a:p>
          <a:p>
            <a:pPr marL="514350" indent="-514350">
              <a:buFont typeface="+mj-lt"/>
              <a:buAutoNum type="arabicPeriod"/>
            </a:pPr>
            <a:r>
              <a:rPr lang="en-GB" dirty="0" smtClean="0">
                <a:solidFill>
                  <a:srgbClr val="00B050"/>
                </a:solidFill>
              </a:rPr>
              <a:t>Algorithms </a:t>
            </a:r>
            <a:r>
              <a:rPr lang="en-GB" dirty="0">
                <a:solidFill>
                  <a:srgbClr val="00B050"/>
                </a:solidFill>
              </a:rPr>
              <a:t>are </a:t>
            </a:r>
            <a:r>
              <a:rPr lang="en-GB" b="1" dirty="0">
                <a:solidFill>
                  <a:srgbClr val="00B050"/>
                </a:solidFill>
              </a:rPr>
              <a:t>reusable</a:t>
            </a:r>
            <a:r>
              <a:rPr lang="en-GB" dirty="0"/>
              <a:t>, “</a:t>
            </a:r>
            <a:r>
              <a:rPr lang="en-GB" dirty="0">
                <a:solidFill>
                  <a:srgbClr val="FF0000"/>
                </a:solidFill>
              </a:rPr>
              <a:t>solutions” </a:t>
            </a:r>
            <a:r>
              <a:rPr lang="en-GB" dirty="0" smtClean="0">
                <a:solidFill>
                  <a:srgbClr val="FF0000"/>
                </a:solidFill>
              </a:rPr>
              <a:t>aren’t</a:t>
            </a:r>
            <a:r>
              <a:rPr lang="en-GB" dirty="0" smtClean="0"/>
              <a:t>. </a:t>
            </a:r>
            <a:r>
              <a:rPr lang="en-GB" dirty="0" smtClean="0"/>
              <a:t>(e.g. </a:t>
            </a:r>
            <a:r>
              <a:rPr lang="en-GB" dirty="0" err="1" smtClean="0"/>
              <a:t>tsp</a:t>
            </a:r>
            <a:r>
              <a:rPr lang="en-GB" dirty="0" smtClean="0"/>
              <a:t> algorithm </a:t>
            </a:r>
            <a:r>
              <a:rPr lang="en-GB" dirty="0" err="1" smtClean="0"/>
              <a:t>vs</a:t>
            </a:r>
            <a:r>
              <a:rPr lang="en-GB" dirty="0" smtClean="0"/>
              <a:t> route)</a:t>
            </a:r>
            <a:endParaRPr lang="en-GB" dirty="0"/>
          </a:p>
          <a:p>
            <a:pPr marL="514350" indent="-514350">
              <a:buFont typeface="+mj-lt"/>
              <a:buAutoNum type="arabicPeriod"/>
            </a:pPr>
            <a:r>
              <a:rPr lang="en-GB" dirty="0">
                <a:solidFill>
                  <a:srgbClr val="00B050"/>
                </a:solidFill>
              </a:rPr>
              <a:t>Opens up new problem domains</a:t>
            </a:r>
            <a:r>
              <a:rPr lang="en-GB" dirty="0"/>
              <a:t>. </a:t>
            </a:r>
            <a:r>
              <a:rPr lang="en-GB" dirty="0" smtClean="0"/>
              <a:t>E.g. bin-packing</a:t>
            </a:r>
            <a:r>
              <a:rPr lang="en-GB" dirty="0" smtClean="0"/>
              <a:t>.  </a:t>
            </a:r>
            <a:endParaRPr lang="en-GB" dirty="0"/>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60</a:t>
            </a:fld>
            <a:endParaRPr lang="en-GB" dirty="0"/>
          </a:p>
        </p:txBody>
      </p:sp>
    </p:spTree>
    <p:extLst>
      <p:ext uri="{BB962C8B-B14F-4D97-AF65-F5344CB8AC3E}">
        <p14:creationId xmlns:p14="http://schemas.microsoft.com/office/powerpoint/2010/main" val="802008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File </a:t>
            </a:r>
            <a:r>
              <a:rPr lang="en-GB" dirty="0" smtClean="0">
                <a:sym typeface="Wingdings" pitchFamily="2" charset="2"/>
              </a:rPr>
              <a:t></a:t>
            </a:r>
            <a:endParaRPr lang="en-GB" dirty="0"/>
          </a:p>
        </p:txBody>
      </p:sp>
      <p:sp>
        <p:nvSpPr>
          <p:cNvPr id="3" name="Content Placeholder 2"/>
          <p:cNvSpPr>
            <a:spLocks noGrp="1"/>
          </p:cNvSpPr>
          <p:nvPr>
            <p:ph idx="1"/>
          </p:nvPr>
        </p:nvSpPr>
        <p:spPr/>
        <p:txBody>
          <a:bodyPr/>
          <a:lstStyle/>
          <a:p>
            <a:r>
              <a:rPr lang="en-GB" dirty="0" smtClean="0"/>
              <a:t>Thank you for listening</a:t>
            </a:r>
          </a:p>
          <a:p>
            <a:r>
              <a:rPr lang="en-GB" dirty="0" smtClean="0"/>
              <a:t>I am glad to take any </a:t>
            </a:r>
          </a:p>
          <a:p>
            <a:pPr lvl="1"/>
            <a:r>
              <a:rPr lang="en-GB" dirty="0" smtClean="0"/>
              <a:t>comments (+,-)</a:t>
            </a:r>
          </a:p>
          <a:p>
            <a:pPr lvl="1"/>
            <a:r>
              <a:rPr lang="en-GB" dirty="0" smtClean="0"/>
              <a:t>Criticisms</a:t>
            </a:r>
          </a:p>
          <a:p>
            <a:pPr marL="457200" lvl="1" indent="0">
              <a:buNone/>
            </a:pPr>
            <a:r>
              <a:rPr lang="en-GB" dirty="0" smtClean="0"/>
              <a:t>Please email me any references. </a:t>
            </a:r>
          </a:p>
          <a:p>
            <a:pPr marL="457200" lvl="1" indent="0">
              <a:buNone/>
            </a:pPr>
            <a:r>
              <a:rPr lang="en-GB" dirty="0"/>
              <a:t>http://www.cs.stir.ac.uk/~jrw/</a:t>
            </a:r>
            <a:endParaRPr lang="en-GB" dirty="0" smtClean="0"/>
          </a:p>
        </p:txBody>
      </p:sp>
      <p:sp>
        <p:nvSpPr>
          <p:cNvPr id="4" name="Date Placeholder 3"/>
          <p:cNvSpPr>
            <a:spLocks noGrp="1"/>
          </p:cNvSpPr>
          <p:nvPr>
            <p:ph type="dt" sz="half" idx="10"/>
          </p:nvPr>
        </p:nvSpPr>
        <p:spPr/>
        <p:txBody>
          <a:bodyPr/>
          <a:lstStyle/>
          <a:p>
            <a:fld id="{A855D1AD-939F-490C-A1A8-E06DC79FE94A}"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61</a:t>
            </a:fld>
            <a:endParaRPr lang="en-GB" dirty="0"/>
          </a:p>
        </p:txBody>
      </p:sp>
    </p:spTree>
    <p:extLst>
      <p:ext uri="{BB962C8B-B14F-4D97-AF65-F5344CB8AC3E}">
        <p14:creationId xmlns:p14="http://schemas.microsoft.com/office/powerpoint/2010/main" val="1226732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1.	Woodward J. Computable and Incomputable Search Algorithms and Functions. IEEE International Conference on Intelligent Computing and Intelligent Systems (IEEE ICIS 2009) November 20-22,2009 Shanghai, China. </a:t>
            </a:r>
          </a:p>
          <a:p>
            <a:pPr marL="0" indent="0">
              <a:buNone/>
            </a:pPr>
            <a:r>
              <a:rPr lang="en-GB" dirty="0"/>
              <a:t>2.	John Woodward. The Necessity of Meta Bias in Search Algorithms. International Conference on Computational Intelligence and Software Engineering 2010. </a:t>
            </a:r>
            <a:r>
              <a:rPr lang="en-GB" dirty="0" err="1"/>
              <a:t>CiSE</a:t>
            </a:r>
            <a:r>
              <a:rPr lang="en-GB" dirty="0"/>
              <a:t> 2010. </a:t>
            </a:r>
          </a:p>
          <a:p>
            <a:pPr marL="0" indent="0">
              <a:buNone/>
            </a:pPr>
            <a:r>
              <a:rPr lang="en-GB" dirty="0"/>
              <a:t>3.	Woodward, J. &amp; </a:t>
            </a:r>
            <a:r>
              <a:rPr lang="en-GB" dirty="0" err="1"/>
              <a:t>Bai</a:t>
            </a:r>
            <a:r>
              <a:rPr lang="en-GB" dirty="0"/>
              <a:t>, R. (2009) Why Evolution is not a Good Paradigm for Program Induction; A Critique of Genetic Programming 2009 World Summit on Genetic and Evolutionary Computation (2009 GEC Summit) June 12-14 Shanghai, China </a:t>
            </a:r>
          </a:p>
          <a:p>
            <a:pPr marL="0" indent="0">
              <a:buNone/>
            </a:pPr>
            <a:r>
              <a:rPr lang="en-GB" dirty="0"/>
              <a:t>4.	J. Swan, J. Woodward, E. </a:t>
            </a:r>
            <a:r>
              <a:rPr lang="en-GB" dirty="0" err="1"/>
              <a:t>Ozcan</a:t>
            </a:r>
            <a:r>
              <a:rPr lang="en-GB" dirty="0"/>
              <a:t>, G. Kendall, E. Burke. “Searching the Hyper-heuristic Design Space,” Cognitive Computation</a:t>
            </a:r>
          </a:p>
          <a:p>
            <a:pPr marL="0" indent="0">
              <a:buNone/>
            </a:pPr>
            <a:r>
              <a:rPr lang="en-GB" dirty="0"/>
              <a:t>5.	G.L. Pappa, G. Ochoa, M.R. Hyde, A.A. </a:t>
            </a:r>
            <a:r>
              <a:rPr lang="en-GB" dirty="0" err="1"/>
              <a:t>Freitas</a:t>
            </a:r>
            <a:r>
              <a:rPr lang="en-GB" dirty="0"/>
              <a:t>, J. Woodward, J. Swan “Contrasting meta-learning and hyper-heuristic research” Genetic Programming and Evolvable Machines. </a:t>
            </a:r>
          </a:p>
          <a:p>
            <a:pPr marL="0" indent="0">
              <a:buNone/>
            </a:pPr>
            <a:r>
              <a:rPr lang="en-GB" dirty="0"/>
              <a:t>6.	Burke E. K., Hyde M., Kendall G., and Woodward J. 2011. Automating the Packing Heuristic Design Process with Genetic Programming. Evolutionary Computation  </a:t>
            </a:r>
          </a:p>
          <a:p>
            <a:endParaRPr lang="en-GB" dirty="0"/>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62</a:t>
            </a:fld>
            <a:endParaRPr lang="en-GB" dirty="0"/>
          </a:p>
        </p:txBody>
      </p:sp>
    </p:spTree>
    <p:extLst>
      <p:ext uri="{BB962C8B-B14F-4D97-AF65-F5344CB8AC3E}">
        <p14:creationId xmlns:p14="http://schemas.microsoft.com/office/powerpoint/2010/main" val="1179545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dirty="0" smtClean="0"/>
              <a:t>2</a:t>
            </a:r>
            <a:endParaRPr lang="en-GB" dirty="0"/>
          </a:p>
        </p:txBody>
      </p:sp>
      <p:sp>
        <p:nvSpPr>
          <p:cNvPr id="3" name="Content Placeholder 2"/>
          <p:cNvSpPr>
            <a:spLocks noGrp="1"/>
          </p:cNvSpPr>
          <p:nvPr>
            <p:ph idx="1"/>
          </p:nvPr>
        </p:nvSpPr>
        <p:spPr>
          <a:xfrm>
            <a:off x="467544" y="1268760"/>
            <a:ext cx="8229600" cy="4525963"/>
          </a:xfrm>
        </p:spPr>
        <p:txBody>
          <a:bodyPr>
            <a:noAutofit/>
          </a:bodyPr>
          <a:lstStyle/>
          <a:p>
            <a:pPr marL="0" indent="0">
              <a:buNone/>
            </a:pPr>
            <a:r>
              <a:rPr lang="en-GB" sz="1800" dirty="0"/>
              <a:t>7.	Burke, E. K. and Hyde, M. R. and Kendall, G. and Woodward, J., A Genetic Programming Hyper-Heuristic Approach for Evolving Two Dimensional Strip Packing Heuristics, IEEE Transactions on Evolutionary Computation, 2010.</a:t>
            </a:r>
          </a:p>
          <a:p>
            <a:pPr marL="0" indent="0">
              <a:buNone/>
            </a:pPr>
            <a:r>
              <a:rPr lang="en-GB" sz="1800" dirty="0"/>
              <a:t>8.	E. K. Burke, M. R. Hyde, G. Kendall, G. Ochoa, E. </a:t>
            </a:r>
            <a:r>
              <a:rPr lang="en-GB" sz="1800" dirty="0" err="1"/>
              <a:t>Ozcan</a:t>
            </a:r>
            <a:r>
              <a:rPr lang="en-GB" sz="1800" dirty="0"/>
              <a:t> and J. R. Woodward (2009) Exploring Hyper-heuristic Methodologies with Genetic Programming, Computational Intelligence: Collaboration, Fusion and Emergence, In C. Mumford and L. Jain (eds.), Intelligent Systems Reference Library, Springer, pp. 177-201 </a:t>
            </a:r>
          </a:p>
          <a:p>
            <a:pPr marL="0" indent="0">
              <a:buNone/>
            </a:pPr>
            <a:r>
              <a:rPr lang="en-GB" sz="1800" dirty="0"/>
              <a:t>9.	Burke E. K., Hyde M., Kendall G., and Woodward J. R. Scalability of Evolved On Line Bin Packing Heuristics Proceedings of Congress on Evolutionary Computation 2007 September 2007 </a:t>
            </a:r>
          </a:p>
          <a:p>
            <a:pPr marL="0" indent="0">
              <a:buNone/>
            </a:pPr>
            <a:r>
              <a:rPr lang="en-GB" sz="1800" dirty="0"/>
              <a:t>10.	</a:t>
            </a:r>
            <a:r>
              <a:rPr lang="en-GB" sz="1800" dirty="0" err="1"/>
              <a:t>Poli</a:t>
            </a:r>
            <a:r>
              <a:rPr lang="en-GB" sz="1800" dirty="0"/>
              <a:t> R., Woodward J. R., and Burke E. K. A Histogram-matching Approach to the Evolution of Bin-packing Strategies Proceedings of Congress on Evolutionary Computation 2007 September 2007.</a:t>
            </a:r>
          </a:p>
          <a:p>
            <a:pPr marL="0" indent="0">
              <a:buNone/>
            </a:pPr>
            <a:r>
              <a:rPr lang="en-GB" sz="1800" dirty="0"/>
              <a:t>11.	Burke E. K., Hyde M., Kendall G., and Woodward J. Automatic Heuristic Generation with Genetic Programming: Evolving a Jack-of-all-Trades or a Master of One Proceedings of Genetic and Evolutionary Computation Conference 2007 London UK.</a:t>
            </a:r>
          </a:p>
          <a:p>
            <a:pPr marL="0" indent="0">
              <a:buNone/>
            </a:pPr>
            <a:r>
              <a:rPr lang="en-GB" sz="1800" dirty="0"/>
              <a:t>12.	John Woodward and Jerry Swan, Template Method Hyper-heuristics Metaheuristic Design Patterns (</a:t>
            </a:r>
            <a:r>
              <a:rPr lang="en-GB" sz="1800" dirty="0" err="1"/>
              <a:t>MetaDeeP</a:t>
            </a:r>
            <a:r>
              <a:rPr lang="en-GB" sz="1800" dirty="0"/>
              <a:t>) GECCO 2014, Vancouver. </a:t>
            </a:r>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63</a:t>
            </a:fld>
            <a:endParaRPr lang="en-GB" dirty="0"/>
          </a:p>
        </p:txBody>
      </p:sp>
    </p:spTree>
    <p:extLst>
      <p:ext uri="{BB962C8B-B14F-4D97-AF65-F5344CB8AC3E}">
        <p14:creationId xmlns:p14="http://schemas.microsoft.com/office/powerpoint/2010/main" val="451670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6"/>
            <a:ext cx="8229600" cy="1143000"/>
          </a:xfrm>
        </p:spPr>
        <p:txBody>
          <a:bodyPr/>
          <a:lstStyle/>
          <a:p>
            <a:r>
              <a:rPr lang="en-GB" dirty="0"/>
              <a:t>References </a:t>
            </a:r>
            <a:r>
              <a:rPr lang="en-GB" dirty="0" smtClean="0"/>
              <a:t>3</a:t>
            </a:r>
            <a:endParaRPr lang="en-GB" dirty="0"/>
          </a:p>
        </p:txBody>
      </p:sp>
      <p:sp>
        <p:nvSpPr>
          <p:cNvPr id="3" name="Content Placeholder 2"/>
          <p:cNvSpPr>
            <a:spLocks noGrp="1"/>
          </p:cNvSpPr>
          <p:nvPr>
            <p:ph idx="1"/>
          </p:nvPr>
        </p:nvSpPr>
        <p:spPr>
          <a:xfrm>
            <a:off x="395536" y="764704"/>
            <a:ext cx="8229600" cy="4525963"/>
          </a:xfrm>
        </p:spPr>
        <p:txBody>
          <a:bodyPr>
            <a:noAutofit/>
          </a:bodyPr>
          <a:lstStyle/>
          <a:p>
            <a:pPr marL="0" indent="0">
              <a:buNone/>
            </a:pPr>
            <a:r>
              <a:rPr lang="en-GB" sz="1800" dirty="0"/>
              <a:t>13.	</a:t>
            </a:r>
            <a:r>
              <a:rPr lang="en-GB" sz="1800" dirty="0" err="1"/>
              <a:t>Saemundur</a:t>
            </a:r>
            <a:r>
              <a:rPr lang="en-GB" sz="1800" dirty="0"/>
              <a:t> O. </a:t>
            </a:r>
            <a:r>
              <a:rPr lang="en-GB" sz="1800" dirty="0" err="1"/>
              <a:t>Haraldsson</a:t>
            </a:r>
            <a:r>
              <a:rPr lang="en-GB" sz="1800" dirty="0"/>
              <a:t> and John R. Woodward, Automated Design of Algorithms and Genetic Improvement: Contrast and Commonalities, 4th Workshop on Automatic Design of Algorithms GECCO 2014, Vancouver. </a:t>
            </a:r>
          </a:p>
          <a:p>
            <a:pPr marL="0" indent="0">
              <a:buNone/>
            </a:pPr>
            <a:r>
              <a:rPr lang="en-GB" sz="1800" dirty="0"/>
              <a:t>14.	John R. Woodward, Simon P. Martin and Jerry Swan, Benchmarks That Matter For Genetic Programming, 4th Workshop on Automatic Design of Algorithms GECCO 2014, Vancouver. </a:t>
            </a:r>
          </a:p>
          <a:p>
            <a:pPr marL="0" indent="0">
              <a:buNone/>
            </a:pPr>
            <a:r>
              <a:rPr lang="en-GB" sz="1800" dirty="0"/>
              <a:t>15.	J. Woodward and J. Swan, "The Automatic Generation of Mutation Operators for Genetic Algorithms" in 2nd Workshop on Evolutionary Computation for designing Generic Algorithms, GECCO 2012, Philadelphia. DOI: http://dx.doi.org/10.1145/2330784.2330796. </a:t>
            </a:r>
          </a:p>
          <a:p>
            <a:pPr marL="0" indent="0">
              <a:buNone/>
            </a:pPr>
            <a:r>
              <a:rPr lang="en-GB" sz="1800" dirty="0"/>
              <a:t>16.	John Robert Woodward and Jerry Swan. Automatically designing selection heuristics. In GECCO 2011 1st workshop on evolutionary computation for designing generic algorithms pages 583-590, Dublin, Ireland, 2011.</a:t>
            </a:r>
          </a:p>
          <a:p>
            <a:pPr marL="0" indent="0">
              <a:buNone/>
            </a:pPr>
            <a:r>
              <a:rPr lang="en-GB" sz="1800" dirty="0"/>
              <a:t>17.	E. K. Burke, M. Hyde, G. Kendall, G. Ochoa, E. </a:t>
            </a:r>
            <a:r>
              <a:rPr lang="en-GB" sz="1800" dirty="0" err="1"/>
              <a:t>Ozcan</a:t>
            </a:r>
            <a:r>
              <a:rPr lang="en-GB" sz="1800" dirty="0"/>
              <a:t>, and J. Woodward (2009). A Classification of Hyper-heuristics Approaches, Handbook of Metaheuristics, International Series in Operations Research &amp; Management Science, M. </a:t>
            </a:r>
            <a:r>
              <a:rPr lang="en-GB" sz="1800" dirty="0" err="1"/>
              <a:t>Gendreau</a:t>
            </a:r>
            <a:r>
              <a:rPr lang="en-GB" sz="1800" dirty="0"/>
              <a:t> and J-Y </a:t>
            </a:r>
            <a:r>
              <a:rPr lang="en-GB" sz="1800" dirty="0" err="1"/>
              <a:t>Potvin</a:t>
            </a:r>
            <a:r>
              <a:rPr lang="en-GB" sz="1800" dirty="0"/>
              <a:t> (Eds.), Springer.</a:t>
            </a:r>
          </a:p>
          <a:p>
            <a:pPr marL="0" indent="0">
              <a:buNone/>
            </a:pPr>
            <a:r>
              <a:rPr lang="en-GB" sz="1800" dirty="0"/>
              <a:t>18. Libin Hong and John Woodward and Jingpeng Li and Ender </a:t>
            </a:r>
            <a:r>
              <a:rPr lang="en-GB" sz="1800" dirty="0" err="1"/>
              <a:t>Ozcan</a:t>
            </a:r>
            <a:r>
              <a:rPr lang="en-GB" sz="1800" dirty="0"/>
              <a:t>. Automated Design of Probability Distributions as Mutation Operators for Evolutionary Programming Using Genetic Programming. Proceedings of the 16th European Conference on Genetic Programming, </a:t>
            </a:r>
            <a:r>
              <a:rPr lang="en-GB" sz="1800" dirty="0" err="1"/>
              <a:t>EuroGP</a:t>
            </a:r>
            <a:r>
              <a:rPr lang="en-GB" sz="1800" dirty="0"/>
              <a:t> 2013, volume 7831, pages </a:t>
            </a:r>
            <a:r>
              <a:rPr lang="en-GB" sz="1800" dirty="0" smtClean="0"/>
              <a:t>85-96,</a:t>
            </a:r>
            <a:r>
              <a:rPr lang="en-GB" sz="1800" dirty="0"/>
              <a:t> </a:t>
            </a:r>
          </a:p>
        </p:txBody>
      </p:sp>
      <p:sp>
        <p:nvSpPr>
          <p:cNvPr id="4" name="Date Placeholder 3"/>
          <p:cNvSpPr>
            <a:spLocks noGrp="1"/>
          </p:cNvSpPr>
          <p:nvPr>
            <p:ph type="dt" sz="half" idx="10"/>
          </p:nvPr>
        </p:nvSpPr>
        <p:spPr/>
        <p:txBody>
          <a:bodyPr/>
          <a:lstStyle/>
          <a:p>
            <a:fld id="{7B2AFF37-1C5C-4238-9F4D-598E6068DF5C}"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64</a:t>
            </a:fld>
            <a:endParaRPr lang="en-GB" dirty="0"/>
          </a:p>
        </p:txBody>
      </p:sp>
    </p:spTree>
    <p:extLst>
      <p:ext uri="{BB962C8B-B14F-4D97-AF65-F5344CB8AC3E}">
        <p14:creationId xmlns:p14="http://schemas.microsoft.com/office/powerpoint/2010/main" val="22190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05" y="16808"/>
            <a:ext cx="8229600" cy="1143000"/>
          </a:xfrm>
        </p:spPr>
        <p:txBody>
          <a:bodyPr/>
          <a:lstStyle/>
          <a:p>
            <a:r>
              <a:rPr lang="en-GB" b="1" dirty="0" smtClean="0"/>
              <a:t>Theoretical Motivation 1</a:t>
            </a:r>
            <a:endParaRPr lang="en-GB" b="1" dirty="0"/>
          </a:p>
        </p:txBody>
      </p:sp>
      <p:sp>
        <p:nvSpPr>
          <p:cNvPr id="30" name="Content Placeholder 2"/>
          <p:cNvSpPr>
            <a:spLocks noGrp="1"/>
          </p:cNvSpPr>
          <p:nvPr>
            <p:ph idx="1"/>
          </p:nvPr>
        </p:nvSpPr>
        <p:spPr>
          <a:xfrm>
            <a:off x="401625" y="4005064"/>
            <a:ext cx="8229600" cy="2557374"/>
          </a:xfrm>
        </p:spPr>
        <p:txBody>
          <a:bodyPr>
            <a:normAutofit fontScale="70000" lnSpcReduction="20000"/>
          </a:bodyPr>
          <a:lstStyle/>
          <a:p>
            <a:pPr marL="514350" indent="-514350">
              <a:buFont typeface="+mj-lt"/>
              <a:buAutoNum type="arabicPeriod"/>
            </a:pPr>
            <a:r>
              <a:rPr lang="en-GB" dirty="0" smtClean="0"/>
              <a:t>A </a:t>
            </a:r>
            <a:r>
              <a:rPr lang="en-GB" b="1" dirty="0" smtClean="0"/>
              <a:t>search space </a:t>
            </a:r>
            <a:r>
              <a:rPr lang="en-GB" dirty="0" smtClean="0"/>
              <a:t>contains the </a:t>
            </a:r>
            <a:r>
              <a:rPr lang="en-GB" u="sng" dirty="0" smtClean="0"/>
              <a:t>set of all possible solutions</a:t>
            </a:r>
            <a:r>
              <a:rPr lang="en-GB" dirty="0" smtClean="0"/>
              <a:t>. </a:t>
            </a:r>
          </a:p>
          <a:p>
            <a:pPr marL="514350" indent="-514350">
              <a:buFont typeface="+mj-lt"/>
              <a:buAutoNum type="arabicPeriod"/>
            </a:pPr>
            <a:r>
              <a:rPr lang="en-GB" dirty="0" smtClean="0"/>
              <a:t>An </a:t>
            </a:r>
            <a:r>
              <a:rPr lang="en-GB" b="1" dirty="0" smtClean="0"/>
              <a:t>objective function </a:t>
            </a:r>
            <a:r>
              <a:rPr lang="en-GB" dirty="0" smtClean="0"/>
              <a:t>determines the </a:t>
            </a:r>
            <a:r>
              <a:rPr lang="en-GB" u="sng" dirty="0" smtClean="0"/>
              <a:t>quality of solution</a:t>
            </a:r>
            <a:r>
              <a:rPr lang="en-GB" dirty="0" smtClean="0"/>
              <a:t>. </a:t>
            </a:r>
          </a:p>
          <a:p>
            <a:pPr marL="514350" indent="-514350">
              <a:buFont typeface="+mj-lt"/>
              <a:buAutoNum type="arabicPeriod"/>
            </a:pPr>
            <a:r>
              <a:rPr lang="en-GB" dirty="0" smtClean="0"/>
              <a:t>A </a:t>
            </a:r>
            <a:r>
              <a:rPr lang="en-GB" dirty="0" smtClean="0"/>
              <a:t>(</a:t>
            </a:r>
            <a:r>
              <a:rPr lang="en-GB" b="1" dirty="0" smtClean="0"/>
              <a:t>Mathematical idealized) metaheuristic</a:t>
            </a:r>
            <a:r>
              <a:rPr lang="en-GB" dirty="0" smtClean="0"/>
              <a:t> </a:t>
            </a:r>
            <a:r>
              <a:rPr lang="en-GB" dirty="0"/>
              <a:t>determines </a:t>
            </a:r>
            <a:r>
              <a:rPr lang="en-GB" dirty="0" smtClean="0"/>
              <a:t>the </a:t>
            </a:r>
            <a:r>
              <a:rPr lang="en-GB" u="sng" dirty="0" smtClean="0"/>
              <a:t>sampling order </a:t>
            </a:r>
            <a:r>
              <a:rPr lang="en-GB" dirty="0" smtClean="0"/>
              <a:t>(i.e. enumerates i.e. without replacement). It is a (approximate) permutation.  What are we learning?</a:t>
            </a:r>
          </a:p>
          <a:p>
            <a:pPr marL="514350" indent="-514350">
              <a:buFont typeface="+mj-lt"/>
              <a:buAutoNum type="arabicPeriod"/>
            </a:pPr>
            <a:r>
              <a:rPr lang="en-GB" b="1" dirty="0" smtClean="0"/>
              <a:t>Performance measure </a:t>
            </a:r>
            <a:r>
              <a:rPr lang="en-GB" i="1" dirty="0"/>
              <a:t>P </a:t>
            </a:r>
            <a:r>
              <a:rPr lang="en-GB" dirty="0"/>
              <a:t>(</a:t>
            </a:r>
            <a:r>
              <a:rPr lang="en-GB" i="1" dirty="0"/>
              <a:t>a, f</a:t>
            </a:r>
            <a:r>
              <a:rPr lang="en-GB" dirty="0"/>
              <a:t>) </a:t>
            </a:r>
            <a:r>
              <a:rPr lang="en-GB" dirty="0" smtClean="0"/>
              <a:t> depend only on y1, y2, y3</a:t>
            </a:r>
          </a:p>
          <a:p>
            <a:pPr marL="514350" indent="-514350">
              <a:buFont typeface="+mj-lt"/>
              <a:buAutoNum type="arabicPeriod"/>
            </a:pPr>
            <a:r>
              <a:rPr lang="en-GB" b="1" u="sng" dirty="0" smtClean="0">
                <a:solidFill>
                  <a:srgbClr val="00B050"/>
                </a:solidFill>
              </a:rPr>
              <a:t>Aim</a:t>
            </a:r>
            <a:r>
              <a:rPr lang="en-GB" b="1" u="sng" dirty="0" smtClean="0"/>
              <a:t> find a solution with </a:t>
            </a:r>
            <a:r>
              <a:rPr lang="en-GB" b="1" u="sng" dirty="0"/>
              <a:t>a near-optimal objective </a:t>
            </a:r>
            <a:r>
              <a:rPr lang="en-GB" b="1" u="sng" dirty="0" smtClean="0"/>
              <a:t>value using a </a:t>
            </a:r>
            <a:r>
              <a:rPr lang="en-GB" b="1" dirty="0"/>
              <a:t>Metaheuristic</a:t>
            </a:r>
            <a:r>
              <a:rPr lang="en-GB" dirty="0"/>
              <a:t> </a:t>
            </a:r>
            <a:r>
              <a:rPr lang="en-GB" b="1" u="sng" dirty="0" smtClean="0"/>
              <a:t>.</a:t>
            </a:r>
            <a:r>
              <a:rPr lang="en-GB" dirty="0" smtClean="0"/>
              <a:t>  </a:t>
            </a:r>
            <a:r>
              <a:rPr lang="en-GB" dirty="0" smtClean="0">
                <a:solidFill>
                  <a:srgbClr val="FFC000"/>
                </a:solidFill>
              </a:rPr>
              <a:t>ANY QUESTIONS BEFORE NEXT SLIDE?</a:t>
            </a:r>
            <a:endParaRPr lang="en-GB" dirty="0">
              <a:solidFill>
                <a:srgbClr val="FFC000"/>
              </a:solidFill>
            </a:endParaRPr>
          </a:p>
        </p:txBody>
      </p:sp>
      <p:sp>
        <p:nvSpPr>
          <p:cNvPr id="20" name="Footer Placeholder 19"/>
          <p:cNvSpPr>
            <a:spLocks noGrp="1"/>
          </p:cNvSpPr>
          <p:nvPr>
            <p:ph type="ftr" sz="quarter" idx="11"/>
          </p:nvPr>
        </p:nvSpPr>
        <p:spPr/>
        <p:txBody>
          <a:bodyPr/>
          <a:lstStyle/>
          <a:p>
            <a:r>
              <a:rPr lang="en-GB" smtClean="0"/>
              <a:t>John R. Woodward</a:t>
            </a:r>
            <a:endParaRPr lang="en-GB"/>
          </a:p>
        </p:txBody>
      </p:sp>
      <p:sp>
        <p:nvSpPr>
          <p:cNvPr id="21" name="Slide Number Placeholder 20"/>
          <p:cNvSpPr>
            <a:spLocks noGrp="1"/>
          </p:cNvSpPr>
          <p:nvPr>
            <p:ph type="sldNum" sz="quarter" idx="12"/>
          </p:nvPr>
        </p:nvSpPr>
        <p:spPr/>
        <p:txBody>
          <a:bodyPr/>
          <a:lstStyle/>
          <a:p>
            <a:fld id="{068B9CB0-4C56-43B1-8FC9-F9CC48F9C60C}" type="slidenum">
              <a:rPr lang="en-GB" smtClean="0"/>
              <a:t>7</a:t>
            </a:fld>
            <a:endParaRPr lang="en-GB"/>
          </a:p>
        </p:txBody>
      </p:sp>
      <p:grpSp>
        <p:nvGrpSpPr>
          <p:cNvPr id="3" name="Group 2"/>
          <p:cNvGrpSpPr/>
          <p:nvPr/>
        </p:nvGrpSpPr>
        <p:grpSpPr>
          <a:xfrm>
            <a:off x="1315630" y="858780"/>
            <a:ext cx="6264696" cy="2974032"/>
            <a:chOff x="899592" y="1268760"/>
            <a:chExt cx="6264696" cy="2974032"/>
          </a:xfrm>
        </p:grpSpPr>
        <p:grpSp>
          <p:nvGrpSpPr>
            <p:cNvPr id="7" name="Group 6"/>
            <p:cNvGrpSpPr/>
            <p:nvPr/>
          </p:nvGrpSpPr>
          <p:grpSpPr>
            <a:xfrm>
              <a:off x="3347864" y="2060848"/>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479618" cy="1477328"/>
              </a:xfrm>
              <a:prstGeom prst="rect">
                <a:avLst/>
              </a:prstGeom>
              <a:noFill/>
            </p:spPr>
            <p:txBody>
              <a:bodyPr wrap="none" rtlCol="0">
                <a:spAutoFit/>
              </a:bodyPr>
              <a:lstStyle/>
              <a:p>
                <a:r>
                  <a:rPr lang="en-GB" dirty="0" smtClean="0"/>
                  <a:t>X1.</a:t>
                </a:r>
              </a:p>
              <a:p>
                <a:endParaRPr lang="en-GB" dirty="0"/>
              </a:p>
              <a:p>
                <a:r>
                  <a:rPr lang="en-GB" dirty="0" smtClean="0"/>
                  <a:t>X2.</a:t>
                </a:r>
              </a:p>
              <a:p>
                <a:endParaRPr lang="en-GB" dirty="0"/>
              </a:p>
              <a:p>
                <a:r>
                  <a:rPr lang="en-GB" dirty="0" smtClean="0"/>
                  <a:t>X3.</a:t>
                </a:r>
                <a:endParaRPr lang="en-GB" dirty="0"/>
              </a:p>
            </p:txBody>
          </p:sp>
        </p:grpSp>
        <p:grpSp>
          <p:nvGrpSpPr>
            <p:cNvPr id="8" name="Group 7"/>
            <p:cNvGrpSpPr/>
            <p:nvPr/>
          </p:nvGrpSpPr>
          <p:grpSpPr>
            <a:xfrm>
              <a:off x="5868144" y="2060848"/>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479618" cy="1477328"/>
              </a:xfrm>
              <a:prstGeom prst="rect">
                <a:avLst/>
              </a:prstGeom>
              <a:noFill/>
            </p:spPr>
            <p:txBody>
              <a:bodyPr wrap="none" rtlCol="0">
                <a:spAutoFit/>
              </a:bodyPr>
              <a:lstStyle/>
              <a:p>
                <a:r>
                  <a:rPr lang="en-GB" dirty="0"/>
                  <a:t>Y</a:t>
                </a:r>
                <a:r>
                  <a:rPr lang="en-GB" dirty="0" smtClean="0"/>
                  <a:t>1.</a:t>
                </a:r>
              </a:p>
              <a:p>
                <a:endParaRPr lang="en-GB" dirty="0"/>
              </a:p>
              <a:p>
                <a:r>
                  <a:rPr lang="en-GB" dirty="0"/>
                  <a:t>Y</a:t>
                </a:r>
                <a:r>
                  <a:rPr lang="en-GB" dirty="0" smtClean="0"/>
                  <a:t>2.</a:t>
                </a:r>
              </a:p>
              <a:p>
                <a:endParaRPr lang="en-GB" dirty="0"/>
              </a:p>
              <a:p>
                <a:r>
                  <a:rPr lang="en-GB" dirty="0"/>
                  <a:t>Y</a:t>
                </a:r>
                <a:r>
                  <a:rPr lang="en-GB" dirty="0" smtClean="0"/>
                  <a:t>3.</a:t>
                </a:r>
                <a:endParaRPr lang="en-GB" dirty="0"/>
              </a:p>
            </p:txBody>
          </p:sp>
        </p:grpSp>
        <p:grpSp>
          <p:nvGrpSpPr>
            <p:cNvPr id="11" name="Group 10"/>
            <p:cNvGrpSpPr/>
            <p:nvPr/>
          </p:nvGrpSpPr>
          <p:grpSpPr>
            <a:xfrm>
              <a:off x="899592" y="2060848"/>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3589510" y="1268760"/>
              <a:ext cx="1021755" cy="830997"/>
            </a:xfrm>
            <a:prstGeom prst="rect">
              <a:avLst/>
            </a:prstGeom>
            <a:noFill/>
          </p:spPr>
          <p:txBody>
            <a:bodyPr wrap="none" rtlCol="0">
              <a:spAutoFit/>
            </a:bodyPr>
            <a:lstStyle/>
            <a:p>
              <a:r>
                <a:rPr lang="en-GB" sz="2400" dirty="0" smtClean="0"/>
                <a:t>Search</a:t>
              </a:r>
            </a:p>
            <a:p>
              <a:r>
                <a:rPr lang="en-GB" sz="2400" dirty="0" smtClean="0"/>
                <a:t>space</a:t>
              </a:r>
              <a:endParaRPr lang="en-GB" sz="2400" dirty="0"/>
            </a:p>
          </p:txBody>
        </p:sp>
        <p:sp>
          <p:nvSpPr>
            <p:cNvPr id="15" name="TextBox 14"/>
            <p:cNvSpPr txBox="1"/>
            <p:nvPr/>
          </p:nvSpPr>
          <p:spPr>
            <a:xfrm>
              <a:off x="4788024" y="1421160"/>
              <a:ext cx="1443024" cy="830997"/>
            </a:xfrm>
            <a:prstGeom prst="rect">
              <a:avLst/>
            </a:prstGeom>
            <a:noFill/>
          </p:spPr>
          <p:txBody>
            <a:bodyPr wrap="none" rtlCol="0">
              <a:spAutoFit/>
            </a:bodyPr>
            <a:lstStyle/>
            <a:p>
              <a:r>
                <a:rPr lang="en-GB" sz="2400" dirty="0" smtClean="0"/>
                <a:t>Objective</a:t>
              </a:r>
            </a:p>
            <a:p>
              <a:r>
                <a:rPr lang="en-GB" sz="2400" dirty="0" smtClean="0"/>
                <a:t>Function </a:t>
              </a:r>
              <a:r>
                <a:rPr lang="en-GB" sz="2400" b="1" dirty="0" smtClean="0"/>
                <a:t>f</a:t>
              </a:r>
              <a:endParaRPr lang="en-GB" sz="2400" b="1" dirty="0"/>
            </a:p>
          </p:txBody>
        </p:sp>
        <p:cxnSp>
          <p:nvCxnSpPr>
            <p:cNvPr id="17" name="Straight Arrow Connector 16"/>
            <p:cNvCxnSpPr/>
            <p:nvPr/>
          </p:nvCxnSpPr>
          <p:spPr>
            <a:xfrm>
              <a:off x="4139417" y="3717032"/>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745" y="2636912"/>
              <a:ext cx="2193062" cy="656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952" y="2636912"/>
              <a:ext cx="2136455" cy="556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5069" y="1374993"/>
              <a:ext cx="2125005" cy="461665"/>
            </a:xfrm>
            <a:prstGeom prst="rect">
              <a:avLst/>
            </a:prstGeom>
            <a:noFill/>
          </p:spPr>
          <p:txBody>
            <a:bodyPr wrap="none" rtlCol="0">
              <a:spAutoFit/>
            </a:bodyPr>
            <a:lstStyle/>
            <a:p>
              <a:r>
                <a:rPr lang="en-GB" sz="2400" dirty="0" smtClean="0"/>
                <a:t>Metaheuristic </a:t>
              </a:r>
              <a:r>
                <a:rPr lang="en-GB" sz="2400" b="1" dirty="0" smtClean="0"/>
                <a:t>a</a:t>
              </a:r>
              <a:endParaRPr lang="en-GB" sz="2400" b="1" dirty="0"/>
            </a:p>
          </p:txBody>
        </p:sp>
        <p:cxnSp>
          <p:nvCxnSpPr>
            <p:cNvPr id="25" name="Straight Arrow Connector 24"/>
            <p:cNvCxnSpPr/>
            <p:nvPr/>
          </p:nvCxnSpPr>
          <p:spPr>
            <a:xfrm>
              <a:off x="1699243" y="3153277"/>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9243" y="2636912"/>
              <a:ext cx="2056884" cy="104257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9243" y="2636912"/>
              <a:ext cx="213699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05519" y="3717032"/>
              <a:ext cx="1174489" cy="369332"/>
            </a:xfrm>
            <a:prstGeom prst="rect">
              <a:avLst/>
            </a:prstGeom>
            <a:noFill/>
          </p:spPr>
          <p:txBody>
            <a:bodyPr wrap="none" rtlCol="0">
              <a:spAutoFit/>
            </a:bodyPr>
            <a:lstStyle/>
            <a:p>
              <a:r>
                <a:rPr lang="en-GB" b="1" dirty="0" smtClean="0"/>
                <a:t>SOLUTION</a:t>
              </a:r>
              <a:endParaRPr lang="en-GB" b="1" dirty="0"/>
            </a:p>
          </p:txBody>
        </p:sp>
        <p:sp>
          <p:nvSpPr>
            <p:cNvPr id="31" name="TextBox 30"/>
            <p:cNvSpPr txBox="1"/>
            <p:nvPr/>
          </p:nvSpPr>
          <p:spPr>
            <a:xfrm>
              <a:off x="4590305" y="3851756"/>
              <a:ext cx="1185902" cy="369332"/>
            </a:xfrm>
            <a:prstGeom prst="rect">
              <a:avLst/>
            </a:prstGeom>
            <a:noFill/>
          </p:spPr>
          <p:txBody>
            <a:bodyPr wrap="none" rtlCol="0">
              <a:spAutoFit/>
            </a:bodyPr>
            <a:lstStyle/>
            <a:p>
              <a:r>
                <a:rPr lang="en-GB" b="1" dirty="0" smtClean="0"/>
                <a:t>PROBLEM </a:t>
              </a:r>
              <a:endParaRPr lang="en-GB" b="1" dirty="0"/>
            </a:p>
          </p:txBody>
        </p:sp>
        <p:cxnSp>
          <p:nvCxnSpPr>
            <p:cNvPr id="32" name="Straight Arrow Connector 31"/>
            <p:cNvCxnSpPr/>
            <p:nvPr/>
          </p:nvCxnSpPr>
          <p:spPr>
            <a:xfrm>
              <a:off x="4100387" y="4208794"/>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67249" y="4242792"/>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BC6A85E6-7011-4035-90C6-041DF565B8B8}" type="datetime1">
              <a:rPr lang="en-GB" smtClean="0"/>
              <a:t>09/09/2014</a:t>
            </a:fld>
            <a:endParaRPr lang="en-GB"/>
          </a:p>
        </p:txBody>
      </p:sp>
      <p:sp>
        <p:nvSpPr>
          <p:cNvPr id="16" name="TextBox 15"/>
          <p:cNvSpPr txBox="1"/>
          <p:nvPr/>
        </p:nvSpPr>
        <p:spPr>
          <a:xfrm>
            <a:off x="7081632" y="1275506"/>
            <a:ext cx="997389" cy="461665"/>
          </a:xfrm>
          <a:prstGeom prst="rect">
            <a:avLst/>
          </a:prstGeom>
          <a:noFill/>
        </p:spPr>
        <p:txBody>
          <a:bodyPr wrap="none" rtlCol="0">
            <a:spAutoFit/>
          </a:bodyPr>
          <a:lstStyle/>
          <a:p>
            <a:r>
              <a:rPr lang="en-GB" sz="2400" i="1" dirty="0"/>
              <a:t>P </a:t>
            </a:r>
            <a:r>
              <a:rPr lang="en-GB" sz="2400" dirty="0"/>
              <a:t>(</a:t>
            </a:r>
            <a:r>
              <a:rPr lang="en-GB" sz="2400" i="1" dirty="0"/>
              <a:t>a, f</a:t>
            </a:r>
            <a:r>
              <a:rPr lang="en-GB" sz="2400" dirty="0"/>
              <a:t>)</a:t>
            </a:r>
          </a:p>
        </p:txBody>
      </p:sp>
    </p:spTree>
    <p:extLst>
      <p:ext uri="{BB962C8B-B14F-4D97-AF65-F5344CB8AC3E}">
        <p14:creationId xmlns:p14="http://schemas.microsoft.com/office/powerpoint/2010/main" val="140016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34" y="32048"/>
            <a:ext cx="8229600" cy="1143000"/>
          </a:xfrm>
        </p:spPr>
        <p:txBody>
          <a:bodyPr/>
          <a:lstStyle/>
          <a:p>
            <a:r>
              <a:rPr lang="en-GB" b="1" dirty="0" smtClean="0"/>
              <a:t>Theoretical Motivation 2</a:t>
            </a:r>
            <a:endParaRPr lang="en-GB" b="1" dirty="0"/>
          </a:p>
        </p:txBody>
      </p:sp>
      <p:grpSp>
        <p:nvGrpSpPr>
          <p:cNvPr id="3" name="Group 2"/>
          <p:cNvGrpSpPr/>
          <p:nvPr/>
        </p:nvGrpSpPr>
        <p:grpSpPr>
          <a:xfrm>
            <a:off x="520297" y="874817"/>
            <a:ext cx="8127197" cy="2850844"/>
            <a:chOff x="549259" y="1415255"/>
            <a:chExt cx="8127197" cy="2850844"/>
          </a:xfrm>
        </p:grpSpPr>
        <p:grpSp>
          <p:nvGrpSpPr>
            <p:cNvPr id="7" name="Group 6"/>
            <p:cNvGrpSpPr/>
            <p:nvPr/>
          </p:nvGrpSpPr>
          <p:grpSpPr>
            <a:xfrm>
              <a:off x="2293366" y="2105859"/>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8" name="Group 7"/>
            <p:cNvGrpSpPr/>
            <p:nvPr/>
          </p:nvGrpSpPr>
          <p:grpSpPr>
            <a:xfrm>
              <a:off x="7380312" y="2051275"/>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11" name="Group 10"/>
            <p:cNvGrpSpPr/>
            <p:nvPr/>
          </p:nvGrpSpPr>
          <p:grpSpPr>
            <a:xfrm>
              <a:off x="549259" y="2076337"/>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2535012" y="1415255"/>
              <a:ext cx="812851" cy="646331"/>
            </a:xfrm>
            <a:prstGeom prst="rect">
              <a:avLst/>
            </a:prstGeom>
            <a:noFill/>
          </p:spPr>
          <p:txBody>
            <a:bodyPr wrap="none" rtlCol="0">
              <a:spAutoFit/>
            </a:bodyPr>
            <a:lstStyle/>
            <a:p>
              <a:r>
                <a:rPr lang="en-GB" dirty="0" smtClean="0"/>
                <a:t>Search</a:t>
              </a:r>
            </a:p>
            <a:p>
              <a:r>
                <a:rPr lang="en-GB" dirty="0" smtClean="0"/>
                <a:t>space</a:t>
              </a:r>
              <a:endParaRPr lang="en-GB" dirty="0"/>
            </a:p>
          </p:txBody>
        </p:sp>
        <p:sp>
          <p:nvSpPr>
            <p:cNvPr id="15" name="TextBox 14"/>
            <p:cNvSpPr txBox="1"/>
            <p:nvPr/>
          </p:nvSpPr>
          <p:spPr>
            <a:xfrm>
              <a:off x="6639139" y="1509087"/>
              <a:ext cx="1128835" cy="646331"/>
            </a:xfrm>
            <a:prstGeom prst="rect">
              <a:avLst/>
            </a:prstGeom>
            <a:noFill/>
          </p:spPr>
          <p:txBody>
            <a:bodyPr wrap="none" rtlCol="0">
              <a:spAutoFit/>
            </a:bodyPr>
            <a:lstStyle/>
            <a:p>
              <a:r>
                <a:rPr lang="en-GB" dirty="0" smtClean="0"/>
                <a:t>Objective</a:t>
              </a:r>
            </a:p>
            <a:p>
              <a:r>
                <a:rPr lang="en-GB" dirty="0" smtClean="0"/>
                <a:t>Function </a:t>
              </a:r>
              <a:r>
                <a:rPr lang="en-GB" b="1" dirty="0" smtClean="0"/>
                <a:t>f</a:t>
              </a:r>
              <a:endParaRPr lang="en-GB" b="1" dirty="0"/>
            </a:p>
          </p:txBody>
        </p:sp>
        <p:sp>
          <p:nvSpPr>
            <p:cNvPr id="23" name="TextBox 22"/>
            <p:cNvSpPr txBox="1"/>
            <p:nvPr/>
          </p:nvSpPr>
          <p:spPr>
            <a:xfrm>
              <a:off x="957522" y="1553754"/>
              <a:ext cx="1654427" cy="369332"/>
            </a:xfrm>
            <a:prstGeom prst="rect">
              <a:avLst/>
            </a:prstGeom>
            <a:noFill/>
          </p:spPr>
          <p:txBody>
            <a:bodyPr wrap="none" rtlCol="0">
              <a:spAutoFit/>
            </a:bodyPr>
            <a:lstStyle/>
            <a:p>
              <a:r>
                <a:rPr lang="en-GB" dirty="0"/>
                <a:t>Metaheuristic </a:t>
              </a:r>
              <a:r>
                <a:rPr lang="en-GB" b="1" dirty="0" smtClean="0"/>
                <a:t>a</a:t>
              </a:r>
              <a:endParaRPr lang="en-GB" b="1" dirty="0"/>
            </a:p>
          </p:txBody>
        </p:sp>
        <p:cxnSp>
          <p:nvCxnSpPr>
            <p:cNvPr id="25" name="Straight Arrow Connector 24"/>
            <p:cNvCxnSpPr/>
            <p:nvPr/>
          </p:nvCxnSpPr>
          <p:spPr>
            <a:xfrm>
              <a:off x="1224871" y="3717032"/>
              <a:ext cx="14767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39260" y="2648995"/>
              <a:ext cx="1462369" cy="52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24871" y="2630220"/>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724135" y="2090160"/>
              <a:ext cx="1296144" cy="2160240"/>
              <a:chOff x="3995936" y="2060848"/>
              <a:chExt cx="1296144" cy="2160240"/>
            </a:xfrm>
          </p:grpSpPr>
          <p:sp>
            <p:nvSpPr>
              <p:cNvPr id="22" name="Oval 2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24" name="TextBox 23"/>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28" name="Group 27"/>
            <p:cNvGrpSpPr/>
            <p:nvPr/>
          </p:nvGrpSpPr>
          <p:grpSpPr>
            <a:xfrm>
              <a:off x="3995936" y="2090160"/>
              <a:ext cx="1296144" cy="2160240"/>
              <a:chOff x="3995936" y="2060848"/>
              <a:chExt cx="1296144" cy="2160240"/>
            </a:xfrm>
          </p:grpSpPr>
          <p:sp>
            <p:nvSpPr>
              <p:cNvPr id="29" name="Oval 2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30" name="TextBox 2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cxnSp>
          <p:nvCxnSpPr>
            <p:cNvPr id="31" name="Straight Arrow Connector 30"/>
            <p:cNvCxnSpPr/>
            <p:nvPr/>
          </p:nvCxnSpPr>
          <p:spPr>
            <a:xfrm>
              <a:off x="2941438" y="265739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139663" y="1730307"/>
                  <a:ext cx="594970"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a:rPr>
                            </m:ctrlPr>
                          </m:sSupPr>
                          <m:e>
                            <m:r>
                              <m:rPr>
                                <m:nor/>
                              </m:rPr>
                              <a:rPr lang="el-GR" b="1"/>
                              <m:t>σ</m:t>
                            </m:r>
                          </m:e>
                          <m:sup>
                            <m:r>
                              <a:rPr lang="en-GB" b="1" i="1" smtClean="0">
                                <a:latin typeface="Cambria Math"/>
                              </a:rPr>
                              <m:t>−</m:t>
                            </m:r>
                            <m:r>
                              <a:rPr lang="en-GB" b="1" i="1" smtClean="0">
                                <a:latin typeface="Cambria Math"/>
                              </a:rPr>
                              <m:t>𝟏</m:t>
                            </m:r>
                          </m:sup>
                        </m:sSup>
                      </m:oMath>
                    </m:oMathPara>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139663" y="1730307"/>
                  <a:ext cx="594970" cy="375552"/>
                </a:xfrm>
                <a:prstGeom prst="rect">
                  <a:avLst/>
                </a:prstGeom>
                <a:blipFill rotWithShape="1">
                  <a:blip r:embed="rId3"/>
                  <a:stretch>
                    <a:fillRect/>
                  </a:stretch>
                </a:blipFill>
              </p:spPr>
              <p:txBody>
                <a:bodyPr/>
                <a:lstStyle/>
                <a:p>
                  <a:r>
                    <a:rPr lang="en-GB">
                      <a:noFill/>
                    </a:rPr>
                    <a:t> </a:t>
                  </a:r>
                </a:p>
              </p:txBody>
            </p:sp>
          </mc:Fallback>
        </mc:AlternateContent>
        <p:sp>
          <p:nvSpPr>
            <p:cNvPr id="33" name="TextBox 32"/>
            <p:cNvSpPr txBox="1"/>
            <p:nvPr/>
          </p:nvSpPr>
          <p:spPr>
            <a:xfrm>
              <a:off x="3448834" y="1443829"/>
              <a:ext cx="1417247" cy="646331"/>
            </a:xfrm>
            <a:prstGeom prst="rect">
              <a:avLst/>
            </a:prstGeom>
            <a:noFill/>
          </p:spPr>
          <p:txBody>
            <a:bodyPr wrap="none" rtlCol="0">
              <a:spAutoFit/>
            </a:bodyPr>
            <a:lstStyle/>
            <a:p>
              <a:r>
                <a:rPr lang="en-GB" dirty="0"/>
                <a:t>permutation </a:t>
              </a:r>
              <a:endParaRPr lang="en-GB" dirty="0" smtClean="0"/>
            </a:p>
            <a:p>
              <a:r>
                <a:rPr lang="el-GR" b="1" dirty="0" smtClean="0"/>
                <a:t>σ</a:t>
              </a:r>
              <a:endParaRPr lang="en-GB" b="1" dirty="0"/>
            </a:p>
          </p:txBody>
        </p:sp>
        <p:cxnSp>
          <p:nvCxnSpPr>
            <p:cNvPr id="34" name="Straight Arrow Connector 33"/>
            <p:cNvCxnSpPr/>
            <p:nvPr/>
          </p:nvCxnSpPr>
          <p:spPr>
            <a:xfrm>
              <a:off x="4679604" y="2645919"/>
              <a:ext cx="1476758" cy="11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72207" y="258838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17488" y="319745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17935" y="2657394"/>
              <a:ext cx="1438427" cy="52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82458" y="2657394"/>
              <a:ext cx="151178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717935" y="3197454"/>
              <a:ext cx="1414463" cy="57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2207" y="2588389"/>
              <a:ext cx="1476758" cy="1188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5701" y="318597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Content Placeholder 2"/>
              <p:cNvSpPr>
                <a:spLocks noGrp="1"/>
              </p:cNvSpPr>
              <p:nvPr>
                <p:ph idx="1"/>
              </p:nvPr>
            </p:nvSpPr>
            <p:spPr>
              <a:xfrm>
                <a:off x="162446" y="3908944"/>
                <a:ext cx="8981554" cy="2780928"/>
              </a:xfrm>
            </p:spPr>
            <p:txBody>
              <a:bodyPr>
                <a:normAutofit fontScale="77500" lnSpcReduction="20000"/>
              </a:bodyPr>
              <a:lstStyle/>
              <a:p>
                <a:pPr marL="0" indent="0">
                  <a:buNone/>
                </a:pPr>
                <a:r>
                  <a:rPr lang="en-GB" i="1" dirty="0" smtClean="0">
                    <a:solidFill>
                      <a:srgbClr val="FF0000"/>
                    </a:solidFill>
                  </a:rPr>
                  <a:t>P </a:t>
                </a:r>
                <a:r>
                  <a:rPr lang="en-GB" dirty="0">
                    <a:solidFill>
                      <a:srgbClr val="FF0000"/>
                    </a:solidFill>
                  </a:rPr>
                  <a:t>(</a:t>
                </a:r>
                <a:r>
                  <a:rPr lang="en-GB" i="1" dirty="0">
                    <a:solidFill>
                      <a:srgbClr val="FF0000"/>
                    </a:solidFill>
                  </a:rPr>
                  <a:t>a, f</a:t>
                </a:r>
                <a:r>
                  <a:rPr lang="en-GB" dirty="0">
                    <a:solidFill>
                      <a:srgbClr val="FF0000"/>
                    </a:solidFill>
                  </a:rPr>
                  <a:t>) = </a:t>
                </a:r>
                <a:r>
                  <a:rPr lang="en-GB" i="1" dirty="0">
                    <a:solidFill>
                      <a:srgbClr val="FF0000"/>
                    </a:solidFill>
                  </a:rPr>
                  <a:t>P </a:t>
                </a:r>
                <a:r>
                  <a:rPr lang="en-GB" dirty="0">
                    <a:solidFill>
                      <a:srgbClr val="FF0000"/>
                    </a:solidFill>
                  </a:rPr>
                  <a:t>(</a:t>
                </a:r>
                <a:r>
                  <a:rPr lang="en-GB" i="1" dirty="0">
                    <a:solidFill>
                      <a:srgbClr val="FF0000"/>
                    </a:solidFill>
                  </a:rPr>
                  <a:t>a</a:t>
                </a:r>
                <a14:m>
                  <m:oMath xmlns:m="http://schemas.openxmlformats.org/officeDocument/2006/math">
                    <m:r>
                      <a:rPr lang="en-GB" b="1">
                        <a:solidFill>
                          <a:srgbClr val="FF0000"/>
                        </a:solidFill>
                        <a:latin typeface="Cambria Math"/>
                      </a:rPr>
                      <m:t> </m:t>
                    </m:r>
                    <m:r>
                      <a:rPr lang="el-GR" b="1" i="1">
                        <a:solidFill>
                          <a:srgbClr val="FF0000"/>
                        </a:solidFill>
                        <a:latin typeface="Cambria Math"/>
                      </a:rPr>
                      <m:t>𝛔</m:t>
                    </m:r>
                  </m:oMath>
                </a14:m>
                <a:r>
                  <a:rPr lang="en-GB" i="1" dirty="0">
                    <a:solidFill>
                      <a:srgbClr val="FF0000"/>
                    </a:solidFill>
                  </a:rPr>
                  <a:t>,</a:t>
                </a:r>
                <a14:m>
                  <m:oMath xmlns:m="http://schemas.openxmlformats.org/officeDocument/2006/math">
                    <m:r>
                      <a:rPr lang="en-GB" b="1" i="1">
                        <a:solidFill>
                          <a:srgbClr val="FF0000"/>
                        </a:solidFill>
                        <a:latin typeface="Cambria Math"/>
                      </a:rPr>
                      <m:t> </m:t>
                    </m:r>
                    <m:sSup>
                      <m:sSupPr>
                        <m:ctrlPr>
                          <a:rPr lang="en-GB" b="1" i="1">
                            <a:solidFill>
                              <a:srgbClr val="FF0000"/>
                            </a:solidFill>
                            <a:latin typeface="Cambria Math"/>
                          </a:rPr>
                        </m:ctrlPr>
                      </m:sSupPr>
                      <m:e>
                        <m:r>
                          <a:rPr lang="el-GR" b="1" i="1">
                            <a:solidFill>
                              <a:srgbClr val="FF0000"/>
                            </a:solidFill>
                            <a:latin typeface="Cambria Math"/>
                          </a:rPr>
                          <m:t>𝛔</m:t>
                        </m:r>
                      </m:e>
                      <m:sup>
                        <m:r>
                          <a:rPr lang="en-GB" b="1" i="1">
                            <a:solidFill>
                              <a:srgbClr val="FF0000"/>
                            </a:solidFill>
                            <a:latin typeface="Cambria Math"/>
                          </a:rPr>
                          <m:t>−</m:t>
                        </m:r>
                        <m:r>
                          <a:rPr lang="en-GB" b="1" i="1">
                            <a:solidFill>
                              <a:srgbClr val="FF0000"/>
                            </a:solidFill>
                            <a:latin typeface="Cambria Math"/>
                          </a:rPr>
                          <m:t>𝟏</m:t>
                        </m:r>
                      </m:sup>
                    </m:sSup>
                  </m:oMath>
                </a14:m>
                <a:r>
                  <a:rPr lang="en-GB" i="1" dirty="0">
                    <a:solidFill>
                      <a:srgbClr val="FF0000"/>
                    </a:solidFill>
                  </a:rPr>
                  <a:t> f</a:t>
                </a:r>
                <a:r>
                  <a:rPr lang="en-GB" dirty="0">
                    <a:solidFill>
                      <a:srgbClr val="FF0000"/>
                    </a:solidFill>
                  </a:rPr>
                  <a:t>)       </a:t>
                </a:r>
                <a:r>
                  <a:rPr lang="en-GB" i="1" dirty="0" smtClean="0">
                    <a:solidFill>
                      <a:srgbClr val="00B050"/>
                    </a:solidFill>
                  </a:rPr>
                  <a:t>P </a:t>
                </a:r>
                <a:r>
                  <a:rPr lang="en-GB" dirty="0">
                    <a:solidFill>
                      <a:srgbClr val="00B050"/>
                    </a:solidFill>
                  </a:rPr>
                  <a:t>(</a:t>
                </a:r>
                <a:r>
                  <a:rPr lang="en-GB" i="1" dirty="0">
                    <a:solidFill>
                      <a:srgbClr val="00B050"/>
                    </a:solidFill>
                  </a:rPr>
                  <a:t>A, F</a:t>
                </a:r>
                <a:r>
                  <a:rPr lang="en-GB" dirty="0">
                    <a:solidFill>
                      <a:srgbClr val="00B050"/>
                    </a:solidFill>
                  </a:rPr>
                  <a:t>) = </a:t>
                </a:r>
                <a:r>
                  <a:rPr lang="en-GB" i="1" dirty="0">
                    <a:solidFill>
                      <a:srgbClr val="00B050"/>
                    </a:solidFill>
                  </a:rPr>
                  <a:t>P </a:t>
                </a:r>
                <a:r>
                  <a:rPr lang="en-GB" dirty="0">
                    <a:solidFill>
                      <a:srgbClr val="00B050"/>
                    </a:solidFill>
                  </a:rPr>
                  <a:t>(</a:t>
                </a:r>
                <a:r>
                  <a:rPr lang="en-GB" i="1" dirty="0">
                    <a:solidFill>
                      <a:srgbClr val="00B050"/>
                    </a:solidFill>
                  </a:rPr>
                  <a:t>A</a:t>
                </a:r>
                <a14:m>
                  <m:oMath xmlns:m="http://schemas.openxmlformats.org/officeDocument/2006/math">
                    <m:r>
                      <a:rPr lang="el-GR" b="1" i="1">
                        <a:solidFill>
                          <a:srgbClr val="00B050"/>
                        </a:solidFill>
                        <a:latin typeface="Cambria Math"/>
                      </a:rPr>
                      <m:t>𝛔</m:t>
                    </m:r>
                  </m:oMath>
                </a14:m>
                <a:r>
                  <a:rPr lang="en-GB" i="1" dirty="0">
                    <a:solidFill>
                      <a:srgbClr val="00B050"/>
                    </a:solidFill>
                  </a:rPr>
                  <a:t>,</a:t>
                </a:r>
                <a14:m>
                  <m:oMath xmlns:m="http://schemas.openxmlformats.org/officeDocument/2006/math">
                    <m:r>
                      <a:rPr lang="en-GB" b="1" i="1">
                        <a:solidFill>
                          <a:srgbClr val="00B050"/>
                        </a:solidFill>
                        <a:latin typeface="Cambria Math"/>
                      </a:rPr>
                      <m:t> </m:t>
                    </m:r>
                    <m:sSup>
                      <m:sSupPr>
                        <m:ctrlPr>
                          <a:rPr lang="en-GB" b="1" i="1">
                            <a:solidFill>
                              <a:srgbClr val="00B050"/>
                            </a:solidFill>
                            <a:latin typeface="Cambria Math"/>
                          </a:rPr>
                        </m:ctrlPr>
                      </m:sSupPr>
                      <m:e>
                        <m:r>
                          <a:rPr lang="el-GR" b="1" i="1">
                            <a:solidFill>
                              <a:srgbClr val="00B050"/>
                            </a:solidFill>
                            <a:latin typeface="Cambria Math"/>
                          </a:rPr>
                          <m:t>𝛔</m:t>
                        </m:r>
                      </m:e>
                      <m:sup>
                        <m:r>
                          <a:rPr lang="en-GB" b="1" i="1">
                            <a:solidFill>
                              <a:srgbClr val="00B050"/>
                            </a:solidFill>
                            <a:latin typeface="Cambria Math"/>
                          </a:rPr>
                          <m:t>−</m:t>
                        </m:r>
                        <m:r>
                          <a:rPr lang="en-GB" b="1" i="1">
                            <a:solidFill>
                              <a:srgbClr val="00B050"/>
                            </a:solidFill>
                            <a:latin typeface="Cambria Math"/>
                          </a:rPr>
                          <m:t>𝟏</m:t>
                        </m:r>
                      </m:sup>
                    </m:sSup>
                  </m:oMath>
                </a14:m>
                <a:r>
                  <a:rPr lang="en-GB" i="1" dirty="0">
                    <a:solidFill>
                      <a:srgbClr val="00B050"/>
                    </a:solidFill>
                  </a:rPr>
                  <a:t>F</a:t>
                </a:r>
                <a:r>
                  <a:rPr lang="en-GB" dirty="0" smtClean="0">
                    <a:solidFill>
                      <a:srgbClr val="00B050"/>
                    </a:solidFill>
                  </a:rPr>
                  <a:t>) </a:t>
                </a:r>
                <a:r>
                  <a:rPr lang="en-GB" dirty="0" smtClean="0"/>
                  <a:t>(i.e. permute bins)</a:t>
                </a:r>
              </a:p>
              <a:p>
                <a:pPr marL="0" lvl="0" indent="0">
                  <a:buNone/>
                </a:pPr>
                <a:r>
                  <a:rPr lang="en-GB" dirty="0" smtClean="0"/>
                  <a:t>P is a </a:t>
                </a:r>
                <a:r>
                  <a:rPr lang="en-GB" b="1" dirty="0" smtClean="0"/>
                  <a:t>performance measure</a:t>
                </a:r>
                <a:r>
                  <a:rPr lang="en-GB" dirty="0" smtClean="0"/>
                  <a:t>, (</a:t>
                </a:r>
                <a:r>
                  <a:rPr lang="en-GB" u="sng" dirty="0" smtClean="0"/>
                  <a:t>based only on output values</a:t>
                </a:r>
                <a:r>
                  <a:rPr lang="en-GB" dirty="0" smtClean="0"/>
                  <a:t>).</a:t>
                </a:r>
              </a:p>
              <a:p>
                <a:pPr marL="0" lvl="0" indent="0">
                  <a:buNone/>
                </a:pPr>
                <a:r>
                  <a:rPr lang="en-GB" dirty="0" smtClean="0"/>
                  <a:t> </a:t>
                </a:r>
                <a14:m>
                  <m:oMath xmlns:m="http://schemas.openxmlformats.org/officeDocument/2006/math">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oMath>
                </a14:m>
                <a:r>
                  <a:rPr lang="en-GB" dirty="0" smtClean="0"/>
                  <a:t> are a permutation and inverse permutation. </a:t>
                </a:r>
              </a:p>
              <a:p>
                <a:pPr marL="0" lvl="0" indent="0">
                  <a:buNone/>
                </a:pPr>
                <a:r>
                  <a:rPr lang="en-GB" dirty="0" smtClean="0"/>
                  <a:t>A and F are probability distributions over algorithms and functions). </a:t>
                </a:r>
              </a:p>
              <a:p>
                <a:pPr marL="0" lvl="0" indent="0">
                  <a:buNone/>
                </a:pPr>
                <a:r>
                  <a:rPr lang="en-GB" b="1" dirty="0" smtClean="0"/>
                  <a:t>F is a problem class. </a:t>
                </a:r>
                <a:r>
                  <a:rPr lang="en-GB" b="1" dirty="0" smtClean="0">
                    <a:solidFill>
                      <a:srgbClr val="FFC000"/>
                    </a:solidFill>
                  </a:rPr>
                  <a:t>ASSUMPTIONS</a:t>
                </a:r>
                <a:r>
                  <a:rPr lang="en-GB" b="1" dirty="0" smtClean="0"/>
                  <a:t> </a:t>
                </a:r>
                <a:r>
                  <a:rPr lang="en-GB" b="1" dirty="0" smtClean="0">
                    <a:solidFill>
                      <a:srgbClr val="00B050"/>
                    </a:solidFill>
                  </a:rPr>
                  <a:t>IMPLICATIONS</a:t>
                </a:r>
                <a:endParaRPr lang="en-GB" b="1" dirty="0">
                  <a:solidFill>
                    <a:srgbClr val="00B050"/>
                  </a:solidFill>
                </a:endParaRPr>
              </a:p>
              <a:p>
                <a:pPr marL="0" lvl="0" indent="0">
                  <a:buNone/>
                </a:pPr>
                <a:r>
                  <a:rPr lang="en-GB" dirty="0" smtClean="0"/>
                  <a:t>1. </a:t>
                </a:r>
                <a:r>
                  <a:rPr lang="en-GB" dirty="0"/>
                  <a:t>Metaheuristic </a:t>
                </a:r>
                <a:r>
                  <a:rPr lang="en-GB" b="1" dirty="0" smtClean="0"/>
                  <a:t>a</a:t>
                </a:r>
                <a:r>
                  <a:rPr lang="en-GB" dirty="0" smtClean="0"/>
                  <a:t> </a:t>
                </a:r>
                <a:r>
                  <a:rPr lang="en-GB" dirty="0"/>
                  <a:t>applied to function </a:t>
                </a:r>
                <a14:m>
                  <m:oMath xmlns:m="http://schemas.openxmlformats.org/officeDocument/2006/math">
                    <m:sSup>
                      <m:sSupPr>
                        <m:ctrlPr>
                          <a:rPr lang="en-GB" b="1" i="1">
                            <a:latin typeface="Cambria Math"/>
                          </a:rPr>
                        </m:ctrlPr>
                      </m:sSupPr>
                      <m:e>
                        <m:r>
                          <a:rPr lang="el-GR" b="1" i="1">
                            <a:latin typeface="Cambria Math"/>
                          </a:rPr>
                          <m:t>𝛔𝛔</m:t>
                        </m:r>
                      </m:e>
                      <m:sup>
                        <m:r>
                          <a:rPr lang="en-GB" b="1" i="1">
                            <a:latin typeface="Cambria Math"/>
                          </a:rPr>
                          <m:t>−</m:t>
                        </m:r>
                        <m:r>
                          <a:rPr lang="en-GB" b="1" i="1">
                            <a:latin typeface="Cambria Math"/>
                          </a:rPr>
                          <m:t>𝟏</m:t>
                        </m:r>
                      </m:sup>
                    </m:sSup>
                    <m:r>
                      <a:rPr lang="en-GB" b="1" i="1">
                        <a:latin typeface="Cambria Math"/>
                      </a:rPr>
                      <m:t>𝒇</m:t>
                    </m:r>
                  </m:oMath>
                </a14:m>
                <a:r>
                  <a:rPr lang="en-GB" dirty="0" smtClean="0"/>
                  <a:t> ( that is </a:t>
                </a:r>
                <a14:m>
                  <m:oMath xmlns:m="http://schemas.openxmlformats.org/officeDocument/2006/math">
                    <m:r>
                      <a:rPr lang="en-GB" b="1" i="1">
                        <a:latin typeface="Cambria Math"/>
                      </a:rPr>
                      <m:t>𝒇</m:t>
                    </m:r>
                  </m:oMath>
                </a14:m>
                <a:r>
                  <a:rPr lang="en-GB" dirty="0" smtClean="0"/>
                  <a:t>)</a:t>
                </a:r>
                <a:endParaRPr lang="en-GB" dirty="0"/>
              </a:p>
              <a:p>
                <a:pPr marL="0" lvl="0" indent="0">
                  <a:buNone/>
                </a:pPr>
                <a:r>
                  <a:rPr lang="en-GB" dirty="0" smtClean="0"/>
                  <a:t>2. </a:t>
                </a:r>
                <a:r>
                  <a:rPr lang="en-GB" dirty="0"/>
                  <a:t>Metaheuristic </a:t>
                </a:r>
                <a:r>
                  <a:rPr lang="en-GB" b="1" dirty="0" smtClean="0"/>
                  <a:t>a</a:t>
                </a:r>
                <a14:m>
                  <m:oMath xmlns:m="http://schemas.openxmlformats.org/officeDocument/2006/math">
                    <m:r>
                      <a:rPr lang="el-GR" b="1" i="1">
                        <a:latin typeface="Cambria Math"/>
                      </a:rPr>
                      <m:t>𝛔</m:t>
                    </m:r>
                  </m:oMath>
                </a14:m>
                <a:r>
                  <a:rPr lang="en-GB" dirty="0"/>
                  <a:t> applied to function </a:t>
                </a:r>
                <a14:m>
                  <m:oMath xmlns:m="http://schemas.openxmlformats.org/officeDocument/2006/math">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r>
                      <a:rPr lang="en-GB" b="1" i="1">
                        <a:latin typeface="Cambria Math"/>
                      </a:rPr>
                      <m:t>𝒇</m:t>
                    </m:r>
                  </m:oMath>
                </a14:m>
                <a:r>
                  <a:rPr lang="en-GB" dirty="0" smtClean="0"/>
                  <a:t> </a:t>
                </a:r>
                <a:r>
                  <a:rPr lang="en-GB" dirty="0" smtClean="0">
                    <a:solidFill>
                      <a:srgbClr val="00B050"/>
                    </a:solidFill>
                  </a:rPr>
                  <a:t>precisely  identical</a:t>
                </a:r>
                <a:r>
                  <a:rPr lang="en-GB" dirty="0" smtClean="0"/>
                  <a:t>.</a:t>
                </a:r>
                <a:r>
                  <a:rPr lang="en-GB" i="1" dirty="0"/>
                  <a:t> </a:t>
                </a:r>
                <a:endParaRPr lang="en-GB" i="1" dirty="0" smtClean="0"/>
              </a:p>
              <a:p>
                <a:pPr marL="0" lvl="0" indent="0">
                  <a:buNone/>
                </a:pPr>
                <a:endParaRPr lang="en-GB" dirty="0" smtClean="0"/>
              </a:p>
              <a:p>
                <a:pPr marL="0" lvl="0" indent="0">
                  <a:buNone/>
                </a:pPr>
                <a:endParaRPr lang="en-GB" dirty="0" smtClean="0"/>
              </a:p>
              <a:p>
                <a:pPr marL="0" lvl="0" indent="0">
                  <a:buNone/>
                </a:pPr>
                <a:endParaRPr lang="en-GB" dirty="0" smtClean="0"/>
              </a:p>
              <a:p>
                <a:pPr marL="0" lvl="0" indent="0">
                  <a:buNone/>
                </a:pPr>
                <a:endParaRPr lang="en-GB" dirty="0"/>
              </a:p>
              <a:p>
                <a:endParaRPr lang="en-GB" dirty="0"/>
              </a:p>
            </p:txBody>
          </p:sp>
        </mc:Choice>
        <mc:Fallback xmlns="">
          <p:sp>
            <p:nvSpPr>
              <p:cNvPr id="47" name="Content Placeholder 2"/>
              <p:cNvSpPr>
                <a:spLocks noGrp="1" noRot="1" noChangeAspect="1" noMove="1" noResize="1" noEditPoints="1" noAdjustHandles="1" noChangeArrowheads="1" noChangeShapeType="1" noTextEdit="1"/>
              </p:cNvSpPr>
              <p:nvPr>
                <p:ph idx="1"/>
              </p:nvPr>
            </p:nvSpPr>
            <p:spPr>
              <a:xfrm>
                <a:off x="162446" y="3908944"/>
                <a:ext cx="8981554" cy="2780928"/>
              </a:xfrm>
              <a:blipFill rotWithShape="1">
                <a:blip r:embed="rId4"/>
                <a:stretch>
                  <a:fillRect l="-1154" t="-3947" r="-883" b="-3289"/>
                </a:stretch>
              </a:blipFill>
            </p:spPr>
            <p:txBody>
              <a:bodyPr/>
              <a:lstStyle/>
              <a:p>
                <a:r>
                  <a:rPr lang="en-GB">
                    <a:noFill/>
                  </a:rPr>
                  <a:t> </a:t>
                </a:r>
              </a:p>
            </p:txBody>
          </p:sp>
        </mc:Fallback>
      </mc:AlternateContent>
      <p:sp>
        <p:nvSpPr>
          <p:cNvPr id="18" name="Footer Placeholder 17"/>
          <p:cNvSpPr>
            <a:spLocks noGrp="1"/>
          </p:cNvSpPr>
          <p:nvPr>
            <p:ph type="ftr" sz="quarter" idx="11"/>
          </p:nvPr>
        </p:nvSpPr>
        <p:spPr/>
        <p:txBody>
          <a:bodyPr/>
          <a:lstStyle/>
          <a:p>
            <a:r>
              <a:rPr lang="en-GB" smtClean="0"/>
              <a:t>John R. Woodward</a:t>
            </a:r>
            <a:endParaRPr lang="en-GB" dirty="0"/>
          </a:p>
        </p:txBody>
      </p:sp>
      <p:sp>
        <p:nvSpPr>
          <p:cNvPr id="19" name="Slide Number Placeholder 18"/>
          <p:cNvSpPr>
            <a:spLocks noGrp="1"/>
          </p:cNvSpPr>
          <p:nvPr>
            <p:ph type="sldNum" sz="quarter" idx="12"/>
          </p:nvPr>
        </p:nvSpPr>
        <p:spPr/>
        <p:txBody>
          <a:bodyPr/>
          <a:lstStyle/>
          <a:p>
            <a:fld id="{068B9CB0-4C56-43B1-8FC9-F9CC48F9C60C}" type="slidenum">
              <a:rPr lang="en-GB" smtClean="0"/>
              <a:t>8</a:t>
            </a:fld>
            <a:endParaRPr lang="en-GB" dirty="0"/>
          </a:p>
        </p:txBody>
      </p:sp>
      <p:sp>
        <p:nvSpPr>
          <p:cNvPr id="5" name="Date Placeholder 4"/>
          <p:cNvSpPr>
            <a:spLocks noGrp="1"/>
          </p:cNvSpPr>
          <p:nvPr>
            <p:ph type="dt" sz="half" idx="10"/>
          </p:nvPr>
        </p:nvSpPr>
        <p:spPr/>
        <p:txBody>
          <a:bodyPr/>
          <a:lstStyle/>
          <a:p>
            <a:fld id="{0B94FC8F-F07E-4CF0-8BED-6DB770AC40F1}" type="datetime1">
              <a:rPr lang="en-GB" smtClean="0"/>
              <a:t>09/09/2014</a:t>
            </a:fld>
            <a:endParaRPr lang="en-GB" dirty="0"/>
          </a:p>
        </p:txBody>
      </p:sp>
    </p:spTree>
    <p:extLst>
      <p:ext uri="{BB962C8B-B14F-4D97-AF65-F5344CB8AC3E}">
        <p14:creationId xmlns:p14="http://schemas.microsoft.com/office/powerpoint/2010/main" val="146495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Theoretical Motivation </a:t>
            </a:r>
            <a:r>
              <a:rPr lang="en-GB" b="1" dirty="0" smtClean="0"/>
              <a:t>3 [1,14]</a:t>
            </a:r>
            <a:endParaRPr lang="en-GB" dirty="0"/>
          </a:p>
        </p:txBody>
      </p:sp>
      <p:sp>
        <p:nvSpPr>
          <p:cNvPr id="3" name="Content Placeholder 2"/>
          <p:cNvSpPr>
            <a:spLocks noGrp="1"/>
          </p:cNvSpPr>
          <p:nvPr>
            <p:ph idx="1"/>
          </p:nvPr>
        </p:nvSpPr>
        <p:spPr>
          <a:xfrm>
            <a:off x="251520" y="1600200"/>
            <a:ext cx="8640960" cy="4525963"/>
          </a:xfrm>
        </p:spPr>
        <p:txBody>
          <a:bodyPr>
            <a:normAutofit fontScale="92500" lnSpcReduction="20000"/>
          </a:bodyPr>
          <a:lstStyle/>
          <a:p>
            <a:r>
              <a:rPr lang="en-GB" dirty="0" smtClean="0"/>
              <a:t>The base-level learns about the function. </a:t>
            </a:r>
          </a:p>
          <a:p>
            <a:r>
              <a:rPr lang="en-GB" dirty="0" smtClean="0"/>
              <a:t>The meta-level learn about the distribution of functions</a:t>
            </a:r>
          </a:p>
          <a:p>
            <a:r>
              <a:rPr lang="en-GB" dirty="0" smtClean="0"/>
              <a:t>The sets do not need to be </a:t>
            </a:r>
            <a:r>
              <a:rPr lang="en-GB" dirty="0" smtClean="0">
                <a:solidFill>
                  <a:srgbClr val="FF0000"/>
                </a:solidFill>
              </a:rPr>
              <a:t>finite</a:t>
            </a:r>
            <a:r>
              <a:rPr lang="en-GB" dirty="0"/>
              <a:t> </a:t>
            </a:r>
            <a:r>
              <a:rPr lang="en-GB" dirty="0" smtClean="0"/>
              <a:t>(with </a:t>
            </a:r>
            <a:r>
              <a:rPr lang="en-GB" dirty="0" smtClean="0">
                <a:solidFill>
                  <a:srgbClr val="00B050"/>
                </a:solidFill>
              </a:rPr>
              <a:t>infinite sets</a:t>
            </a:r>
            <a:r>
              <a:rPr lang="en-GB" dirty="0" smtClean="0"/>
              <a:t>, a uniform distribution is not possible)</a:t>
            </a:r>
          </a:p>
          <a:p>
            <a:r>
              <a:rPr lang="en-GB" dirty="0" smtClean="0"/>
              <a:t>The functions do not need to be </a:t>
            </a:r>
            <a:r>
              <a:rPr lang="en-GB" dirty="0" smtClean="0">
                <a:solidFill>
                  <a:srgbClr val="00B050"/>
                </a:solidFill>
              </a:rPr>
              <a:t>computable</a:t>
            </a:r>
            <a:r>
              <a:rPr lang="en-GB" dirty="0" smtClean="0"/>
              <a:t>. </a:t>
            </a:r>
          </a:p>
          <a:p>
            <a:r>
              <a:rPr lang="en-GB" dirty="0" smtClean="0"/>
              <a:t>We can make claims about the </a:t>
            </a:r>
            <a:r>
              <a:rPr lang="en-GB" dirty="0" smtClean="0">
                <a:solidFill>
                  <a:srgbClr val="00B050"/>
                </a:solidFill>
              </a:rPr>
              <a:t>Kolmogorov Complexity</a:t>
            </a:r>
            <a:r>
              <a:rPr lang="en-GB" dirty="0" smtClean="0"/>
              <a:t> of the functions and search algorithms.</a:t>
            </a:r>
          </a:p>
          <a:p>
            <a:r>
              <a:rPr lang="en-GB" dirty="0" smtClean="0">
                <a:solidFill>
                  <a:srgbClr val="00B050"/>
                </a:solidFill>
              </a:rPr>
              <a:t>p(f)</a:t>
            </a:r>
            <a:r>
              <a:rPr lang="en-GB" dirty="0" smtClean="0"/>
              <a:t> (the probability of sampling a function )is all we can learn in a black-box approach. </a:t>
            </a:r>
            <a:endParaRPr lang="en-GB" dirty="0"/>
          </a:p>
        </p:txBody>
      </p:sp>
      <p:sp>
        <p:nvSpPr>
          <p:cNvPr id="4" name="Date Placeholder 3"/>
          <p:cNvSpPr>
            <a:spLocks noGrp="1"/>
          </p:cNvSpPr>
          <p:nvPr>
            <p:ph type="dt" sz="half" idx="10"/>
          </p:nvPr>
        </p:nvSpPr>
        <p:spPr/>
        <p:txBody>
          <a:bodyPr/>
          <a:lstStyle/>
          <a:p>
            <a:fld id="{F0B403BE-6952-490C-9567-9CCCD72E63F6}" type="datetime1">
              <a:rPr lang="en-GB" smtClean="0"/>
              <a:t>09/09/2014</a:t>
            </a:fld>
            <a:endParaRPr lang="en-GB"/>
          </a:p>
        </p:txBody>
      </p:sp>
      <p:sp>
        <p:nvSpPr>
          <p:cNvPr id="5" name="Footer Placeholder 4"/>
          <p:cNvSpPr>
            <a:spLocks noGrp="1"/>
          </p:cNvSpPr>
          <p:nvPr>
            <p:ph type="ftr" sz="quarter" idx="11"/>
          </p:nvPr>
        </p:nvSpPr>
        <p:spPr/>
        <p:txBody>
          <a:bodyPr/>
          <a:lstStyle/>
          <a:p>
            <a:r>
              <a:rPr lang="en-GB" smtClean="0"/>
              <a:t>John R. Woodward</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9</a:t>
            </a:fld>
            <a:endParaRPr lang="en-GB" dirty="0"/>
          </a:p>
        </p:txBody>
      </p:sp>
    </p:spTree>
    <p:extLst>
      <p:ext uri="{BB962C8B-B14F-4D97-AF65-F5344CB8AC3E}">
        <p14:creationId xmlns:p14="http://schemas.microsoft.com/office/powerpoint/2010/main" val="3830103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5005</Words>
  <Application>Microsoft Office PowerPoint</Application>
  <PresentationFormat>On-screen Show (4:3)</PresentationFormat>
  <Paragraphs>1239</Paragraphs>
  <Slides>64</Slides>
  <Notes>9</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Parallel Problem Solving from Nature September 13-17, 2014 Ljubljana, Slovenia Automatic Design of Algorithms via Hyper-heuristic Genetic Programming</vt:lpstr>
      <vt:lpstr>Conceptual Overview</vt:lpstr>
      <vt:lpstr>Program Spectrum</vt:lpstr>
      <vt:lpstr>Overview of Applications</vt:lpstr>
      <vt:lpstr>Plan: From Evolution to Automatic Design</vt:lpstr>
      <vt:lpstr>Evolution GA/GP</vt:lpstr>
      <vt:lpstr>Theoretical Motivation 1</vt:lpstr>
      <vt:lpstr>Theoretical Motivation 2</vt:lpstr>
      <vt:lpstr>Theoretical Motivation 3 [1,14]</vt:lpstr>
      <vt:lpstr>One Man – One/Many Algorithm</vt:lpstr>
      <vt:lpstr>Evolving Selection Heuristics [16]</vt:lpstr>
      <vt:lpstr>Framework for Selection Heuristics</vt:lpstr>
      <vt:lpstr>Selection Heuristic Evaluation</vt:lpstr>
      <vt:lpstr>Experiments for Selection</vt:lpstr>
      <vt:lpstr>Problem Classes</vt:lpstr>
      <vt:lpstr>Results for Selection Heuristics</vt:lpstr>
      <vt:lpstr>Take Home Points</vt:lpstr>
      <vt:lpstr>Meta and Base Learning [15]</vt:lpstr>
      <vt:lpstr>Compare Signatures (Input-Output)</vt:lpstr>
      <vt:lpstr>Two Examples of Mutation Operators</vt:lpstr>
      <vt:lpstr>Off-the-Shelf metaheuristic to Tailor-Make mutation operators for        Problem Class </vt:lpstr>
      <vt:lpstr>Building a Space of Mutation Operators</vt:lpstr>
      <vt:lpstr>Arithmetic Instructions</vt:lpstr>
      <vt:lpstr>Control-Flow Instructions</vt:lpstr>
      <vt:lpstr>Expressing Mutation Operators</vt:lpstr>
      <vt:lpstr>7 Problem Instances</vt:lpstr>
      <vt:lpstr>Function Optimization Problem Classes</vt:lpstr>
      <vt:lpstr>Results – 32 bit problems</vt:lpstr>
      <vt:lpstr>Results – 64 bit problems</vt:lpstr>
      <vt:lpstr>p-values T Test for 32 and 64-bit functions on the7 problem classes</vt:lpstr>
      <vt:lpstr>Rebuttal to Reviews</vt:lpstr>
      <vt:lpstr>Additions to Genetic Programming</vt:lpstr>
      <vt:lpstr>Problem Classes Do Occur</vt:lpstr>
      <vt:lpstr>On-line Bin Packing Problem [9,11]</vt:lpstr>
      <vt:lpstr>Genetic Programming  applied to on-line bin packing</vt:lpstr>
      <vt:lpstr>How the heuristics are applied (skip)</vt:lpstr>
      <vt:lpstr>The Best Fit Heuristic</vt:lpstr>
      <vt:lpstr>Our best heuristic.</vt:lpstr>
      <vt:lpstr>Robustness of Heuristics</vt:lpstr>
      <vt:lpstr>Testing Heuristics on problems of much larger size than in training</vt:lpstr>
      <vt:lpstr>Compared with Best Fit</vt:lpstr>
      <vt:lpstr>Compared with Best Fit</vt:lpstr>
      <vt:lpstr>Designing Mutation Operators for Evolutionary Programming [18]</vt:lpstr>
      <vt:lpstr>(Fast) Evolutionary Programming</vt:lpstr>
      <vt:lpstr>Optimization &amp; Benchmark Functions</vt:lpstr>
      <vt:lpstr>Function Class 1</vt:lpstr>
      <vt:lpstr>Function Classes 2</vt:lpstr>
      <vt:lpstr>Meta and Base Learning</vt:lpstr>
      <vt:lpstr>Compare Signatures (Input-Output)</vt:lpstr>
      <vt:lpstr>Genetic Programming to Generate Probability Distributions</vt:lpstr>
      <vt:lpstr>Means and Standard Deviations</vt:lpstr>
      <vt:lpstr>T-tests</vt:lpstr>
      <vt:lpstr>Performance on Other Problem Classes</vt:lpstr>
      <vt:lpstr>Step by Step Guide to Automatic Design of Algorithms [8, 12]</vt:lpstr>
      <vt:lpstr>A Brief History (Example Applications) [5]</vt:lpstr>
      <vt:lpstr>Comparison of Search Spaces</vt:lpstr>
      <vt:lpstr>A Paradigm Shift?</vt:lpstr>
      <vt:lpstr>Conclusions</vt:lpstr>
      <vt:lpstr>Overview of Applications</vt:lpstr>
      <vt:lpstr>SUMMARY</vt:lpstr>
      <vt:lpstr>End of File </vt:lpstr>
      <vt:lpstr>References 1</vt:lpstr>
      <vt:lpstr>References 2</vt:lpstr>
      <vt:lpstr>References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 Woodward</dc:creator>
  <cp:lastModifiedBy>John R Woodward</cp:lastModifiedBy>
  <cp:revision>68</cp:revision>
  <cp:lastPrinted>2014-08-19T09:55:35Z</cp:lastPrinted>
  <dcterms:created xsi:type="dcterms:W3CDTF">2014-05-14T09:43:20Z</dcterms:created>
  <dcterms:modified xsi:type="dcterms:W3CDTF">2014-09-09T16:22:56Z</dcterms:modified>
</cp:coreProperties>
</file>