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73" r:id="rId3"/>
    <p:sldId id="259" r:id="rId4"/>
    <p:sldId id="302" r:id="rId5"/>
    <p:sldId id="278" r:id="rId6"/>
    <p:sldId id="295" r:id="rId7"/>
    <p:sldId id="303" r:id="rId8"/>
    <p:sldId id="270" r:id="rId9"/>
    <p:sldId id="296" r:id="rId10"/>
    <p:sldId id="313" r:id="rId11"/>
    <p:sldId id="284" r:id="rId12"/>
    <p:sldId id="304" r:id="rId13"/>
    <p:sldId id="279" r:id="rId14"/>
    <p:sldId id="297" r:id="rId15"/>
    <p:sldId id="299" r:id="rId16"/>
    <p:sldId id="285" r:id="rId17"/>
    <p:sldId id="271" r:id="rId18"/>
    <p:sldId id="291" r:id="rId19"/>
    <p:sldId id="300" r:id="rId20"/>
    <p:sldId id="288" r:id="rId21"/>
    <p:sldId id="287" r:id="rId22"/>
    <p:sldId id="301" r:id="rId23"/>
    <p:sldId id="314" r:id="rId24"/>
    <p:sldId id="277" r:id="rId25"/>
    <p:sldId id="263" r:id="rId26"/>
    <p:sldId id="265" r:id="rId27"/>
    <p:sldId id="268" r:id="rId28"/>
    <p:sldId id="286" r:id="rId29"/>
    <p:sldId id="292" r:id="rId30"/>
    <p:sldId id="289" r:id="rId31"/>
    <p:sldId id="269" r:id="rId32"/>
    <p:sldId id="262" r:id="rId33"/>
    <p:sldId id="316" r:id="rId34"/>
    <p:sldId id="315" r:id="rId35"/>
    <p:sldId id="266" r:id="rId36"/>
    <p:sldId id="305" r:id="rId37"/>
    <p:sldId id="294" r:id="rId38"/>
    <p:sldId id="290" r:id="rId39"/>
    <p:sldId id="283" r:id="rId40"/>
    <p:sldId id="264" r:id="rId41"/>
    <p:sldId id="260" r:id="rId42"/>
    <p:sldId id="318" r:id="rId43"/>
    <p:sldId id="282" r:id="rId44"/>
    <p:sldId id="257" r:id="rId45"/>
    <p:sldId id="308" r:id="rId46"/>
    <p:sldId id="312" r:id="rId47"/>
    <p:sldId id="309" r:id="rId48"/>
    <p:sldId id="317" r:id="rId49"/>
    <p:sldId id="280" r:id="rId5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1B4B-0F4B-4E19-B5AF-13F5E7E1C7A9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CF4D-2EA5-4E68-92A3-BD25E2798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4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6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2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47C9-11FD-4A55-9701-B8954A1BF27B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rw@cs.stir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5uyK5Mrs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5uyK5Mrs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Dice_Man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q4f_vi7yKu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QEzhxP-p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nature.com/nature/journal/v483/n7388/full/nature10872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.stir.ac.uk/lectur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tMeI3xGtcM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Cmprssd</a:t>
            </a:r>
            <a:r>
              <a:rPr lang="en-GB" b="1" dirty="0" smtClean="0"/>
              <a:t> </a:t>
            </a:r>
            <a:r>
              <a:rPr lang="en-GB" b="1" dirty="0" err="1" smtClean="0"/>
              <a:t>Vw</a:t>
            </a:r>
            <a:r>
              <a:rPr lang="en-GB" b="1" dirty="0" smtClean="0"/>
              <a:t> f </a:t>
            </a:r>
            <a:r>
              <a:rPr lang="en-GB" b="1" dirty="0" err="1" smtClean="0"/>
              <a:t>Infrmtn</a:t>
            </a:r>
            <a:r>
              <a:rPr lang="en-GB" b="1" dirty="0" smtClean="0"/>
              <a:t> </a:t>
            </a:r>
            <a:r>
              <a:rPr lang="en-GB" b="1" dirty="0" err="1" smtClean="0"/>
              <a:t>Thry</a:t>
            </a:r>
            <a:r>
              <a:rPr lang="en-GB" dirty="0"/>
              <a:t>: A Compressed View of </a:t>
            </a:r>
            <a:r>
              <a:rPr lang="en-GB" dirty="0" smtClean="0"/>
              <a:t>Information </a:t>
            </a:r>
            <a:br>
              <a:rPr lang="en-GB" dirty="0" smtClean="0"/>
            </a:br>
            <a:r>
              <a:rPr lang="en-GB" dirty="0"/>
              <a:t>J</a:t>
            </a:r>
            <a:r>
              <a:rPr lang="en-GB" dirty="0" smtClean="0"/>
              <a:t>ohn Woodward </a:t>
            </a:r>
            <a:r>
              <a:rPr lang="en-GB" dirty="0" smtClean="0">
                <a:hlinkClick r:id="rId2"/>
              </a:rPr>
              <a:t>jrw@cs.stir.ac.uk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352928" cy="3672408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Is </a:t>
            </a:r>
            <a:r>
              <a:rPr lang="en-GB" sz="4400" b="1" dirty="0"/>
              <a:t>a picture really worth </a:t>
            </a:r>
            <a:r>
              <a:rPr lang="en-GB" sz="4400" b="1" u="sng" dirty="0"/>
              <a:t>1000 words</a:t>
            </a:r>
            <a:r>
              <a:rPr lang="en-GB" sz="4400" b="1" dirty="0"/>
              <a:t>? </a:t>
            </a:r>
            <a:endParaRPr lang="en-GB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Does </a:t>
            </a:r>
            <a:r>
              <a:rPr lang="en-GB" sz="4400" b="1" u="sng" dirty="0"/>
              <a:t>the Complete Works of Shakespeare </a:t>
            </a:r>
            <a:r>
              <a:rPr lang="en-GB" sz="4400" b="1" dirty="0"/>
              <a:t>contain more information in its original language or a translation? </a:t>
            </a:r>
            <a:endParaRPr lang="en-GB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Why </a:t>
            </a:r>
            <a:r>
              <a:rPr lang="en-GB" sz="4400" b="1" dirty="0"/>
              <a:t>is </a:t>
            </a:r>
            <a:r>
              <a:rPr lang="en-GB" sz="4400" b="1" u="sng" dirty="0"/>
              <a:t>tossing a coin </a:t>
            </a:r>
            <a:r>
              <a:rPr lang="en-GB" sz="4400" b="1" dirty="0"/>
              <a:t>the best way to make a decision? What is your best defence when </a:t>
            </a:r>
            <a:r>
              <a:rPr lang="en-GB" sz="4400" b="1" dirty="0" smtClean="0"/>
              <a:t>interrogated?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W</a:t>
            </a:r>
            <a:r>
              <a:rPr lang="en-GB" sz="4400" b="1" dirty="0" smtClean="0"/>
              <a:t>hy </a:t>
            </a:r>
            <a:r>
              <a:rPr lang="en-GB" sz="4400" b="1" dirty="0"/>
              <a:t>is the original scientific paper outlining information theory </a:t>
            </a:r>
            <a:r>
              <a:rPr lang="en-GB" sz="4400" b="1" u="sng" dirty="0"/>
              <a:t>still relevant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2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" y="-603448"/>
            <a:ext cx="8783398" cy="8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Morse Code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680520" cy="4525963"/>
          </a:xfrm>
        </p:spPr>
        <p:txBody>
          <a:bodyPr/>
          <a:lstStyle/>
          <a:p>
            <a:r>
              <a:rPr lang="en-GB" dirty="0" smtClean="0"/>
              <a:t>How many symbols are in the Morse code?</a:t>
            </a:r>
          </a:p>
          <a:p>
            <a:r>
              <a:rPr lang="en-GB" dirty="0" smtClean="0"/>
              <a:t>1, 2, 3, 4, 5</a:t>
            </a:r>
          </a:p>
          <a:p>
            <a:endParaRPr lang="en-GB" dirty="0"/>
          </a:p>
        </p:txBody>
      </p:sp>
      <p:pic>
        <p:nvPicPr>
          <p:cNvPr id="4098" name="Picture 2" descr="C:\Users\jrw\Desktop\00JOHNWOODWARD4B99\INFOMATION THEORY\F1Q9OFNHCB8QEQP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39"/>
            <a:ext cx="3672086" cy="46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0035"/>
            <a:ext cx="3924921" cy="2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5085184"/>
            <a:ext cx="41148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hlinkClick r:id="rId4"/>
              </a:rPr>
              <a:t>https://www.youtube.com/watch?v=Z5uyK5MrsTs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Morse Code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5482952" cy="4525963"/>
          </a:xfrm>
        </p:spPr>
        <p:txBody>
          <a:bodyPr/>
          <a:lstStyle/>
          <a:p>
            <a:r>
              <a:rPr lang="en-GB" dirty="0"/>
              <a:t>Contains 4 </a:t>
            </a:r>
            <a:r>
              <a:rPr lang="en-GB" dirty="0" smtClean="0"/>
              <a:t>symbols</a:t>
            </a:r>
          </a:p>
          <a:p>
            <a:r>
              <a:rPr lang="en-GB" dirty="0" smtClean="0"/>
              <a:t>Morse did basic frequency analysis</a:t>
            </a:r>
          </a:p>
          <a:p>
            <a:r>
              <a:rPr lang="en-GB" dirty="0" smtClean="0"/>
              <a:t>Within 15% of optimum.</a:t>
            </a:r>
          </a:p>
          <a:p>
            <a:endParaRPr lang="en-GB" dirty="0"/>
          </a:p>
        </p:txBody>
      </p:sp>
      <p:pic>
        <p:nvPicPr>
          <p:cNvPr id="4098" name="Picture 2" descr="C:\Users\jrw\Desktop\00JOHNWOODWARD4B99\INFOMATION THEORY\F1Q9OFNHCB8QEQP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39"/>
            <a:ext cx="3672086" cy="46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0035"/>
            <a:ext cx="3924921" cy="2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5085184"/>
            <a:ext cx="41148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hlinkClick r:id="rId4"/>
              </a:rPr>
              <a:t>https://www.youtube.com/watch?v=Z5uyK5MrsTs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few gaps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78" y="1556792"/>
            <a:ext cx="466350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86409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dirty="0" smtClean="0"/>
              <a:t>…   ---   …                2)  ---   --   --.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5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86409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dirty="0" smtClean="0"/>
              <a:t>…   ---   …         SOS    2)  ---   --   --.        OMG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2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Graph of Morse Code</a:t>
            </a:r>
            <a:endParaRPr lang="en-GB" b="1" dirty="0"/>
          </a:p>
        </p:txBody>
      </p:sp>
      <p:pic>
        <p:nvPicPr>
          <p:cNvPr id="5122" name="Picture 2" descr="C:\Users\jrw\Desktop\00JOHNWOODWARD4B99\INFOMATION THEORY\moresGrap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1" y="1196752"/>
            <a:ext cx="9070147" cy="52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Coin Tossing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39949"/>
            <a:ext cx="526692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fair coin</a:t>
            </a:r>
          </a:p>
          <a:p>
            <a:r>
              <a:rPr lang="en-GB" dirty="0" smtClean="0"/>
              <a:t>A double </a:t>
            </a:r>
            <a:r>
              <a:rPr lang="en-GB" dirty="0"/>
              <a:t>headed/ tailed </a:t>
            </a:r>
            <a:r>
              <a:rPr lang="en-GB" dirty="0" smtClean="0"/>
              <a:t>coin</a:t>
            </a:r>
          </a:p>
          <a:p>
            <a:r>
              <a:rPr lang="en-GB" dirty="0" smtClean="0"/>
              <a:t>Gambler’s fallacy – each toss is independent. </a:t>
            </a:r>
          </a:p>
          <a:p>
            <a:pPr lvl="1"/>
            <a:r>
              <a:rPr lang="en-GB" dirty="0" smtClean="0"/>
              <a:t>Symmetric, </a:t>
            </a:r>
          </a:p>
          <a:p>
            <a:pPr lvl="1"/>
            <a:r>
              <a:rPr lang="en-GB" dirty="0" smtClean="0"/>
              <a:t>monotonic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66689"/>
            <a:ext cx="4077072" cy="613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5901444" cy="8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Big Bang and Pulsars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3600400" cy="15121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Examples of high and low entropy events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23928" cy="243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33038"/>
            <a:ext cx="3923928" cy="2942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7" y="3633038"/>
            <a:ext cx="4461144" cy="29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White Noise, constant function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" y="3423330"/>
            <a:ext cx="3909053" cy="2931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47619" cy="22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5" y="3414705"/>
            <a:ext cx="3464552" cy="247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412776"/>
            <a:ext cx="3384376" cy="200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Information 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018"/>
            <a:ext cx="5770984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probability / coding theory </a:t>
            </a:r>
          </a:p>
          <a:p>
            <a:r>
              <a:rPr lang="en-GB" sz="2800" u="sng" dirty="0" smtClean="0"/>
              <a:t>Transmit, share, copy, digest, delete,  evaluate, interpret, value, ignore</a:t>
            </a:r>
          </a:p>
          <a:p>
            <a:r>
              <a:rPr lang="en-GB" sz="2800" b="1" dirty="0" smtClean="0"/>
              <a:t>Shannon </a:t>
            </a:r>
            <a:r>
              <a:rPr lang="en-GB" sz="2800" b="1" dirty="0"/>
              <a:t>entropy </a:t>
            </a:r>
            <a:r>
              <a:rPr lang="en-GB" sz="2800" dirty="0"/>
              <a:t>is concerned with the transmission of a message </a:t>
            </a:r>
            <a:endParaRPr lang="en-GB" sz="2800" dirty="0" smtClean="0"/>
          </a:p>
          <a:p>
            <a:r>
              <a:rPr lang="en-GB" sz="2800" b="1" dirty="0"/>
              <a:t>A</a:t>
            </a:r>
            <a:r>
              <a:rPr lang="en-GB" sz="2800" b="1" dirty="0" smtClean="0"/>
              <a:t>lgorithmic </a:t>
            </a:r>
            <a:r>
              <a:rPr lang="en-GB" sz="2800" b="1" dirty="0"/>
              <a:t>information </a:t>
            </a:r>
            <a:r>
              <a:rPr lang="en-GB" sz="2800" dirty="0"/>
              <a:t>theory is concerned with the </a:t>
            </a:r>
            <a:r>
              <a:rPr lang="en-GB" sz="2800" dirty="0" smtClean="0"/>
              <a:t>information </a:t>
            </a:r>
            <a:r>
              <a:rPr lang="en-GB" sz="2800" dirty="0"/>
              <a:t>content of the message itself.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188640"/>
            <a:ext cx="2880320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3176"/>
            <a:ext cx="7236296" cy="1646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3429000"/>
            <a:ext cx="3275856" cy="150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544522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1948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14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en-GB" b="1" dirty="0" smtClean="0"/>
              <a:t>Making a Decision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26" y="188640"/>
            <a:ext cx="3298118" cy="179504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68760"/>
            <a:ext cx="43204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you cannot make a rational decision …toss a fair coin. </a:t>
            </a:r>
          </a:p>
          <a:p>
            <a:r>
              <a:rPr lang="en-GB" dirty="0" smtClean="0"/>
              <a:t>This has maximum “surprize” or least predictability.</a:t>
            </a:r>
          </a:p>
          <a:p>
            <a:r>
              <a:rPr lang="en-GB" dirty="0" smtClean="0"/>
              <a:t>With a friend – chocolate cake or broccoli. </a:t>
            </a:r>
          </a:p>
          <a:p>
            <a:r>
              <a:rPr lang="en-GB" dirty="0">
                <a:hlinkClick r:id="rId3"/>
              </a:rPr>
              <a:t>http://en.wikipedia.org/wiki/The_Dice_Man</a:t>
            </a:r>
            <a:r>
              <a:rPr lang="en-GB" dirty="0"/>
              <a:t> – makes decisions by rolling a dice.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jrw\Desktop\00JOHNWOODWARD4B99\INFOMATION THEORY\bigstock-Person-Is-Between-Two-Choices-42685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60" y="5278760"/>
            <a:ext cx="315848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rw\Desktop\00JOHNWOODWARD4B99\INFOMATION THEORY\road-of-choi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08" y="2060848"/>
            <a:ext cx="3030984" cy="18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72" y="4077072"/>
            <a:ext cx="2349624" cy="134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5" y="4077072"/>
            <a:ext cx="1752867" cy="13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4114800" cy="1143000"/>
          </a:xfrm>
        </p:spPr>
        <p:txBody>
          <a:bodyPr/>
          <a:lstStyle/>
          <a:p>
            <a:r>
              <a:rPr lang="en-GB" b="1" dirty="0" smtClean="0"/>
              <a:t>20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4" y="1207798"/>
            <a:ext cx="4340202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can ask yes/no questions. </a:t>
            </a:r>
            <a:r>
              <a:rPr lang="en-GB" b="1" dirty="0" smtClean="0"/>
              <a:t>Not L/R</a:t>
            </a:r>
          </a:p>
          <a:p>
            <a:r>
              <a:rPr lang="en-GB" dirty="0" smtClean="0"/>
              <a:t>What is a good question? Phone book</a:t>
            </a:r>
          </a:p>
          <a:p>
            <a:r>
              <a:rPr lang="en-GB" dirty="0" smtClean="0"/>
              <a:t>How many questions on average? </a:t>
            </a:r>
          </a:p>
          <a:p>
            <a:r>
              <a:rPr lang="en-GB" dirty="0" smtClean="0"/>
              <a:t>Can use it as a </a:t>
            </a:r>
            <a:r>
              <a:rPr lang="en-GB" b="1" dirty="0" smtClean="0"/>
              <a:t>code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not proved in machine learning books.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5314796" cy="3959574"/>
          </a:xfrm>
          <a:prstGeom prst="rect">
            <a:avLst/>
          </a:prstGeom>
        </p:spPr>
      </p:pic>
      <p:pic>
        <p:nvPicPr>
          <p:cNvPr id="7170" name="Picture 2" descr="C:\Users\jrw\Desktop\00JOHNWOODWARD4B99\INFOMATION THEORY\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0928"/>
            <a:ext cx="3907904" cy="19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21288"/>
            <a:ext cx="519185" cy="60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79" y="6057265"/>
            <a:ext cx="495653" cy="484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10" y="6030286"/>
            <a:ext cx="529832" cy="582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40" y="6030286"/>
            <a:ext cx="447737" cy="6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Two Possible Codes</a:t>
            </a:r>
            <a:endParaRPr lang="en-GB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736332" y="1330672"/>
            <a:ext cx="3584406" cy="2086491"/>
            <a:chOff x="528371" y="2708920"/>
            <a:chExt cx="3584406" cy="208649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259632" y="2708920"/>
              <a:ext cx="1152128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369093" y="2708920"/>
              <a:ext cx="1071736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36332" y="3429000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851921" y="3429000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312396" y="3429000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78902" y="3429000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19325" y="4149080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556" y="4137243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6645" y="413724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3159" y="4137243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8914" y="274579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2748" y="273395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8371" y="338558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2205" y="3373745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28943" y="3429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42777" y="341716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86748"/>
              </p:ext>
            </p:extLst>
          </p:nvPr>
        </p:nvGraphicFramePr>
        <p:xfrm>
          <a:off x="922986" y="3462674"/>
          <a:ext cx="2918134" cy="24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067"/>
                <a:gridCol w="1459067"/>
              </a:tblGrid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SYMBOL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CODE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"00"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T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"01"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C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"10"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G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</a:t>
                      </a:r>
                      <a:r>
                        <a:rPr lang="en-GB" sz="3200" u="none" strike="noStrike" dirty="0" smtClean="0">
                          <a:effectLst/>
                        </a:rPr>
                        <a:t>11"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67496"/>
              </p:ext>
            </p:extLst>
          </p:nvPr>
        </p:nvGraphicFramePr>
        <p:xfrm>
          <a:off x="922986" y="6237312"/>
          <a:ext cx="2918134" cy="49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067"/>
                <a:gridCol w="1459067"/>
              </a:tblGrid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 smtClean="0">
                          <a:effectLst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 smtClean="0">
                          <a:effectLst/>
                        </a:rPr>
                        <a:t>8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024" y="11447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 choices</a:t>
            </a:r>
          </a:p>
          <a:p>
            <a:r>
              <a:rPr lang="en-GB" sz="2000" b="1" dirty="0" smtClean="0"/>
              <a:t>Log 4 = 2 </a:t>
            </a:r>
          </a:p>
          <a:p>
            <a:r>
              <a:rPr lang="en-GB" sz="2000" b="1" dirty="0" smtClean="0"/>
              <a:t>A – two bits of information</a:t>
            </a:r>
          </a:p>
          <a:p>
            <a:r>
              <a:rPr lang="en-GB" sz="2000" b="1" dirty="0" smtClean="0"/>
              <a:t>T </a:t>
            </a:r>
            <a:r>
              <a:rPr lang="en-GB" sz="2000" b="1" dirty="0"/>
              <a:t>– two bits of information</a:t>
            </a:r>
          </a:p>
          <a:p>
            <a:r>
              <a:rPr lang="en-GB" sz="2000" b="1" dirty="0" smtClean="0"/>
              <a:t>C </a:t>
            </a:r>
            <a:r>
              <a:rPr lang="en-GB" sz="2000" b="1" dirty="0"/>
              <a:t>– two bits of information</a:t>
            </a:r>
          </a:p>
          <a:p>
            <a:r>
              <a:rPr lang="en-GB" sz="2000" b="1" dirty="0"/>
              <a:t>G</a:t>
            </a:r>
            <a:r>
              <a:rPr lang="en-GB" sz="2000" b="1" dirty="0" smtClean="0"/>
              <a:t> </a:t>
            </a:r>
            <a:r>
              <a:rPr lang="en-GB" sz="2000" b="1" dirty="0"/>
              <a:t>– two bits of information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6203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Two Possible Codes</a:t>
            </a:r>
            <a:endParaRPr lang="en-GB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736332" y="1330672"/>
            <a:ext cx="3584406" cy="2086491"/>
            <a:chOff x="528371" y="2708920"/>
            <a:chExt cx="3584406" cy="208649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259632" y="2708920"/>
              <a:ext cx="1152128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369093" y="2708920"/>
              <a:ext cx="1071736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36332" y="3429000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851921" y="3429000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312396" y="3429000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78902" y="3429000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19325" y="4149080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556" y="4137243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6645" y="413724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3159" y="4137243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8914" y="274579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2748" y="273395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8371" y="338558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2205" y="3373745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28943" y="3429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0</a:t>
              </a:r>
              <a:endParaRPr lang="en-GB" sz="3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42777" y="341716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22648" y="406149"/>
            <a:ext cx="2669952" cy="3009998"/>
            <a:chOff x="5004048" y="2564904"/>
            <a:chExt cx="2669952" cy="300999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341163" y="2708920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868144" y="2708920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834369" y="3427275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61350" y="3427275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294788" y="4137243"/>
              <a:ext cx="576064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821769" y="4137243"/>
              <a:ext cx="508515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80548" y="4928571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4048" y="3356992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54248" y="4137241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94382" y="4916734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27292" y="263691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76026" y="4003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07875" y="328496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9765" y="400332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51978" y="3229735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15676" y="256490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1</a:t>
              </a:r>
              <a:endParaRPr lang="en-GB" sz="3600" b="1" dirty="0"/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44806"/>
              </p:ext>
            </p:extLst>
          </p:nvPr>
        </p:nvGraphicFramePr>
        <p:xfrm>
          <a:off x="922986" y="3462674"/>
          <a:ext cx="2918134" cy="24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067"/>
                <a:gridCol w="1459067"/>
              </a:tblGrid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SYMBOL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CODE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"00"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T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"01"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C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"10"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G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</a:t>
                      </a:r>
                      <a:r>
                        <a:rPr lang="en-GB" sz="3200" u="none" strike="noStrike" dirty="0" smtClean="0">
                          <a:effectLst/>
                        </a:rPr>
                        <a:t>11"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14531"/>
              </p:ext>
            </p:extLst>
          </p:nvPr>
        </p:nvGraphicFramePr>
        <p:xfrm>
          <a:off x="5112431" y="3429000"/>
          <a:ext cx="2745473" cy="263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537"/>
                <a:gridCol w="1242936"/>
              </a:tblGrid>
              <a:tr h="52729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SYMBOL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CODE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729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A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"0"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729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T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"10"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729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C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"110"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729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G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"111"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29387"/>
              </p:ext>
            </p:extLst>
          </p:nvPr>
        </p:nvGraphicFramePr>
        <p:xfrm>
          <a:off x="922986" y="6237312"/>
          <a:ext cx="2918134" cy="49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067"/>
                <a:gridCol w="1459067"/>
              </a:tblGrid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smtClean="0">
                          <a:effectLst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smtClean="0">
                          <a:effectLst/>
                        </a:rPr>
                        <a:t>8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68942"/>
              </p:ext>
            </p:extLst>
          </p:nvPr>
        </p:nvGraphicFramePr>
        <p:xfrm>
          <a:off x="5040081" y="6237312"/>
          <a:ext cx="2918134" cy="49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067"/>
                <a:gridCol w="1459067"/>
              </a:tblGrid>
              <a:tr h="49965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 smtClean="0">
                          <a:effectLst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4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Police Interview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51411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Police may ask you to </a:t>
            </a:r>
            <a:r>
              <a:rPr lang="en-GB" b="1" dirty="0" smtClean="0"/>
              <a:t>repeat</a:t>
            </a:r>
            <a:r>
              <a:rPr lang="en-GB" dirty="0" smtClean="0"/>
              <a:t> your statement. Why.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This is a </a:t>
            </a:r>
            <a:r>
              <a:rPr lang="en-GB" b="1" dirty="0" smtClean="0"/>
              <a:t>tactic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Or they may ask you for details in a </a:t>
            </a:r>
            <a:r>
              <a:rPr lang="en-GB" b="1" dirty="0" smtClean="0"/>
              <a:t>different order</a:t>
            </a:r>
            <a:r>
              <a:rPr lang="en-GB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b="1" dirty="0" smtClean="0"/>
              <a:t>no </a:t>
            </a:r>
            <a:r>
              <a:rPr lang="en-GB" b="1" dirty="0"/>
              <a:t>comment </a:t>
            </a:r>
            <a:r>
              <a:rPr lang="en-GB" b="1" dirty="0" smtClean="0"/>
              <a:t>interview</a:t>
            </a:r>
            <a:r>
              <a:rPr lang="en-GB" dirty="0" smtClean="0"/>
              <a:t>” </a:t>
            </a:r>
            <a:r>
              <a:rPr lang="en-GB" u="sng" dirty="0">
                <a:hlinkClick r:id="rId2"/>
              </a:rPr>
              <a:t>https://www.youtube.com/watch?v=q4f_vi7yKuU</a:t>
            </a:r>
            <a:r>
              <a:rPr lang="en-GB" dirty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</a:t>
            </a:r>
            <a:r>
              <a:rPr lang="en-GB" b="1" dirty="0" smtClean="0"/>
              <a:t>information content?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Neither confirm nor deny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3272401" cy="2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Linguistics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108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zs</a:t>
            </a:r>
            <a:r>
              <a:rPr lang="en-GB" dirty="0"/>
              <a:t>, td, </a:t>
            </a:r>
            <a:r>
              <a:rPr lang="en-GB" dirty="0" err="1"/>
              <a:t>pb</a:t>
            </a:r>
            <a:r>
              <a:rPr lang="en-GB" dirty="0"/>
              <a:t>, </a:t>
            </a:r>
            <a:r>
              <a:rPr lang="en-GB" dirty="0" err="1"/>
              <a:t>fv</a:t>
            </a:r>
            <a:r>
              <a:rPr lang="en-GB" dirty="0"/>
              <a:t> </a:t>
            </a:r>
            <a:r>
              <a:rPr lang="en-GB" b="1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`` </a:t>
            </a:r>
            <a:r>
              <a:rPr lang="en-GB" dirty="0" smtClean="0"/>
              <a:t>– how much info?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shorthand.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Lip reading.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9619"/>
            <a:ext cx="3086442" cy="4921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851920" cy="3507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4221088"/>
            <a:ext cx="5305425" cy="2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4114800" cy="1143000"/>
          </a:xfrm>
        </p:spPr>
        <p:txBody>
          <a:bodyPr/>
          <a:lstStyle/>
          <a:p>
            <a:r>
              <a:rPr lang="en-GB" b="1" dirty="0" smtClean="0"/>
              <a:t>Redundancy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6" y="1988840"/>
            <a:ext cx="5385306" cy="511256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err="1"/>
              <a:t>Cmprssd</a:t>
            </a:r>
            <a:r>
              <a:rPr lang="en-GB" b="1" dirty="0"/>
              <a:t> </a:t>
            </a:r>
            <a:r>
              <a:rPr lang="en-GB" b="1" dirty="0" err="1"/>
              <a:t>Vw</a:t>
            </a:r>
            <a:r>
              <a:rPr lang="en-GB" b="1" dirty="0"/>
              <a:t> f </a:t>
            </a:r>
            <a:r>
              <a:rPr lang="en-GB" b="1" dirty="0" err="1"/>
              <a:t>Infrmtn</a:t>
            </a:r>
            <a:r>
              <a:rPr lang="en-GB" b="1" dirty="0"/>
              <a:t> </a:t>
            </a:r>
            <a:r>
              <a:rPr lang="en-GB" b="1" dirty="0" err="1"/>
              <a:t>Thry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English (Mon</a:t>
            </a:r>
            <a:r>
              <a:rPr lang="en-GB" u="sng" dirty="0" smtClean="0"/>
              <a:t>day</a:t>
            </a:r>
            <a:r>
              <a:rPr lang="en-GB" dirty="0" smtClean="0"/>
              <a:t>, Wednes</a:t>
            </a:r>
            <a:r>
              <a:rPr lang="en-GB" u="sng" dirty="0" smtClean="0"/>
              <a:t>day</a:t>
            </a:r>
            <a:r>
              <a:rPr lang="en-GB" dirty="0" smtClean="0"/>
              <a:t>, Fri</a:t>
            </a:r>
            <a:r>
              <a:rPr lang="en-GB" u="sng" dirty="0" smtClean="0"/>
              <a:t>day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Japanese (Mon, Wed, Fri)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Texting “r u 3 2nite” – like Telegrams.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J</a:t>
            </a:r>
            <a:r>
              <a:rPr lang="en-GB" dirty="0" smtClean="0"/>
              <a:t>uliet, </a:t>
            </a:r>
            <a:r>
              <a:rPr lang="en-GB" b="1" dirty="0" smtClean="0"/>
              <a:t>R</a:t>
            </a:r>
            <a:r>
              <a:rPr lang="en-GB" dirty="0" smtClean="0"/>
              <a:t>omeo, </a:t>
            </a:r>
            <a:r>
              <a:rPr lang="en-GB" b="1" dirty="0" smtClean="0"/>
              <a:t>W</a:t>
            </a:r>
            <a:r>
              <a:rPr lang="en-GB" dirty="0" smtClean="0"/>
              <a:t>hisky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vowels, accent and feeling, </a:t>
            </a:r>
            <a:r>
              <a:rPr lang="en-GB" dirty="0" smtClean="0"/>
              <a:t>consonants </a:t>
            </a:r>
            <a:r>
              <a:rPr lang="en-GB" dirty="0"/>
              <a:t>are the content of the message (I love you </a:t>
            </a:r>
            <a:r>
              <a:rPr lang="en-GB" dirty="0" smtClean="0"/>
              <a:t>/come on).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Linux commands are compressed </a:t>
            </a:r>
            <a:r>
              <a:rPr lang="en-GB" dirty="0" smtClean="0"/>
              <a:t>English </a:t>
            </a:r>
            <a:r>
              <a:rPr lang="en-GB" b="1" dirty="0" err="1" smtClean="0"/>
              <a:t>rm</a:t>
            </a:r>
            <a:r>
              <a:rPr lang="en-GB" dirty="0" smtClean="0"/>
              <a:t> remove, </a:t>
            </a:r>
            <a:r>
              <a:rPr lang="en-GB" b="1" dirty="0" err="1" smtClean="0"/>
              <a:t>cp</a:t>
            </a:r>
            <a:r>
              <a:rPr lang="en-GB" dirty="0" smtClean="0"/>
              <a:t> copy.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Adding </a:t>
            </a:r>
            <a:r>
              <a:rPr lang="en-GB" dirty="0"/>
              <a:t>redundantly to a message is the opposite of compressing </a:t>
            </a:r>
            <a:r>
              <a:rPr lang="en-GB" dirty="0" smtClean="0"/>
              <a:t>it.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hone numbers should not clash.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0968"/>
            <a:ext cx="4255472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5913516" cy="2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Genetic Code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141168"/>
          </a:xfrm>
        </p:spPr>
        <p:txBody>
          <a:bodyPr/>
          <a:lstStyle/>
          <a:p>
            <a:r>
              <a:rPr lang="en-GB" dirty="0" smtClean="0"/>
              <a:t>Which strand of DNA contains more information </a:t>
            </a:r>
          </a:p>
          <a:p>
            <a:pPr lvl="1"/>
            <a:r>
              <a:rPr lang="en-GB" dirty="0" smtClean="0"/>
              <a:t> left or right? </a:t>
            </a:r>
          </a:p>
          <a:p>
            <a:pPr lvl="1"/>
            <a:r>
              <a:rPr lang="en-GB" dirty="0" smtClean="0"/>
              <a:t>resulting amino acid?</a:t>
            </a:r>
          </a:p>
          <a:p>
            <a:pPr marL="457200" lvl="1" indent="0">
              <a:buNone/>
            </a:pPr>
            <a:r>
              <a:rPr lang="en-GB" dirty="0" smtClean="0"/>
              <a:t>4 BASES    A-T     C-G</a:t>
            </a:r>
          </a:p>
          <a:p>
            <a:pPr marL="457200" lvl="1" indent="0">
              <a:buNone/>
            </a:pPr>
            <a:r>
              <a:rPr lang="en-GB" dirty="0" smtClean="0"/>
              <a:t>20 AMINO ACIDS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56" y="2430747"/>
            <a:ext cx="3491880" cy="214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41168"/>
            <a:ext cx="1673932" cy="169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6" y="260648"/>
            <a:ext cx="4382700" cy="19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1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Genetic Code</a:t>
            </a:r>
            <a:endParaRPr lang="en-GB" b="1" dirty="0"/>
          </a:p>
        </p:txBody>
      </p:sp>
      <p:pic>
        <p:nvPicPr>
          <p:cNvPr id="6146" name="Picture 2" descr="C:\Users\jrw\Desktop\00JOHNWOODWARD4B99\INFOMATION THEORY\genetic code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" y="99834"/>
            <a:ext cx="8559062" cy="66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47864" y="-1714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Genetic Code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0346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Genetic Code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472608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</a:t>
            </a:r>
            <a:r>
              <a:rPr lang="en-GB" b="1" dirty="0" smtClean="0"/>
              <a:t>gaps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b="1" dirty="0" smtClean="0"/>
              <a:t>3</a:t>
            </a:r>
            <a:r>
              <a:rPr lang="en-GB" dirty="0" smtClean="0"/>
              <a:t> bases (ATCG) not 2 or 4.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Instantaneous</a:t>
            </a:r>
            <a:r>
              <a:rPr lang="en-GB" dirty="0" smtClean="0"/>
              <a:t> – needed!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Even if mistake is made in last base – often okay – grouped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Even if wrong amino acid – still has similar chemical properties. </a:t>
            </a:r>
          </a:p>
        </p:txBody>
      </p:sp>
    </p:spTree>
    <p:extLst>
      <p:ext uri="{BB962C8B-B14F-4D97-AF65-F5344CB8AC3E}">
        <p14:creationId xmlns:p14="http://schemas.microsoft.com/office/powerpoint/2010/main" val="345584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Hangman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3 games</a:t>
            </a:r>
          </a:p>
        </p:txBody>
      </p:sp>
      <p:pic>
        <p:nvPicPr>
          <p:cNvPr id="8194" name="Picture 2" descr="C:\Users\jrw\Desktop\00JOHNWOODWARD4B99\INFOMATION THEORY\adam-asm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02224" cy="4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315"/>
            <a:ext cx="8229600" cy="1143000"/>
          </a:xfrm>
        </p:spPr>
        <p:txBody>
          <a:bodyPr/>
          <a:lstStyle/>
          <a:p>
            <a:r>
              <a:rPr lang="en-GB" b="1" dirty="0" smtClean="0"/>
              <a:t>Lossless/Lossy Compression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267" y="5301208"/>
            <a:ext cx="9144000" cy="140101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www.youtube.com/watch?v=QEzhxP-pdos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72" y="1196752"/>
            <a:ext cx="4178261" cy="3056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7" y="1196752"/>
            <a:ext cx="3600953" cy="64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" y="2061241"/>
            <a:ext cx="4452802" cy="188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61047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Incompressible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283691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Not all strings are compressible.</a:t>
            </a:r>
            <a:r>
              <a:rPr lang="en-GB" dirty="0" smtClean="0"/>
              <a:t> </a:t>
            </a:r>
          </a:p>
          <a:p>
            <a:r>
              <a:rPr lang="en-GB" dirty="0" smtClean="0"/>
              <a:t>We want to compress all bit strings of length 3, to be shorter. </a:t>
            </a:r>
          </a:p>
          <a:p>
            <a:r>
              <a:rPr lang="en-GB" dirty="0" smtClean="0"/>
              <a:t>proof – pigeon hole principle.</a:t>
            </a:r>
          </a:p>
          <a:p>
            <a:r>
              <a:rPr lang="en-GB" dirty="0" smtClean="0"/>
              <a:t>In fact most strings are not compressible – “RENAMING”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17633"/>
              </p:ext>
            </p:extLst>
          </p:nvPr>
        </p:nvGraphicFramePr>
        <p:xfrm>
          <a:off x="251520" y="4500891"/>
          <a:ext cx="56991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9"/>
                <a:gridCol w="814169"/>
                <a:gridCol w="814169"/>
                <a:gridCol w="814169"/>
                <a:gridCol w="814169"/>
                <a:gridCol w="814169"/>
                <a:gridCol w="814169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“”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28142"/>
              </p:ext>
            </p:extLst>
          </p:nvPr>
        </p:nvGraphicFramePr>
        <p:xfrm>
          <a:off x="6516216" y="2348880"/>
          <a:ext cx="1863576" cy="397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94"/>
                <a:gridCol w="465894"/>
                <a:gridCol w="465894"/>
                <a:gridCol w="465894"/>
              </a:tblGrid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0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1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2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3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4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5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6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7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661248"/>
            <a:ext cx="471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Bit strings of length &lt;= 2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980728"/>
            <a:ext cx="1738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bit strings </a:t>
            </a:r>
            <a:endParaRPr lang="en-GB" sz="2800" b="1" dirty="0" smtClean="0"/>
          </a:p>
          <a:p>
            <a:r>
              <a:rPr lang="en-GB" sz="2800" b="1" dirty="0" smtClean="0"/>
              <a:t>length </a:t>
            </a:r>
            <a:r>
              <a:rPr lang="en-GB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261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01321" cy="1143000"/>
          </a:xfrm>
        </p:spPr>
        <p:txBody>
          <a:bodyPr/>
          <a:lstStyle/>
          <a:p>
            <a:r>
              <a:rPr lang="en-GB" b="1" dirty="0" smtClean="0"/>
              <a:t>Kolmogorov 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“0000000000000…” </a:t>
            </a:r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</a:t>
            </a:r>
            <a:r>
              <a:rPr lang="en-GB" sz="2400" dirty="0" smtClean="0"/>
              <a:t>…”</a:t>
            </a:r>
          </a:p>
          <a:p>
            <a:pPr marL="0" indent="0">
              <a:buNone/>
            </a:pPr>
            <a:r>
              <a:rPr lang="en-GB" sz="2400" dirty="0" smtClean="0"/>
              <a:t>“1011010010110…”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1" y="260648"/>
            <a:ext cx="2685479" cy="29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01321" cy="1143000"/>
          </a:xfrm>
        </p:spPr>
        <p:txBody>
          <a:bodyPr/>
          <a:lstStyle/>
          <a:p>
            <a:r>
              <a:rPr lang="en-GB" b="1" dirty="0" smtClean="0"/>
              <a:t>Kolmogorov 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“0000000000000…” repeat 60 times “0”</a:t>
            </a:r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0010010010010…” repeat 20 times “</a:t>
            </a:r>
            <a:r>
              <a:rPr lang="en-GB" sz="2400" dirty="0" smtClean="0"/>
              <a:t>001”</a:t>
            </a:r>
          </a:p>
          <a:p>
            <a:pPr marL="0" indent="0">
              <a:buNone/>
            </a:pPr>
            <a:r>
              <a:rPr lang="en-GB" sz="2400" dirty="0" smtClean="0"/>
              <a:t>“1011010010110…” print </a:t>
            </a:r>
            <a:r>
              <a:rPr lang="en-GB" sz="2400" dirty="0"/>
              <a:t>“</a:t>
            </a:r>
            <a:r>
              <a:rPr lang="en-GB" sz="2400" dirty="0" smtClean="0"/>
              <a:t>1011010010110…”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1" y="260648"/>
            <a:ext cx="2685479" cy="29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9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01321" cy="1143000"/>
          </a:xfrm>
        </p:spPr>
        <p:txBody>
          <a:bodyPr/>
          <a:lstStyle/>
          <a:p>
            <a:r>
              <a:rPr lang="en-GB" b="1" dirty="0" smtClean="0"/>
              <a:t>Kolmogorov 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“0000000000000…” repeat 60 times “0”</a:t>
            </a:r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0010010010010…” repeat 20 times “</a:t>
            </a:r>
            <a:r>
              <a:rPr lang="en-GB" sz="2400" dirty="0" smtClean="0"/>
              <a:t>001”</a:t>
            </a:r>
          </a:p>
          <a:p>
            <a:pPr marL="0" indent="0">
              <a:buNone/>
            </a:pPr>
            <a:r>
              <a:rPr lang="en-GB" sz="2400" dirty="0" smtClean="0"/>
              <a:t>“1011010010110…” print </a:t>
            </a:r>
            <a:r>
              <a:rPr lang="en-GB" sz="2400" dirty="0"/>
              <a:t>“</a:t>
            </a:r>
            <a:r>
              <a:rPr lang="en-GB" sz="2400" dirty="0" smtClean="0"/>
              <a:t>1011010010110…”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1" y="260648"/>
            <a:ext cx="2685479" cy="29313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08520" y="3439110"/>
            <a:ext cx="9145016" cy="31582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According to probability theory they are </a:t>
            </a:r>
            <a:r>
              <a:rPr lang="en-GB" sz="2300" b="1" dirty="0" smtClean="0"/>
              <a:t>all equally likely</a:t>
            </a:r>
            <a:r>
              <a:rPr lang="en-GB" sz="23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If there is a </a:t>
            </a:r>
            <a:r>
              <a:rPr lang="en-GB" sz="2300" b="1" dirty="0" smtClean="0"/>
              <a:t>pattern</a:t>
            </a:r>
            <a:r>
              <a:rPr lang="en-GB" sz="2300" dirty="0" smtClean="0"/>
              <a:t>, we can write a </a:t>
            </a:r>
            <a:r>
              <a:rPr lang="en-GB" sz="2300" b="1" dirty="0" smtClean="0"/>
              <a:t>rule</a:t>
            </a:r>
            <a:r>
              <a:rPr lang="en-GB" sz="2300" dirty="0" smtClean="0"/>
              <a:t> and </a:t>
            </a:r>
            <a:r>
              <a:rPr lang="en-GB" sz="2300" b="1" dirty="0" smtClean="0"/>
              <a:t>implement</a:t>
            </a:r>
            <a:r>
              <a:rPr lang="en-GB" sz="2300" dirty="0" smtClean="0"/>
              <a:t> it on a </a:t>
            </a:r>
            <a:r>
              <a:rPr lang="en-GB" sz="2300" b="1" dirty="0" smtClean="0"/>
              <a:t>computer</a:t>
            </a:r>
            <a:r>
              <a:rPr lang="en-GB" sz="23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u="sng" dirty="0" smtClean="0"/>
              <a:t>Kolmogorov complexity is the length of the shortest computer program to print the string and halt</a:t>
            </a:r>
            <a:r>
              <a:rPr lang="en-GB" sz="23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dirty="0"/>
              <a:t>Which string above have high/low Kolmogorov complexity</a:t>
            </a:r>
            <a:r>
              <a:rPr lang="en-GB" sz="2300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Amazing fact – it is </a:t>
            </a:r>
            <a:r>
              <a:rPr lang="en-GB" sz="2300" b="1" dirty="0" smtClean="0"/>
              <a:t>independent</a:t>
            </a:r>
            <a:r>
              <a:rPr lang="en-GB" sz="2300" dirty="0" smtClean="0"/>
              <a:t> of the computer you run it on.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Kolmogorov </a:t>
            </a:r>
            <a:r>
              <a:rPr lang="en-GB" sz="2300" dirty="0"/>
              <a:t>complexity is a </a:t>
            </a:r>
            <a:r>
              <a:rPr lang="en-GB" sz="2300" b="1" dirty="0"/>
              <a:t>generalization</a:t>
            </a:r>
            <a:r>
              <a:rPr lang="en-GB" sz="2300" dirty="0"/>
              <a:t> of Shannon entropy. </a:t>
            </a:r>
          </a:p>
          <a:p>
            <a:pPr marL="514350" indent="-514350">
              <a:buFont typeface="+mj-lt"/>
              <a:buAutoNum type="arabicPeriod"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228102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7344816" cy="1143000"/>
          </a:xfrm>
        </p:spPr>
        <p:txBody>
          <a:bodyPr/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Law of Thermodynamics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6131024" cy="46370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Entropy</a:t>
            </a:r>
            <a:r>
              <a:rPr lang="en-GB" dirty="0" smtClean="0"/>
              <a:t> (disorder) </a:t>
            </a:r>
            <a:r>
              <a:rPr lang="en-GB" b="1" dirty="0" smtClean="0"/>
              <a:t>increases</a:t>
            </a:r>
            <a:r>
              <a:rPr lang="en-GB" dirty="0" smtClean="0"/>
              <a:t> (statistically) (</a:t>
            </a:r>
            <a:r>
              <a:rPr lang="en-GB" dirty="0"/>
              <a:t>closed </a:t>
            </a:r>
            <a:r>
              <a:rPr lang="en-GB" dirty="0" smtClean="0"/>
              <a:t>system)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things</a:t>
            </a:r>
            <a:r>
              <a:rPr lang="en-GB" dirty="0" smtClean="0"/>
              <a:t> </a:t>
            </a:r>
            <a:r>
              <a:rPr lang="en-GB" b="1" dirty="0" smtClean="0"/>
              <a:t>naturally become untidy</a:t>
            </a:r>
            <a:r>
              <a:rPr lang="en-GB" dirty="0" smtClean="0"/>
              <a:t> (</a:t>
            </a:r>
            <a:r>
              <a:rPr lang="en-GB" i="1" dirty="0" smtClean="0"/>
              <a:t>definition of untidy?</a:t>
            </a:r>
            <a:r>
              <a:rPr lang="en-GB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Only irreversible law of physics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S = K log W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</a:t>
            </a:r>
            <a:r>
              <a:rPr lang="en-GB" dirty="0" smtClean="0"/>
              <a:t> = number microstate corresponding to that microstate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50"/>
            <a:ext cx="2011680" cy="267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44" y="2685648"/>
            <a:ext cx="2857500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16" y="4725144"/>
            <a:ext cx="3041556" cy="20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law e.g. Vibrate 2 Dice on a Tray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818656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Microstate</a:t>
            </a:r>
          </a:p>
          <a:p>
            <a:r>
              <a:rPr lang="en-GB" dirty="0" smtClean="0"/>
              <a:t>Values on each dice</a:t>
            </a:r>
          </a:p>
          <a:p>
            <a:r>
              <a:rPr lang="en-GB" dirty="0" smtClean="0"/>
              <a:t>E.g. 3,5</a:t>
            </a:r>
          </a:p>
          <a:p>
            <a:r>
              <a:rPr lang="en-GB" b="1" dirty="0" err="1" smtClean="0"/>
              <a:t>Macrostate</a:t>
            </a:r>
            <a:endParaRPr lang="en-GB" b="1" dirty="0" smtClean="0"/>
          </a:p>
          <a:p>
            <a:r>
              <a:rPr lang="en-GB" dirty="0" smtClean="0"/>
              <a:t>Sum</a:t>
            </a:r>
          </a:p>
          <a:p>
            <a:r>
              <a:rPr lang="en-GB" dirty="0" smtClean="0"/>
              <a:t>8=3+5</a:t>
            </a:r>
          </a:p>
          <a:p>
            <a:r>
              <a:rPr lang="en-GB" b="1" dirty="0" smtClean="0"/>
              <a:t>probabilities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628800"/>
            <a:ext cx="630019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6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GB" b="1" dirty="0"/>
              <a:t>Maxwell’s </a:t>
            </a:r>
            <a:r>
              <a:rPr lang="en-GB" b="1" dirty="0" smtClean="0"/>
              <a:t>Demon </a:t>
            </a:r>
            <a:r>
              <a:rPr lang="en-GB" b="1" dirty="0"/>
              <a:t>1</a:t>
            </a:r>
            <a:r>
              <a:rPr lang="en-GB" b="1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28792" cy="517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263322"/>
            <a:ext cx="4018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demon can </a:t>
            </a:r>
          </a:p>
          <a:p>
            <a:r>
              <a:rPr lang="en-GB" sz="3600" dirty="0" smtClean="0"/>
              <a:t>separate the atoms. </a:t>
            </a:r>
          </a:p>
          <a:p>
            <a:r>
              <a:rPr lang="en-GB" sz="3600" b="1" dirty="0" smtClean="0"/>
              <a:t>ENERGY FOR FREE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856731" cy="2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Maxwell’s Demon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411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can do work </a:t>
            </a:r>
            <a:r>
              <a:rPr lang="en-GB" b="1" dirty="0" smtClean="0"/>
              <a:t>(energy)</a:t>
            </a:r>
            <a:r>
              <a:rPr lang="en-GB" dirty="0" smtClean="0"/>
              <a:t> on the gas by compressing either piston. Log v1/v2</a:t>
            </a:r>
          </a:p>
          <a:p>
            <a:r>
              <a:rPr lang="en-GB" dirty="0" smtClean="0"/>
              <a:t>We can </a:t>
            </a:r>
            <a:r>
              <a:rPr lang="en-GB" b="1" dirty="0" smtClean="0"/>
              <a:t>half</a:t>
            </a:r>
            <a:r>
              <a:rPr lang="en-GB" dirty="0" smtClean="0"/>
              <a:t> push the pistons in order e.g. </a:t>
            </a:r>
            <a:r>
              <a:rPr lang="en-GB" b="1" dirty="0" smtClean="0"/>
              <a:t>010 (left, right, left)</a:t>
            </a:r>
          </a:p>
          <a:p>
            <a:r>
              <a:rPr lang="en-GB" dirty="0" smtClean="0"/>
              <a:t>We have reduced the entropy of the gas. </a:t>
            </a:r>
          </a:p>
          <a:p>
            <a:r>
              <a:rPr lang="en-GB" dirty="0" smtClean="0"/>
              <a:t>K log (#microstates)</a:t>
            </a:r>
          </a:p>
          <a:p>
            <a:r>
              <a:rPr lang="en-GB" b="1" dirty="0" smtClean="0"/>
              <a:t>3 bits of information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0016" y="1988840"/>
            <a:ext cx="4322464" cy="737343"/>
            <a:chOff x="4570016" y="1988840"/>
            <a:chExt cx="4322464" cy="7373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60032" y="1988840"/>
              <a:ext cx="352839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60032" y="2708920"/>
              <a:ext cx="352839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570016" y="1995004"/>
              <a:ext cx="720080" cy="720080"/>
              <a:chOff x="2424085" y="2708920"/>
              <a:chExt cx="720080" cy="72008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3144165" y="2708920"/>
                <a:ext cx="0" cy="72008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424085" y="3068960"/>
                <a:ext cx="72008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0800000">
              <a:off x="8172400" y="2006103"/>
              <a:ext cx="720080" cy="720080"/>
              <a:chOff x="2424085" y="2708920"/>
              <a:chExt cx="720080" cy="7200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3144165" y="2708920"/>
                <a:ext cx="0" cy="72008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424085" y="3068960"/>
                <a:ext cx="72008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>
            <a:off x="4878778" y="3060328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8778" y="3780408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12160" y="3079564"/>
            <a:ext cx="720080" cy="720080"/>
            <a:chOff x="2424085" y="2708920"/>
            <a:chExt cx="720080" cy="72008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8191146" y="3077591"/>
            <a:ext cx="720080" cy="720080"/>
            <a:chOff x="2424085" y="2708920"/>
            <a:chExt cx="720080" cy="72008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862016" y="414908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62016" y="486916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012160" y="4170545"/>
            <a:ext cx="720080" cy="720080"/>
            <a:chOff x="2424085" y="2708920"/>
            <a:chExt cx="720080" cy="72008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0800000">
            <a:off x="7471066" y="4156239"/>
            <a:ext cx="720080" cy="720080"/>
            <a:chOff x="2424085" y="2708920"/>
            <a:chExt cx="720080" cy="72008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4860032" y="522920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60032" y="594928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372200" y="5235364"/>
            <a:ext cx="720080" cy="720080"/>
            <a:chOff x="2424085" y="2708920"/>
            <a:chExt cx="720080" cy="72008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7471065" y="5229200"/>
            <a:ext cx="720080" cy="720080"/>
            <a:chOff x="2424085" y="2708920"/>
            <a:chExt cx="720080" cy="72008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372200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236296" y="43865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020272" y="3212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164288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674840" y="1268760"/>
            <a:ext cx="41148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Divide cylinder into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69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Experimental verification of </a:t>
            </a:r>
            <a:r>
              <a:rPr lang="en-GB" b="1" dirty="0" err="1"/>
              <a:t>Landauer’s</a:t>
            </a:r>
            <a:r>
              <a:rPr lang="en-GB" b="1" dirty="0"/>
              <a:t> principle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Irreversible transformation K T </a:t>
            </a:r>
            <a:r>
              <a:rPr lang="en-GB" b="1" dirty="0" err="1" smtClean="0"/>
              <a:t>ln</a:t>
            </a:r>
            <a:r>
              <a:rPr lang="en-GB" b="1" dirty="0" smtClean="0"/>
              <a:t> 2  (delete a BIT)</a:t>
            </a:r>
          </a:p>
          <a:p>
            <a:r>
              <a:rPr lang="en-GB" b="1" dirty="0" smtClean="0"/>
              <a:t>Nature</a:t>
            </a:r>
            <a:r>
              <a:rPr lang="en-GB" dirty="0"/>
              <a:t> 483, 187–189 (08 March 2012) doi:10.1038/nature10872Received 11 October 2011 Accepted 17 January 2012 Published online </a:t>
            </a:r>
            <a:r>
              <a:rPr lang="en-GB" b="1" dirty="0"/>
              <a:t>07 March </a:t>
            </a:r>
            <a:r>
              <a:rPr lang="en-GB" b="1" dirty="0" smtClean="0"/>
              <a:t>2012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www.nature.com/nature/journal/v483/n7388/full/nature10872.html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 descr="C:\Users\jrw\Desktop\00JOHNWOODWARD4B99\INFOMATION THEORY\exptVerif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693578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6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Hangman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3 games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Stirring (8) – English has some predictably so that makes it interesting.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Random letters – not interesting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All the same letter – not interesting</a:t>
            </a:r>
          </a:p>
        </p:txBody>
      </p:sp>
      <p:pic>
        <p:nvPicPr>
          <p:cNvPr id="8194" name="Picture 2" descr="C:\Users\jrw\Desktop\00JOHNWOODWARD4B99\INFOMATION THEORY\adam-asm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02224" cy="4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09"/>
            <a:ext cx="7167012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Information and Translating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85" y="1556792"/>
            <a:ext cx="5660005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Which contains more “information”</a:t>
            </a:r>
          </a:p>
          <a:p>
            <a:pPr lvl="1"/>
            <a:r>
              <a:rPr lang="en-GB" dirty="0" smtClean="0"/>
              <a:t>5,6,4…</a:t>
            </a:r>
          </a:p>
          <a:p>
            <a:pPr lvl="1"/>
            <a:r>
              <a:rPr lang="en-GB" dirty="0" smtClean="0"/>
              <a:t>five, six, four, …</a:t>
            </a:r>
          </a:p>
          <a:p>
            <a:r>
              <a:rPr lang="en-GB" dirty="0" smtClean="0"/>
              <a:t>Now consider Shakespeare in English and German. </a:t>
            </a:r>
          </a:p>
          <a:p>
            <a:r>
              <a:rPr lang="en-GB" dirty="0" smtClean="0"/>
              <a:t>If we translate word for word – the number of pages would increase (10%).</a:t>
            </a:r>
          </a:p>
          <a:p>
            <a:r>
              <a:rPr lang="en-GB" dirty="0" smtClean="0"/>
              <a:t>If we have a dictionary – this is a “</a:t>
            </a:r>
            <a:r>
              <a:rPr lang="en-GB" b="1" dirty="0" smtClean="0"/>
              <a:t>one off cost</a:t>
            </a:r>
            <a:r>
              <a:rPr lang="en-GB" dirty="0" smtClean="0"/>
              <a:t>” in principle.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66579"/>
              </p:ext>
            </p:extLst>
          </p:nvPr>
        </p:nvGraphicFramePr>
        <p:xfrm>
          <a:off x="3779912" y="908720"/>
          <a:ext cx="1658094" cy="208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270"/>
                <a:gridCol w="936824"/>
              </a:tblGrid>
              <a:tr h="34763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digit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word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one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two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three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four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effectLst/>
                        </a:rPr>
                        <a:t>…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</a:rPr>
                        <a:t>…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69" y="2708920"/>
            <a:ext cx="3651726" cy="283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2" y="188640"/>
            <a:ext cx="1638776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825" y="-10607"/>
            <a:ext cx="5415175" cy="45365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KEEP IT SIMPLE</a:t>
            </a:r>
          </a:p>
          <a:p>
            <a:r>
              <a:rPr lang="en-GB" b="1" dirty="0" smtClean="0"/>
              <a:t>Black hypothesis, blue data</a:t>
            </a:r>
          </a:p>
          <a:p>
            <a:r>
              <a:rPr lang="en-GB" dirty="0" smtClean="0"/>
              <a:t>Given two hypotheses pick the simpler</a:t>
            </a:r>
            <a:r>
              <a:rPr lang="en-GB" dirty="0"/>
              <a:t>. Simple is </a:t>
            </a:r>
            <a:r>
              <a:rPr lang="en-GB" dirty="0" smtClean="0"/>
              <a:t>better</a:t>
            </a:r>
          </a:p>
          <a:p>
            <a:r>
              <a:rPr lang="en-GB" dirty="0"/>
              <a:t>Everything should be made as simple as possible, but not simpler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What is next in the sequence </a:t>
            </a:r>
          </a:p>
          <a:p>
            <a:r>
              <a:rPr lang="en-GB" dirty="0" smtClean="0"/>
              <a:t>2,4,6,8,?????????</a:t>
            </a:r>
          </a:p>
          <a:p>
            <a:r>
              <a:rPr lang="en-GB" dirty="0"/>
              <a:t>1, 2, 4, 8, </a:t>
            </a:r>
            <a:r>
              <a:rPr lang="en-GB" dirty="0" smtClean="0"/>
              <a:t>16, ????????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23795"/>
            <a:ext cx="6204383" cy="188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3831774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OCCAM’S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RAZOR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2" y="1340768"/>
            <a:ext cx="1831196" cy="2439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794"/>
            <a:ext cx="2511089" cy="18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5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825" y="-10607"/>
            <a:ext cx="5415175" cy="45365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KEEP IT SIMPLE</a:t>
            </a:r>
          </a:p>
          <a:p>
            <a:r>
              <a:rPr lang="en-GB" b="1" dirty="0" smtClean="0"/>
              <a:t>Black hypothesis, blue data</a:t>
            </a:r>
          </a:p>
          <a:p>
            <a:r>
              <a:rPr lang="en-GB" dirty="0" smtClean="0"/>
              <a:t>Given two hypotheses pick the simpler</a:t>
            </a:r>
            <a:r>
              <a:rPr lang="en-GB" dirty="0"/>
              <a:t>. Simple is </a:t>
            </a:r>
            <a:r>
              <a:rPr lang="en-GB" dirty="0" smtClean="0"/>
              <a:t>better</a:t>
            </a:r>
          </a:p>
          <a:p>
            <a:r>
              <a:rPr lang="en-GB" dirty="0"/>
              <a:t>Everything should be made as simple as possible, but not simpler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What is next in the sequence </a:t>
            </a:r>
          </a:p>
          <a:p>
            <a:r>
              <a:rPr lang="en-GB" dirty="0" smtClean="0"/>
              <a:t>2,4,6,8</a:t>
            </a:r>
            <a:r>
              <a:rPr lang="en-GB" dirty="0"/>
              <a:t>, ”</a:t>
            </a:r>
            <a:r>
              <a:rPr lang="en-GB" sz="2400" dirty="0"/>
              <a:t>WHO DO WE APPRECIATE</a:t>
            </a:r>
            <a:r>
              <a:rPr lang="en-GB" dirty="0" smtClean="0"/>
              <a:t>”</a:t>
            </a:r>
          </a:p>
          <a:p>
            <a:r>
              <a:rPr lang="en-GB" dirty="0"/>
              <a:t>1, 2, 4, 8, </a:t>
            </a:r>
            <a:r>
              <a:rPr lang="en-GB" dirty="0" smtClean="0"/>
              <a:t>16, ????????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23795"/>
            <a:ext cx="6204383" cy="188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3831774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OCCAM’S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RAZOR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2" y="1340768"/>
            <a:ext cx="1831196" cy="2439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794"/>
            <a:ext cx="2511089" cy="18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0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What is next in sequence, </a:t>
            </a:r>
            <a:r>
              <a:rPr lang="en-GB" b="1" dirty="0" smtClean="0"/>
              <a:t>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1</a:t>
            </a:r>
            <a:r>
              <a:rPr lang="en-GB" dirty="0"/>
              <a:t>, 2, 4, 8, 16, </a:t>
            </a:r>
            <a:r>
              <a:rPr lang="en-GB" b="1" dirty="0"/>
              <a:t>31, 57, 99, 163, </a:t>
            </a:r>
            <a:r>
              <a:rPr lang="en-GB" b="1" dirty="0" smtClean="0"/>
              <a:t>256</a:t>
            </a:r>
          </a:p>
          <a:p>
            <a:r>
              <a:rPr lang="en-GB" dirty="0" smtClean="0"/>
              <a:t>In mathematic we can understand/see the rule. </a:t>
            </a:r>
          </a:p>
          <a:p>
            <a:r>
              <a:rPr lang="en-GB" dirty="0" smtClean="0"/>
              <a:t>In physics we can only test hypothesis and make “guesses”. </a:t>
            </a:r>
            <a:endParaRPr lang="en-GB" dirty="0"/>
          </a:p>
        </p:txBody>
      </p:sp>
      <p:pic>
        <p:nvPicPr>
          <p:cNvPr id="2051" name="Picture 3" descr="C:\Users\jrw\Desktop\00JOHNWOODWARD4B99\INFOMATION THEORY\formu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68855"/>
            <a:ext cx="3828108" cy="5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0" y="1772816"/>
            <a:ext cx="3509172" cy="213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24" y="4077072"/>
            <a:ext cx="3412108" cy="20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Experimental Approach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36" y="1166018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make a number of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make a model consistent with our measurements.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make predictions and test them.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revise our model. 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220072" y="1916832"/>
            <a:ext cx="2952328" cy="1080120"/>
            <a:chOff x="5436096" y="2852936"/>
            <a:chExt cx="2952328" cy="1080120"/>
          </a:xfrm>
        </p:grpSpPr>
        <p:sp>
          <p:nvSpPr>
            <p:cNvPr id="4" name="Rectangle 3"/>
            <p:cNvSpPr/>
            <p:nvPr/>
          </p:nvSpPr>
          <p:spPr>
            <a:xfrm>
              <a:off x="6156176" y="2852936"/>
              <a:ext cx="1224136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436096" y="2852936"/>
              <a:ext cx="72008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380312" y="2852936"/>
              <a:ext cx="1008112" cy="5383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4" idx="1"/>
            </p:cNvCxnSpPr>
            <p:nvPr/>
          </p:nvCxnSpPr>
          <p:spPr>
            <a:xfrm flipV="1">
              <a:off x="5436096" y="3392996"/>
              <a:ext cx="720080" cy="54006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3"/>
            </p:cNvCxnSpPr>
            <p:nvPr/>
          </p:nvCxnSpPr>
          <p:spPr>
            <a:xfrm>
              <a:off x="7380312" y="3392996"/>
              <a:ext cx="1008112" cy="54006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27" y="3717032"/>
            <a:ext cx="4191585" cy="2314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0885" y="1849759"/>
            <a:ext cx="1598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Output data</a:t>
            </a:r>
          </a:p>
          <a:p>
            <a:r>
              <a:rPr lang="en-GB" dirty="0"/>
              <a:t>dependent </a:t>
            </a:r>
          </a:p>
          <a:p>
            <a:r>
              <a:rPr lang="en-GB" dirty="0"/>
              <a:t>variable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48536" y="1993483"/>
            <a:ext cx="144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 data</a:t>
            </a:r>
          </a:p>
          <a:p>
            <a:r>
              <a:rPr lang="en-GB" dirty="0" smtClean="0"/>
              <a:t>Independent </a:t>
            </a:r>
          </a:p>
          <a:p>
            <a:r>
              <a:rPr lang="en-GB" dirty="0" smtClean="0"/>
              <a:t>variable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573" y="5735819"/>
            <a:ext cx="9684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We should prefer the simpler rule, not because it is simple, </a:t>
            </a:r>
          </a:p>
          <a:p>
            <a:r>
              <a:rPr lang="en-GB" sz="2800" b="1" dirty="0" smtClean="0"/>
              <a:t>but because it corresponds more frequently to the observations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17769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Which book?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2913856" cy="4074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443"/>
            <a:ext cx="4098032" cy="409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317354" cy="29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3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Which book?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2913856" cy="4074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443"/>
            <a:ext cx="4098032" cy="409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317354" cy="29657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3964360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Toss a coin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5411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28800"/>
            <a:ext cx="4258816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/>
              <a:t> </a:t>
            </a:r>
            <a:r>
              <a:rPr lang="en-GB" sz="6000" b="1" dirty="0" smtClean="0"/>
              <a:t>-    ….    .</a:t>
            </a:r>
          </a:p>
          <a:p>
            <a:pPr marL="0" indent="0">
              <a:buNone/>
            </a:pPr>
            <a:r>
              <a:rPr lang="en-GB" sz="6000" b="1" dirty="0" smtClean="0"/>
              <a:t>.    -.    -.. </a:t>
            </a:r>
          </a:p>
        </p:txBody>
      </p:sp>
    </p:spTree>
    <p:extLst>
      <p:ext uri="{BB962C8B-B14F-4D97-AF65-F5344CB8AC3E}">
        <p14:creationId xmlns:p14="http://schemas.microsoft.com/office/powerpoint/2010/main" val="3529219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28800"/>
            <a:ext cx="4258816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/>
              <a:t> </a:t>
            </a:r>
            <a:r>
              <a:rPr lang="en-GB" sz="6000" b="1" dirty="0" smtClean="0"/>
              <a:t>-    ….    .</a:t>
            </a:r>
          </a:p>
          <a:p>
            <a:pPr marL="0" indent="0">
              <a:buNone/>
            </a:pPr>
            <a:r>
              <a:rPr lang="en-GB" sz="6000" b="1" dirty="0" smtClean="0"/>
              <a:t>.    -.    -.. </a:t>
            </a:r>
          </a:p>
          <a:p>
            <a:pPr marL="0" indent="0">
              <a:buNone/>
            </a:pPr>
            <a:r>
              <a:rPr lang="en-GB" sz="6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90739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Next Public Lecture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http://www.maths.stir.ac.uk/lectures</a:t>
            </a:r>
            <a:r>
              <a:rPr lang="en-GB" b="1" dirty="0" smtClean="0">
                <a:hlinkClick r:id="rId2"/>
              </a:rPr>
              <a:t>/</a:t>
            </a:r>
            <a:r>
              <a:rPr lang="en-GB" b="1" dirty="0" smtClean="0"/>
              <a:t> </a:t>
            </a:r>
            <a:endParaRPr lang="en-GB" b="1" dirty="0"/>
          </a:p>
          <a:p>
            <a:r>
              <a:rPr lang="en-GB" b="1" dirty="0" smtClean="0"/>
              <a:t>2nd April (2 weeks)</a:t>
            </a:r>
          </a:p>
          <a:p>
            <a:r>
              <a:rPr lang="en-GB" dirty="0" smtClean="0"/>
              <a:t>Ant </a:t>
            </a:r>
            <a:r>
              <a:rPr lang="en-GB" dirty="0"/>
              <a:t>hills, traffic jams and social segregation: modelling the world from the bottom up</a:t>
            </a:r>
            <a:br>
              <a:rPr lang="en-GB" dirty="0"/>
            </a:br>
            <a:r>
              <a:rPr lang="en-GB" dirty="0"/>
              <a:t>Dr </a:t>
            </a:r>
            <a:r>
              <a:rPr lang="en-GB" dirty="0" err="1"/>
              <a:t>Savi</a:t>
            </a:r>
            <a:r>
              <a:rPr lang="en-GB" dirty="0"/>
              <a:t> </a:t>
            </a:r>
            <a:r>
              <a:rPr lang="en-GB" dirty="0" err="1"/>
              <a:t>Maharaj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0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099" y="1581339"/>
            <a:ext cx="58659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ABCDEFGHIJKLMNOPQSTUVWXYZ</a:t>
            </a:r>
          </a:p>
          <a:p>
            <a:r>
              <a:rPr lang="en-GB" sz="3200" dirty="0" smtClean="0"/>
              <a:t>A is 1 time unit</a:t>
            </a:r>
          </a:p>
          <a:p>
            <a:r>
              <a:rPr lang="en-GB" sz="3200" dirty="0" smtClean="0"/>
              <a:t>B is 2</a:t>
            </a:r>
          </a:p>
          <a:p>
            <a:r>
              <a:rPr lang="en-GB" sz="3200" dirty="0" smtClean="0"/>
              <a:t>C is 3</a:t>
            </a:r>
          </a:p>
          <a:p>
            <a:r>
              <a:rPr lang="en-GB" sz="3200" dirty="0" smtClean="0"/>
              <a:t>Z is 26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5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9296"/>
            <a:ext cx="5033154" cy="3777283"/>
          </a:xfrm>
        </p:spPr>
      </p:pic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099" y="1581339"/>
            <a:ext cx="586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ABCDEFGHIJKLMNOPQSTUVWXYZ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9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618120" cy="1143000"/>
          </a:xfrm>
        </p:spPr>
        <p:txBody>
          <a:bodyPr/>
          <a:lstStyle/>
          <a:p>
            <a:r>
              <a:rPr lang="en-GB" b="1" dirty="0" smtClean="0"/>
              <a:t>Frequency of a Symbol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124744"/>
            <a:ext cx="4978896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Typewriter QWERTY</a:t>
            </a:r>
          </a:p>
          <a:p>
            <a:r>
              <a:rPr lang="en-GB" dirty="0"/>
              <a:t>Computer </a:t>
            </a:r>
            <a:r>
              <a:rPr lang="en-GB" dirty="0" smtClean="0"/>
              <a:t>QWERTY???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2428056"/>
            <a:ext cx="3395339" cy="214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4638891"/>
            <a:ext cx="3525879" cy="2184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364" y="2225030"/>
            <a:ext cx="497889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24" y="0"/>
            <a:ext cx="2647114" cy="25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618120" cy="1143000"/>
          </a:xfrm>
        </p:spPr>
        <p:txBody>
          <a:bodyPr/>
          <a:lstStyle/>
          <a:p>
            <a:r>
              <a:rPr lang="en-GB" b="1" dirty="0" smtClean="0"/>
              <a:t>Frequency of a Symbol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124744"/>
            <a:ext cx="4978896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Typewriter QWERTY</a:t>
            </a:r>
          </a:p>
          <a:p>
            <a:r>
              <a:rPr lang="en-GB" dirty="0"/>
              <a:t>Computer </a:t>
            </a:r>
            <a:r>
              <a:rPr lang="en-GB" dirty="0" smtClean="0"/>
              <a:t>QWERTY???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75" y="0"/>
            <a:ext cx="3520617" cy="222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525879" cy="218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25786"/>
            <a:ext cx="2952328" cy="28868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364" y="2225030"/>
            <a:ext cx="497889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Megabee</a:t>
            </a:r>
            <a:r>
              <a:rPr lang="en-GB" dirty="0" smtClean="0"/>
              <a:t> HAWKING movie </a:t>
            </a:r>
            <a:r>
              <a:rPr lang="en-GB" dirty="0" smtClean="0">
                <a:hlinkClick r:id="rId5"/>
              </a:rPr>
              <a:t>https://www.youtube.com/watch?v=BtMeI3xGtcM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4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1494</Words>
  <Application>Microsoft Office PowerPoint</Application>
  <PresentationFormat>On-screen Show (4:3)</PresentationFormat>
  <Paragraphs>342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Cmprssd Vw f Infrmtn Thry: A Compressed View of Information  John Woodward jrw@cs.stir.ac.uk </vt:lpstr>
      <vt:lpstr>Information Age</vt:lpstr>
      <vt:lpstr>Hangman</vt:lpstr>
      <vt:lpstr>Hangman</vt:lpstr>
      <vt:lpstr>The diving bell and the butterfly</vt:lpstr>
      <vt:lpstr>The diving bell and the butterfly</vt:lpstr>
      <vt:lpstr>The diving bell and the butterfly</vt:lpstr>
      <vt:lpstr>Frequency of a Symbol</vt:lpstr>
      <vt:lpstr>Frequency of a Symbol</vt:lpstr>
      <vt:lpstr>PowerPoint Presentation</vt:lpstr>
      <vt:lpstr>Morse Code</vt:lpstr>
      <vt:lpstr>Morse Code</vt:lpstr>
      <vt:lpstr>Morse code tree</vt:lpstr>
      <vt:lpstr>Morse code tree</vt:lpstr>
      <vt:lpstr>Morse code tree</vt:lpstr>
      <vt:lpstr>Graph of Morse Code</vt:lpstr>
      <vt:lpstr>Coin Tossing</vt:lpstr>
      <vt:lpstr>Big Bang and Pulsars</vt:lpstr>
      <vt:lpstr>White Noise, constant function </vt:lpstr>
      <vt:lpstr>Making a Decision</vt:lpstr>
      <vt:lpstr>20 questions</vt:lpstr>
      <vt:lpstr>Two Possible Codes</vt:lpstr>
      <vt:lpstr>Two Possible Codes</vt:lpstr>
      <vt:lpstr>Police Interview</vt:lpstr>
      <vt:lpstr>Linguistics. </vt:lpstr>
      <vt:lpstr>Redundancy</vt:lpstr>
      <vt:lpstr>Genetic Code 1</vt:lpstr>
      <vt:lpstr>Genetic Code</vt:lpstr>
      <vt:lpstr>Genetic Code 3</vt:lpstr>
      <vt:lpstr>Lossless/Lossy Compression</vt:lpstr>
      <vt:lpstr>Incompressible</vt:lpstr>
      <vt:lpstr>Kolmogorov Complexity</vt:lpstr>
      <vt:lpstr>Kolmogorov Complexity</vt:lpstr>
      <vt:lpstr>Kolmogorov Complexity</vt:lpstr>
      <vt:lpstr>2nd Law of Thermodynamics</vt:lpstr>
      <vt:lpstr>2nd law e.g. Vibrate 2 Dice on a Tray</vt:lpstr>
      <vt:lpstr>Maxwell’s Demon 1 </vt:lpstr>
      <vt:lpstr>Maxwell’s Demon 2</vt:lpstr>
      <vt:lpstr>Experimental verification of Landauer’s principle </vt:lpstr>
      <vt:lpstr>Information and Translating</vt:lpstr>
      <vt:lpstr>OCCAM’S  RAZOR</vt:lpstr>
      <vt:lpstr>OCCAM’S  RAZOR</vt:lpstr>
      <vt:lpstr>What is next in sequence, ..</vt:lpstr>
      <vt:lpstr>Experimental Approach</vt:lpstr>
      <vt:lpstr>Which book?</vt:lpstr>
      <vt:lpstr>Which book?</vt:lpstr>
      <vt:lpstr>PowerPoint Presentation</vt:lpstr>
      <vt:lpstr>PowerPoint Presentation</vt:lpstr>
      <vt:lpstr>Next Public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jrw</dc:creator>
  <cp:lastModifiedBy>John R Woodward</cp:lastModifiedBy>
  <cp:revision>76</cp:revision>
  <cp:lastPrinted>2015-03-19T12:02:19Z</cp:lastPrinted>
  <dcterms:created xsi:type="dcterms:W3CDTF">2015-03-11T09:34:25Z</dcterms:created>
  <dcterms:modified xsi:type="dcterms:W3CDTF">2015-03-20T08:29:37Z</dcterms:modified>
</cp:coreProperties>
</file>