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73" r:id="rId3"/>
    <p:sldId id="278" r:id="rId4"/>
    <p:sldId id="295" r:id="rId5"/>
    <p:sldId id="303" r:id="rId6"/>
    <p:sldId id="270" r:id="rId7"/>
    <p:sldId id="319" r:id="rId8"/>
    <p:sldId id="313" r:id="rId9"/>
    <p:sldId id="284" r:id="rId10"/>
    <p:sldId id="304" r:id="rId11"/>
    <p:sldId id="279" r:id="rId12"/>
    <p:sldId id="297" r:id="rId13"/>
    <p:sldId id="299" r:id="rId14"/>
    <p:sldId id="271" r:id="rId15"/>
    <p:sldId id="320" r:id="rId16"/>
    <p:sldId id="288" r:id="rId17"/>
    <p:sldId id="277" r:id="rId18"/>
    <p:sldId id="263" r:id="rId19"/>
    <p:sldId id="322" r:id="rId20"/>
    <p:sldId id="268" r:id="rId21"/>
    <p:sldId id="286" r:id="rId22"/>
    <p:sldId id="292" r:id="rId23"/>
    <p:sldId id="325" r:id="rId24"/>
    <p:sldId id="289" r:id="rId25"/>
    <p:sldId id="269" r:id="rId26"/>
    <p:sldId id="315" r:id="rId27"/>
    <p:sldId id="323" r:id="rId28"/>
    <p:sldId id="324" r:id="rId29"/>
    <p:sldId id="321" r:id="rId30"/>
    <p:sldId id="266" r:id="rId31"/>
    <p:sldId id="305" r:id="rId32"/>
    <p:sldId id="294" r:id="rId33"/>
    <p:sldId id="290" r:id="rId34"/>
    <p:sldId id="283" r:id="rId35"/>
    <p:sldId id="326" r:id="rId36"/>
    <p:sldId id="308" r:id="rId37"/>
    <p:sldId id="312" r:id="rId38"/>
    <p:sldId id="309" r:id="rId39"/>
    <p:sldId id="317" r:id="rId40"/>
    <p:sldId id="280" r:id="rId4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01B4B-0F4B-4E19-B5AF-13F5E7E1C7A9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CF4D-2EA5-4E68-92A3-BD25E2798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4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8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5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6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1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2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5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5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2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7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47C9-11FD-4A55-9701-B8954A1BF27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59C4-CE18-4E25-A2B4-C641EB4B3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rw@cs.stir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5uyK5Mrs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Dice_Man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q4f_vi7yKu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QEzhxP-pd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nature.com/nature/journal/v483/n7388/full/nature10872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.stir.ac.uk/lectur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youtube.com/watch?v=BtMeI3xGtcM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5uyK5Mr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Cmprssd</a:t>
            </a:r>
            <a:r>
              <a:rPr lang="en-GB" b="1" dirty="0" smtClean="0"/>
              <a:t> </a:t>
            </a:r>
            <a:r>
              <a:rPr lang="en-GB" b="1" dirty="0" err="1" smtClean="0"/>
              <a:t>Vw</a:t>
            </a:r>
            <a:r>
              <a:rPr lang="en-GB" b="1" dirty="0" smtClean="0"/>
              <a:t> f </a:t>
            </a:r>
            <a:r>
              <a:rPr lang="en-GB" b="1" dirty="0" err="1" smtClean="0"/>
              <a:t>Infrmtn</a:t>
            </a:r>
            <a:r>
              <a:rPr lang="en-GB" b="1" dirty="0" smtClean="0"/>
              <a:t> </a:t>
            </a:r>
            <a:r>
              <a:rPr lang="en-GB" b="1" dirty="0" err="1" smtClean="0"/>
              <a:t>Thry</a:t>
            </a:r>
            <a:r>
              <a:rPr lang="en-GB" dirty="0"/>
              <a:t>: A Compressed View of </a:t>
            </a:r>
            <a:r>
              <a:rPr lang="en-GB" dirty="0" smtClean="0"/>
              <a:t>Information </a:t>
            </a:r>
            <a:br>
              <a:rPr lang="en-GB" dirty="0" smtClean="0"/>
            </a:br>
            <a:r>
              <a:rPr lang="en-GB" dirty="0"/>
              <a:t>J</a:t>
            </a:r>
            <a:r>
              <a:rPr lang="en-GB" dirty="0" smtClean="0"/>
              <a:t>ohn Woodward </a:t>
            </a:r>
            <a:r>
              <a:rPr lang="en-GB" dirty="0" smtClean="0">
                <a:hlinkClick r:id="rId2"/>
              </a:rPr>
              <a:t>jrw@cs.stir.ac.uk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352928" cy="3672408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400" b="1" dirty="0" smtClean="0"/>
              <a:t>Is </a:t>
            </a:r>
            <a:r>
              <a:rPr lang="en-GB" sz="4400" b="1" dirty="0"/>
              <a:t>a picture really worth </a:t>
            </a:r>
            <a:r>
              <a:rPr lang="en-GB" sz="4400" b="1" u="sng" dirty="0"/>
              <a:t>1000 words</a:t>
            </a:r>
            <a:r>
              <a:rPr lang="en-GB" sz="4400" b="1" dirty="0"/>
              <a:t>? </a:t>
            </a:r>
            <a:endParaRPr lang="en-GB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/>
              <a:t>Does </a:t>
            </a:r>
            <a:r>
              <a:rPr lang="en-GB" sz="4400" b="1" u="sng" dirty="0"/>
              <a:t>the Complete Works of Shakespeare </a:t>
            </a:r>
            <a:r>
              <a:rPr lang="en-GB" sz="4400" b="1" dirty="0"/>
              <a:t>contain more information in its original language or a translation? </a:t>
            </a:r>
            <a:endParaRPr lang="en-GB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/>
              <a:t>Why </a:t>
            </a:r>
            <a:r>
              <a:rPr lang="en-GB" sz="4400" b="1" dirty="0"/>
              <a:t>is </a:t>
            </a:r>
            <a:r>
              <a:rPr lang="en-GB" sz="4400" b="1" u="sng" dirty="0"/>
              <a:t>tossing a coin </a:t>
            </a:r>
            <a:r>
              <a:rPr lang="en-GB" sz="4400" b="1" dirty="0"/>
              <a:t>the best way to make a decision? </a:t>
            </a:r>
            <a:endParaRPr lang="en-GB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400" b="1" dirty="0" smtClean="0"/>
              <a:t>What </a:t>
            </a:r>
            <a:r>
              <a:rPr lang="en-GB" sz="4400" b="1" dirty="0"/>
              <a:t>is your best defence when </a:t>
            </a:r>
            <a:r>
              <a:rPr lang="en-GB" sz="4400" b="1" dirty="0" smtClean="0"/>
              <a:t>interrogated?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400" b="1" dirty="0"/>
              <a:t>W</a:t>
            </a:r>
            <a:r>
              <a:rPr lang="en-GB" sz="4400" b="1" dirty="0" smtClean="0"/>
              <a:t>hy </a:t>
            </a:r>
            <a:r>
              <a:rPr lang="en-GB" sz="4400" b="1" dirty="0"/>
              <a:t>is the original scientific paper outlining information theory </a:t>
            </a:r>
            <a:r>
              <a:rPr lang="en-GB" sz="4400" b="1" u="sng" dirty="0"/>
              <a:t>still relevant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628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Morse Code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5482952" cy="4525963"/>
          </a:xfrm>
        </p:spPr>
        <p:txBody>
          <a:bodyPr/>
          <a:lstStyle/>
          <a:p>
            <a:r>
              <a:rPr lang="en-GB" dirty="0"/>
              <a:t>Contains 4 </a:t>
            </a:r>
            <a:r>
              <a:rPr lang="en-GB" dirty="0" smtClean="0"/>
              <a:t>symbols.</a:t>
            </a:r>
            <a:endParaRPr lang="en-GB" dirty="0" smtClean="0"/>
          </a:p>
          <a:p>
            <a:r>
              <a:rPr lang="en-GB" dirty="0" smtClean="0"/>
              <a:t>Morse did basic frequency </a:t>
            </a:r>
            <a:r>
              <a:rPr lang="en-GB" dirty="0" smtClean="0"/>
              <a:t>(probabilistic) analysis.</a:t>
            </a:r>
            <a:endParaRPr lang="en-GB" dirty="0" smtClean="0"/>
          </a:p>
          <a:p>
            <a:r>
              <a:rPr lang="en-GB" dirty="0" smtClean="0"/>
              <a:t>Within 15% of optimum.</a:t>
            </a:r>
          </a:p>
          <a:p>
            <a:endParaRPr lang="en-GB" dirty="0"/>
          </a:p>
        </p:txBody>
      </p:sp>
      <p:pic>
        <p:nvPicPr>
          <p:cNvPr id="4098" name="Picture 2" descr="C:\Users\jrw\Desktop\00JOHNWOODWARD4B99\INFOMATION THEORY\F1Q9OFNHCB8QEQP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39"/>
            <a:ext cx="3672086" cy="46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0035"/>
            <a:ext cx="3924921" cy="22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5085184"/>
            <a:ext cx="4114800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hlinkClick r:id="rId4"/>
              </a:rPr>
              <a:t>https://www.youtube.com/watch?v=Z5uyK5MrsTs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5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Morse code tree</a:t>
            </a:r>
            <a:endParaRPr lang="en-GB" b="1" dirty="0"/>
          </a:p>
        </p:txBody>
      </p:sp>
      <p:pic>
        <p:nvPicPr>
          <p:cNvPr id="4" name="Picture 3" descr="C:\Users\jrw\Desktop\00JOHNWOODWARD4B99\INFOMATION THEORY\le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0" y="2636912"/>
            <a:ext cx="8530418" cy="38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3 gaps</a:t>
            </a:r>
          </a:p>
          <a:p>
            <a:r>
              <a:rPr lang="en-GB" b="1" dirty="0" smtClean="0"/>
              <a:t>Most frequent letters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3" y="1916832"/>
            <a:ext cx="4663501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1547500"/>
            <a:ext cx="49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THESE SHOULD BE THE KEYS ON YOUR COMPUTER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0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Morse code tree</a:t>
            </a:r>
            <a:endParaRPr lang="en-GB" b="1" dirty="0"/>
          </a:p>
        </p:txBody>
      </p:sp>
      <p:pic>
        <p:nvPicPr>
          <p:cNvPr id="4" name="Picture 3" descr="C:\Users\jrw\Desktop\00JOHNWOODWARD4B99\INFOMATION THEORY\le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0" y="2636912"/>
            <a:ext cx="8530418" cy="38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86409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b="1" dirty="0" smtClean="0"/>
              <a:t>…   ---   …                2)  ---   --   --.     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55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Morse code tree</a:t>
            </a:r>
            <a:endParaRPr lang="en-GB" b="1" dirty="0"/>
          </a:p>
        </p:txBody>
      </p:sp>
      <p:pic>
        <p:nvPicPr>
          <p:cNvPr id="4" name="Picture 3" descr="C:\Users\jrw\Desktop\00JOHNWOODWARD4B99\INFOMATION THEORY\le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0" y="2636912"/>
            <a:ext cx="8530418" cy="38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86409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b="1" dirty="0" smtClean="0"/>
              <a:t>…   ---   …         SOS    2)  ---   --   --.        OMG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428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Coin Tossing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39949"/>
            <a:ext cx="526692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fair coin</a:t>
            </a:r>
          </a:p>
          <a:p>
            <a:r>
              <a:rPr lang="en-GB" dirty="0" smtClean="0"/>
              <a:t>A double </a:t>
            </a:r>
            <a:r>
              <a:rPr lang="en-GB" dirty="0"/>
              <a:t>headed/ tailed </a:t>
            </a:r>
            <a:r>
              <a:rPr lang="en-GB" dirty="0" smtClean="0"/>
              <a:t>coin</a:t>
            </a:r>
          </a:p>
          <a:p>
            <a:r>
              <a:rPr lang="en-GB" dirty="0" smtClean="0"/>
              <a:t>Gambler’s </a:t>
            </a:r>
            <a:r>
              <a:rPr lang="en-GB" dirty="0" smtClean="0"/>
              <a:t>fallacy </a:t>
            </a:r>
            <a:r>
              <a:rPr lang="en-GB" dirty="0" smtClean="0"/>
              <a:t>– each toss is independent</a:t>
            </a:r>
            <a:r>
              <a:rPr lang="en-GB" dirty="0" smtClean="0"/>
              <a:t>. </a:t>
            </a:r>
            <a:endParaRPr lang="en-GB" dirty="0" smtClean="0"/>
          </a:p>
          <a:p>
            <a:pPr lvl="1"/>
            <a:r>
              <a:rPr lang="en-GB" dirty="0" smtClean="0"/>
              <a:t>Symmetric, </a:t>
            </a:r>
          </a:p>
          <a:p>
            <a:pPr lvl="1"/>
            <a:r>
              <a:rPr lang="en-GB" dirty="0" smtClean="0"/>
              <a:t>monotonic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66689"/>
            <a:ext cx="4077072" cy="61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Coin Tossing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39949"/>
            <a:ext cx="526692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fair coin</a:t>
            </a:r>
          </a:p>
          <a:p>
            <a:r>
              <a:rPr lang="en-GB" dirty="0" smtClean="0"/>
              <a:t>A double </a:t>
            </a:r>
            <a:r>
              <a:rPr lang="en-GB" dirty="0"/>
              <a:t>headed/ tailed </a:t>
            </a:r>
            <a:r>
              <a:rPr lang="en-GB" dirty="0" smtClean="0"/>
              <a:t>coin</a:t>
            </a:r>
          </a:p>
          <a:p>
            <a:r>
              <a:rPr lang="en-GB" dirty="0" smtClean="0"/>
              <a:t>Gambler’s </a:t>
            </a:r>
            <a:r>
              <a:rPr lang="en-GB" dirty="0" smtClean="0"/>
              <a:t>fallacy </a:t>
            </a:r>
            <a:r>
              <a:rPr lang="en-GB" dirty="0" smtClean="0"/>
              <a:t>– each toss is independent</a:t>
            </a:r>
            <a:r>
              <a:rPr lang="en-GB" dirty="0" smtClean="0"/>
              <a:t>. </a:t>
            </a:r>
            <a:endParaRPr lang="en-GB" dirty="0" smtClean="0"/>
          </a:p>
          <a:p>
            <a:pPr lvl="1"/>
            <a:r>
              <a:rPr lang="en-GB" dirty="0" smtClean="0"/>
              <a:t>Symmetric, </a:t>
            </a:r>
          </a:p>
          <a:p>
            <a:pPr lvl="1"/>
            <a:r>
              <a:rPr lang="en-GB" dirty="0" smtClean="0"/>
              <a:t>monotonic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66689"/>
            <a:ext cx="4077072" cy="6132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5901444" cy="8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en-GB" b="1" dirty="0" smtClean="0"/>
              <a:t>Making a Decision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26" y="188640"/>
            <a:ext cx="3298118" cy="179504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268760"/>
            <a:ext cx="43204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If you cannot make a rational decision …toss a fair coin</a:t>
            </a:r>
            <a:r>
              <a:rPr lang="en-GB" dirty="0" smtClean="0"/>
              <a:t>. </a:t>
            </a:r>
            <a:r>
              <a:rPr lang="en-GB" b="1" dirty="0" smtClean="0"/>
              <a:t>MAXIMUM ENTROPY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This has maximum “surprize” or least predictability.</a:t>
            </a:r>
          </a:p>
          <a:p>
            <a:r>
              <a:rPr lang="en-GB" dirty="0" smtClean="0"/>
              <a:t>With a friend – chocolate cake or broccoli. </a:t>
            </a:r>
          </a:p>
          <a:p>
            <a:r>
              <a:rPr lang="en-GB" dirty="0">
                <a:hlinkClick r:id="rId3"/>
              </a:rPr>
              <a:t>http://en.wikipedia.org/wiki/The_Dice_Man</a:t>
            </a:r>
            <a:r>
              <a:rPr lang="en-GB" dirty="0"/>
              <a:t> – makes decisions by rolling a dice.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C:\Users\jrw\Desktop\00JOHNWOODWARD4B99\INFOMATION THEORY\bigstock-Person-Is-Between-Two-Choices-42685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60" y="5278760"/>
            <a:ext cx="3158480" cy="1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rw\Desktop\00JOHNWOODWARD4B99\INFOMATION THEORY\road-of-choic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08" y="2060848"/>
            <a:ext cx="3030984" cy="18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72" y="4077072"/>
            <a:ext cx="2349624" cy="1342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85" y="4077072"/>
            <a:ext cx="1752867" cy="13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Police Interview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514116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Police may ask you to </a:t>
            </a:r>
            <a:r>
              <a:rPr lang="en-GB" b="1" dirty="0" smtClean="0"/>
              <a:t>repeat</a:t>
            </a:r>
            <a:r>
              <a:rPr lang="en-GB" dirty="0" smtClean="0"/>
              <a:t> your statement. Why.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This is a </a:t>
            </a:r>
            <a:r>
              <a:rPr lang="en-GB" b="1" dirty="0" smtClean="0"/>
              <a:t>tactic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Or they may ask you for details in a </a:t>
            </a:r>
            <a:r>
              <a:rPr lang="en-GB" b="1" dirty="0" smtClean="0"/>
              <a:t>different order</a:t>
            </a:r>
            <a:r>
              <a:rPr lang="en-GB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“</a:t>
            </a:r>
            <a:r>
              <a:rPr lang="en-GB" b="1" dirty="0" smtClean="0"/>
              <a:t>no </a:t>
            </a:r>
            <a:r>
              <a:rPr lang="en-GB" b="1" dirty="0"/>
              <a:t>comment </a:t>
            </a:r>
            <a:r>
              <a:rPr lang="en-GB" b="1" dirty="0" smtClean="0"/>
              <a:t>interview</a:t>
            </a:r>
            <a:r>
              <a:rPr lang="en-GB" dirty="0" smtClean="0"/>
              <a:t>”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MINIMUM </a:t>
            </a:r>
            <a:r>
              <a:rPr lang="en-GB" b="1" dirty="0"/>
              <a:t>ENTROPY</a:t>
            </a:r>
            <a:endParaRPr lang="en-GB" u="sng" dirty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://www.youtube.com/watch?v=q4f_vi7yKuU</a:t>
            </a:r>
            <a:r>
              <a:rPr lang="en-GB" dirty="0"/>
              <a:t>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</a:t>
            </a:r>
            <a:r>
              <a:rPr lang="en-GB" b="1" dirty="0" smtClean="0"/>
              <a:t>information content?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Neither confirm nor deny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912"/>
            <a:ext cx="3272401" cy="24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1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Linguistics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108"/>
            <a:ext cx="4114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zs</a:t>
            </a:r>
            <a:r>
              <a:rPr lang="en-GB" dirty="0"/>
              <a:t>, td, </a:t>
            </a:r>
            <a:r>
              <a:rPr lang="en-GB" dirty="0" err="1"/>
              <a:t>pb</a:t>
            </a:r>
            <a:r>
              <a:rPr lang="en-GB" dirty="0"/>
              <a:t>, </a:t>
            </a:r>
            <a:r>
              <a:rPr lang="en-GB" dirty="0" err="1"/>
              <a:t>fv</a:t>
            </a:r>
            <a:r>
              <a:rPr lang="en-GB" dirty="0"/>
              <a:t> </a:t>
            </a:r>
            <a:r>
              <a:rPr lang="en-GB" b="1" dirty="0" smtClean="0"/>
              <a:t>???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``</a:t>
            </a:r>
            <a:r>
              <a:rPr lang="en-GB" b="1" dirty="0" smtClean="0"/>
              <a:t> </a:t>
            </a:r>
            <a:r>
              <a:rPr lang="en-GB" b="1" dirty="0" smtClean="0"/>
              <a:t>– how much info?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shorthand</a:t>
            </a:r>
            <a:r>
              <a:rPr lang="en-GB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Lip </a:t>
            </a:r>
            <a:r>
              <a:rPr lang="en-GB" dirty="0" smtClean="0"/>
              <a:t>reading.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9619"/>
            <a:ext cx="3086442" cy="4921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3851920" cy="35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Linguistics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108"/>
            <a:ext cx="4114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zs</a:t>
            </a:r>
            <a:r>
              <a:rPr lang="en-GB" dirty="0"/>
              <a:t>, td, </a:t>
            </a:r>
            <a:r>
              <a:rPr lang="en-GB" dirty="0" err="1"/>
              <a:t>pb</a:t>
            </a:r>
            <a:r>
              <a:rPr lang="en-GB" dirty="0"/>
              <a:t>, </a:t>
            </a:r>
            <a:r>
              <a:rPr lang="en-GB" dirty="0" err="1"/>
              <a:t>fv</a:t>
            </a:r>
            <a:r>
              <a:rPr lang="en-GB" dirty="0"/>
              <a:t> </a:t>
            </a:r>
            <a:r>
              <a:rPr lang="en-GB" b="1" dirty="0" smtClean="0"/>
              <a:t>???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``</a:t>
            </a:r>
            <a:r>
              <a:rPr lang="en-GB" b="1" dirty="0" smtClean="0"/>
              <a:t> </a:t>
            </a:r>
            <a:r>
              <a:rPr lang="en-GB" b="1" dirty="0" smtClean="0"/>
              <a:t>– how much info?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shorthand</a:t>
            </a:r>
            <a:r>
              <a:rPr lang="en-GB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Lip </a:t>
            </a:r>
            <a:r>
              <a:rPr lang="en-GB" dirty="0" smtClean="0"/>
              <a:t>reading.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9619"/>
            <a:ext cx="3086442" cy="4921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3851920" cy="3507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" y="4221088"/>
            <a:ext cx="5305425" cy="2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0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Information Age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018"/>
            <a:ext cx="5770984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probability / coding theory </a:t>
            </a:r>
            <a:endParaRPr lang="en-GB" sz="2800" dirty="0" smtClean="0"/>
          </a:p>
          <a:p>
            <a:r>
              <a:rPr lang="en-GB" sz="2800" u="sng" dirty="0" smtClean="0"/>
              <a:t>Transmit, share, copy, digest</a:t>
            </a:r>
            <a:r>
              <a:rPr lang="en-GB" sz="2800" u="sng" dirty="0" smtClean="0"/>
              <a:t>, delete,  </a:t>
            </a:r>
            <a:r>
              <a:rPr lang="en-GB" sz="2800" u="sng" dirty="0" smtClean="0"/>
              <a:t>evaluate, interpret, value, ignore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Shannon </a:t>
            </a:r>
            <a:r>
              <a:rPr lang="en-GB" sz="2800" b="1" dirty="0"/>
              <a:t>entropy </a:t>
            </a:r>
            <a:r>
              <a:rPr lang="en-GB" sz="2800" dirty="0"/>
              <a:t>is concerned with the </a:t>
            </a:r>
            <a:r>
              <a:rPr lang="en-GB" sz="2800" u="sng" dirty="0" smtClean="0"/>
              <a:t>transmission </a:t>
            </a:r>
            <a:r>
              <a:rPr lang="en-GB" sz="2800" dirty="0" smtClean="0"/>
              <a:t>of </a:t>
            </a:r>
            <a:r>
              <a:rPr lang="en-GB" sz="2800" dirty="0"/>
              <a:t>a message 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A</a:t>
            </a:r>
            <a:r>
              <a:rPr lang="en-GB" sz="2800" b="1" dirty="0" smtClean="0"/>
              <a:t>lgorithmic </a:t>
            </a:r>
            <a:r>
              <a:rPr lang="en-GB" sz="2800" b="1" dirty="0"/>
              <a:t>information </a:t>
            </a:r>
            <a:r>
              <a:rPr lang="en-GB" sz="2800" dirty="0"/>
              <a:t>theory is concerned with the </a:t>
            </a:r>
            <a:r>
              <a:rPr lang="en-GB" sz="2800" dirty="0" smtClean="0"/>
              <a:t>information </a:t>
            </a:r>
            <a:r>
              <a:rPr lang="en-GB" sz="2800" u="sng" dirty="0"/>
              <a:t>content</a:t>
            </a:r>
            <a:r>
              <a:rPr lang="en-GB" sz="2800" dirty="0"/>
              <a:t> of the message itself.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3" y="188640"/>
            <a:ext cx="2880320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6218"/>
            <a:ext cx="7236296" cy="1646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0" y="3429000"/>
            <a:ext cx="3275856" cy="1506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029" y="580526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1948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414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Genetic Code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5141168"/>
          </a:xfrm>
        </p:spPr>
        <p:txBody>
          <a:bodyPr/>
          <a:lstStyle/>
          <a:p>
            <a:pPr marL="457200" lvl="1" indent="0">
              <a:buNone/>
            </a:pPr>
            <a:r>
              <a:rPr lang="en-GB" b="1" dirty="0" smtClean="0"/>
              <a:t>4 BASES    A-U     C-G</a:t>
            </a:r>
          </a:p>
          <a:p>
            <a:pPr marL="457200" lvl="1" indent="0">
              <a:buNone/>
            </a:pPr>
            <a:r>
              <a:rPr lang="en-GB" b="1" dirty="0" smtClean="0"/>
              <a:t>20 AMINO ACIDS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2570"/>
            <a:ext cx="3491880" cy="2140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41168"/>
            <a:ext cx="1673932" cy="1694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730700" cy="244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32" y="2564904"/>
            <a:ext cx="4382700" cy="19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1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Genetic Code</a:t>
            </a:r>
            <a:endParaRPr lang="en-GB" b="1" dirty="0"/>
          </a:p>
        </p:txBody>
      </p:sp>
      <p:pic>
        <p:nvPicPr>
          <p:cNvPr id="6146" name="Picture 2" descr="C:\Users\jrw\Desktop\00JOHNWOODWARD4B99\INFOMATION THEORY\genetic code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" y="99834"/>
            <a:ext cx="8559062" cy="66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47864" y="-1714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Genetic Code </a:t>
            </a:r>
            <a:r>
              <a:rPr lang="en-GB" b="1" dirty="0" smtClean="0"/>
              <a:t>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90346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Genetic Code 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56895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 </a:t>
            </a:r>
            <a:r>
              <a:rPr lang="en-GB" b="1" dirty="0" smtClean="0"/>
              <a:t>gaps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b="1" dirty="0" smtClean="0"/>
              <a:t>3</a:t>
            </a:r>
            <a:r>
              <a:rPr lang="en-GB" dirty="0" smtClean="0"/>
              <a:t> bases (ATCG) not 2 or </a:t>
            </a:r>
            <a:r>
              <a:rPr lang="en-GB" dirty="0" smtClean="0"/>
              <a:t>4</a:t>
            </a:r>
            <a:r>
              <a:rPr lang="en-GB" dirty="0"/>
              <a:t> </a:t>
            </a:r>
            <a:r>
              <a:rPr lang="en-GB" dirty="0" smtClean="0"/>
              <a:t>for 21 code words (20 amino acids + stop)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Instantaneous</a:t>
            </a:r>
            <a:r>
              <a:rPr lang="en-GB" dirty="0" smtClean="0"/>
              <a:t> – needed!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Even if mistake is made in last base – often okay – </a:t>
            </a:r>
            <a:r>
              <a:rPr lang="en-GB" dirty="0" smtClean="0"/>
              <a:t>grouped (</a:t>
            </a:r>
            <a:r>
              <a:rPr lang="en-GB" b="1" dirty="0" smtClean="0"/>
              <a:t>locality/redundancy</a:t>
            </a:r>
            <a:r>
              <a:rPr lang="en-GB" dirty="0" smtClean="0"/>
              <a:t>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Even if wrong amino acid – still has </a:t>
            </a:r>
            <a:r>
              <a:rPr lang="en-GB" b="1" dirty="0" smtClean="0"/>
              <a:t>similar chemical properties</a:t>
            </a:r>
            <a:r>
              <a:rPr lang="en-GB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5846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Half Time </a:t>
            </a:r>
            <a:r>
              <a:rPr lang="en-GB" b="1" dirty="0" smtClean="0">
                <a:sym typeface="Wingdings" pitchFamily="2" charset="2"/>
              </a:rPr>
              <a:t>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129211"/>
          </a:xfrm>
        </p:spPr>
        <p:txBody>
          <a:bodyPr/>
          <a:lstStyle/>
          <a:p>
            <a:r>
              <a:rPr lang="en-GB" dirty="0" smtClean="0"/>
              <a:t>Transmitting information – Shannon entropy.</a:t>
            </a:r>
          </a:p>
          <a:p>
            <a:r>
              <a:rPr lang="en-GB" dirty="0" smtClean="0"/>
              <a:t>Algorithmic complexity – the information in the message.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73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315"/>
            <a:ext cx="8229600" cy="1143000"/>
          </a:xfrm>
        </p:spPr>
        <p:txBody>
          <a:bodyPr/>
          <a:lstStyle/>
          <a:p>
            <a:r>
              <a:rPr lang="en-GB" b="1" dirty="0" smtClean="0"/>
              <a:t>Lossless/Lossy Compression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267" y="5301208"/>
            <a:ext cx="9144000" cy="1401019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www.youtube.com/watch?v=QEzhxP-pdos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72" y="1196752"/>
            <a:ext cx="4178261" cy="3056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7" y="1196752"/>
            <a:ext cx="3600953" cy="64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" y="2061241"/>
            <a:ext cx="4452802" cy="1880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610479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1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Compress A File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60" y="1340768"/>
            <a:ext cx="5482952" cy="283691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/>
              <a:t>Not all strings are compressible.</a:t>
            </a:r>
            <a:r>
              <a:rPr lang="en-GB" dirty="0" smtClean="0"/>
              <a:t> </a:t>
            </a:r>
          </a:p>
          <a:p>
            <a:r>
              <a:rPr lang="en-GB" dirty="0" smtClean="0"/>
              <a:t>We want to compress all bit strings of length 3, to be shorter. </a:t>
            </a:r>
          </a:p>
          <a:p>
            <a:r>
              <a:rPr lang="en-GB" dirty="0" smtClean="0"/>
              <a:t>proof </a:t>
            </a:r>
            <a:r>
              <a:rPr lang="en-GB" dirty="0" smtClean="0"/>
              <a:t>– pigeon hole principle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In fact most strings are not </a:t>
            </a:r>
            <a:r>
              <a:rPr lang="en-GB" dirty="0" smtClean="0"/>
              <a:t>compressible – “RENAMING”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17633"/>
              </p:ext>
            </p:extLst>
          </p:nvPr>
        </p:nvGraphicFramePr>
        <p:xfrm>
          <a:off x="251520" y="4500891"/>
          <a:ext cx="569918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69"/>
                <a:gridCol w="814169"/>
                <a:gridCol w="814169"/>
                <a:gridCol w="814169"/>
                <a:gridCol w="814169"/>
                <a:gridCol w="814169"/>
                <a:gridCol w="814169"/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“”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11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28142"/>
              </p:ext>
            </p:extLst>
          </p:nvPr>
        </p:nvGraphicFramePr>
        <p:xfrm>
          <a:off x="6516216" y="2348880"/>
          <a:ext cx="1863576" cy="397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894"/>
                <a:gridCol w="465894"/>
                <a:gridCol w="465894"/>
                <a:gridCol w="465894"/>
              </a:tblGrid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0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1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1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2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1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3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dirty="0">
                          <a:effectLst/>
                        </a:rPr>
                        <a:t>0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4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5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0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6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1541"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>
                          <a:effectLst/>
                        </a:rPr>
                        <a:t>1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7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661248"/>
            <a:ext cx="5053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7 Bit </a:t>
            </a:r>
            <a:r>
              <a:rPr lang="en-GB" sz="3600" dirty="0" smtClean="0"/>
              <a:t>strings of length </a:t>
            </a:r>
            <a:r>
              <a:rPr lang="en-GB" sz="3600" dirty="0" smtClean="0"/>
              <a:t>&lt;= </a:t>
            </a:r>
            <a:r>
              <a:rPr lang="en-GB" sz="3600" dirty="0" smtClean="0"/>
              <a:t>2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98072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8 bit </a:t>
            </a:r>
            <a:r>
              <a:rPr lang="en-GB" sz="2800" b="1" dirty="0"/>
              <a:t>strings </a:t>
            </a:r>
            <a:endParaRPr lang="en-GB" sz="2800" b="1" dirty="0" smtClean="0"/>
          </a:p>
          <a:p>
            <a:r>
              <a:rPr lang="en-GB" sz="2800" b="1" dirty="0" smtClean="0"/>
              <a:t>length </a:t>
            </a:r>
            <a:r>
              <a:rPr lang="en-GB" sz="2800" b="1" dirty="0" smtClean="0"/>
              <a:t>= 3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07261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6962"/>
            <a:ext cx="6001321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Kolmogorov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Complexity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44824"/>
            <a:ext cx="9108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“0000000000000</a:t>
            </a:r>
            <a:r>
              <a:rPr lang="en-GB" sz="2400" dirty="0" smtClean="0"/>
              <a:t>…”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“</a:t>
            </a:r>
            <a:r>
              <a:rPr lang="en-GB" sz="2400" dirty="0"/>
              <a:t>0010010010010</a:t>
            </a:r>
            <a:r>
              <a:rPr lang="en-GB" sz="2400" dirty="0" smtClean="0"/>
              <a:t>…”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“1011010010110</a:t>
            </a:r>
            <a:r>
              <a:rPr lang="en-GB" sz="2400" dirty="0" smtClean="0"/>
              <a:t>…”</a:t>
            </a: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45" y="135958"/>
            <a:ext cx="1979712" cy="2160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828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6962"/>
            <a:ext cx="6001321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Kolmogorov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Complexity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44824"/>
            <a:ext cx="9108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“0000000000000…” repeat 60 times “0”</a:t>
            </a:r>
          </a:p>
          <a:p>
            <a:pPr marL="0" indent="0">
              <a:buNone/>
            </a:pPr>
            <a:r>
              <a:rPr lang="en-GB" sz="2400" dirty="0" smtClean="0"/>
              <a:t>“</a:t>
            </a:r>
            <a:r>
              <a:rPr lang="en-GB" sz="2400" dirty="0"/>
              <a:t>0010010010010…” repeat 20 times “</a:t>
            </a:r>
            <a:r>
              <a:rPr lang="en-GB" sz="2400" dirty="0" smtClean="0"/>
              <a:t>001”</a:t>
            </a:r>
          </a:p>
          <a:p>
            <a:pPr marL="0" indent="0">
              <a:buNone/>
            </a:pPr>
            <a:r>
              <a:rPr lang="en-GB" sz="2400" dirty="0" smtClean="0"/>
              <a:t>“1011010010110…” print </a:t>
            </a:r>
            <a:r>
              <a:rPr lang="en-GB" sz="2400" dirty="0"/>
              <a:t>“</a:t>
            </a:r>
            <a:r>
              <a:rPr lang="en-GB" sz="2400" dirty="0" smtClean="0"/>
              <a:t>1011010010110…”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45" y="135958"/>
            <a:ext cx="1979712" cy="2160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828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6962"/>
            <a:ext cx="6001321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Kolmogorov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Complexity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44824"/>
            <a:ext cx="9108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“0000000000000…” repeat 60 times “0”</a:t>
            </a:r>
          </a:p>
          <a:p>
            <a:pPr marL="0" indent="0">
              <a:buNone/>
            </a:pPr>
            <a:r>
              <a:rPr lang="en-GB" sz="2400" dirty="0" smtClean="0"/>
              <a:t>“</a:t>
            </a:r>
            <a:r>
              <a:rPr lang="en-GB" sz="2400" dirty="0"/>
              <a:t>0010010010010…” repeat 20 times “</a:t>
            </a:r>
            <a:r>
              <a:rPr lang="en-GB" sz="2400" dirty="0" smtClean="0"/>
              <a:t>001”</a:t>
            </a:r>
          </a:p>
          <a:p>
            <a:pPr marL="0" indent="0">
              <a:buNone/>
            </a:pPr>
            <a:r>
              <a:rPr lang="en-GB" sz="2400" dirty="0" smtClean="0"/>
              <a:t>“1011010010110…” print </a:t>
            </a:r>
            <a:r>
              <a:rPr lang="en-GB" sz="2400" dirty="0"/>
              <a:t>“</a:t>
            </a:r>
            <a:r>
              <a:rPr lang="en-GB" sz="2400" dirty="0" smtClean="0"/>
              <a:t>1011010010110…”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45" y="135958"/>
            <a:ext cx="1979712" cy="21609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3459085"/>
            <a:ext cx="9145016" cy="3158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300" dirty="0" smtClean="0"/>
              <a:t>According to probability theory they </a:t>
            </a:r>
            <a:r>
              <a:rPr lang="en-GB" sz="2300" dirty="0" smtClean="0"/>
              <a:t>are </a:t>
            </a:r>
            <a:r>
              <a:rPr lang="en-GB" sz="2300" b="1" dirty="0" smtClean="0"/>
              <a:t>all </a:t>
            </a:r>
            <a:r>
              <a:rPr lang="en-GB" sz="2300" b="1" dirty="0" smtClean="0"/>
              <a:t>equally likely</a:t>
            </a:r>
            <a:r>
              <a:rPr lang="en-GB" sz="23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300" dirty="0" smtClean="0"/>
              <a:t>If </a:t>
            </a:r>
            <a:r>
              <a:rPr lang="en-GB" sz="2300" dirty="0" smtClean="0"/>
              <a:t>there is a </a:t>
            </a:r>
            <a:r>
              <a:rPr lang="en-GB" sz="2300" b="1" dirty="0" smtClean="0"/>
              <a:t>pattern</a:t>
            </a:r>
            <a:r>
              <a:rPr lang="en-GB" sz="2300" dirty="0" smtClean="0"/>
              <a:t>, we can write a </a:t>
            </a:r>
            <a:r>
              <a:rPr lang="en-GB" sz="2300" b="1" dirty="0" smtClean="0"/>
              <a:t>rule</a:t>
            </a:r>
            <a:r>
              <a:rPr lang="en-GB" sz="2300" dirty="0" smtClean="0"/>
              <a:t> and </a:t>
            </a:r>
            <a:r>
              <a:rPr lang="en-GB" sz="2300" b="1" dirty="0" smtClean="0"/>
              <a:t>implement</a:t>
            </a:r>
            <a:r>
              <a:rPr lang="en-GB" sz="2300" dirty="0" smtClean="0"/>
              <a:t> it on a </a:t>
            </a:r>
            <a:r>
              <a:rPr lang="en-GB" sz="2300" b="1" dirty="0" smtClean="0"/>
              <a:t>computer</a:t>
            </a:r>
            <a:r>
              <a:rPr lang="en-GB" sz="23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300" u="sng" dirty="0" smtClean="0"/>
              <a:t>Kolmogorov complexity of a bit string is t</a:t>
            </a:r>
            <a:r>
              <a:rPr lang="en-GB" sz="2300" u="sng" dirty="0" smtClean="0"/>
              <a:t>he </a:t>
            </a:r>
            <a:r>
              <a:rPr lang="en-GB" sz="2300" u="sng" dirty="0" smtClean="0"/>
              <a:t>length of the shortest computer program to print the string and halt</a:t>
            </a:r>
            <a:r>
              <a:rPr lang="en-GB" sz="2300" dirty="0" smtClean="0"/>
              <a:t>. </a:t>
            </a: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300" dirty="0" smtClean="0"/>
              <a:t>Can be thought of as a measure of compressibility. </a:t>
            </a: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300" dirty="0"/>
              <a:t>Amazing fact – it is </a:t>
            </a:r>
            <a:r>
              <a:rPr lang="en-GB" sz="2300" b="1" dirty="0"/>
              <a:t>independent</a:t>
            </a:r>
            <a:r>
              <a:rPr lang="en-GB" sz="2300" dirty="0"/>
              <a:t> of the computer you run it on. </a:t>
            </a: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300" dirty="0"/>
              <a:t>Which string above have high/low Kolmogorov complexity</a:t>
            </a:r>
            <a:r>
              <a:rPr lang="en-GB" sz="2300" dirty="0" smtClean="0"/>
              <a:t>???</a:t>
            </a:r>
            <a:endParaRPr lang="en-GB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300" dirty="0" smtClean="0"/>
              <a:t>Kolmogorov </a:t>
            </a:r>
            <a:r>
              <a:rPr lang="en-GB" sz="2300" dirty="0"/>
              <a:t>complexity is a </a:t>
            </a:r>
            <a:r>
              <a:rPr lang="en-GB" sz="2300" b="1" dirty="0"/>
              <a:t>generalization</a:t>
            </a:r>
            <a:r>
              <a:rPr lang="en-GB" sz="2300" dirty="0"/>
              <a:t> of Shannon entropy. </a:t>
            </a:r>
          </a:p>
          <a:p>
            <a:pPr marL="514350" indent="-514350">
              <a:buFont typeface="+mj-lt"/>
              <a:buAutoNum type="arabicPeriod"/>
            </a:pPr>
            <a:endParaRPr lang="en-GB" sz="23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828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09"/>
            <a:ext cx="7167012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Information and Translating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85" y="1556792"/>
            <a:ext cx="5660005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Which contains more “information”</a:t>
            </a:r>
          </a:p>
          <a:p>
            <a:pPr lvl="1"/>
            <a:r>
              <a:rPr lang="en-GB" dirty="0" smtClean="0"/>
              <a:t>5,6,4…</a:t>
            </a:r>
          </a:p>
          <a:p>
            <a:pPr lvl="1"/>
            <a:r>
              <a:rPr lang="en-GB" dirty="0" smtClean="0"/>
              <a:t>five, six, four, …</a:t>
            </a:r>
          </a:p>
          <a:p>
            <a:r>
              <a:rPr lang="en-GB" dirty="0" smtClean="0"/>
              <a:t>Now consider Shakespeare in English and German. </a:t>
            </a:r>
          </a:p>
          <a:p>
            <a:r>
              <a:rPr lang="en-GB" dirty="0" smtClean="0"/>
              <a:t>If we translate word for word – the number of pages would increase (10</a:t>
            </a:r>
            <a:r>
              <a:rPr lang="en-GB" dirty="0" smtClean="0"/>
              <a:t>%). </a:t>
            </a:r>
            <a:endParaRPr lang="en-GB" dirty="0" smtClean="0"/>
          </a:p>
          <a:p>
            <a:r>
              <a:rPr lang="en-GB" dirty="0" smtClean="0"/>
              <a:t>If we have a dictionary – this is a “</a:t>
            </a:r>
            <a:r>
              <a:rPr lang="en-GB" b="1" dirty="0" smtClean="0"/>
              <a:t>one off cost</a:t>
            </a:r>
            <a:r>
              <a:rPr lang="en-GB" dirty="0" smtClean="0"/>
              <a:t>” in </a:t>
            </a:r>
            <a:r>
              <a:rPr lang="en-GB" dirty="0" smtClean="0"/>
              <a:t>principle – an increase of fixed amount!!!!</a:t>
            </a:r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85520"/>
              </p:ext>
            </p:extLst>
          </p:nvPr>
        </p:nvGraphicFramePr>
        <p:xfrm>
          <a:off x="5665969" y="1052736"/>
          <a:ext cx="1658094" cy="2085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270"/>
                <a:gridCol w="936824"/>
              </a:tblGrid>
              <a:tr h="34763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digit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word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one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two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three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dirty="0">
                          <a:effectLst/>
                        </a:rPr>
                        <a:t>four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63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>
                          <a:effectLst/>
                        </a:rPr>
                        <a:t>…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>
                          <a:effectLst/>
                        </a:rPr>
                        <a:t>…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60" y="3448981"/>
            <a:ext cx="3651726" cy="2837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32" y="188640"/>
            <a:ext cx="1638776" cy="24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4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The diving bell and the butterfly</a:t>
            </a:r>
          </a:p>
        </p:txBody>
      </p:sp>
      <p:pic>
        <p:nvPicPr>
          <p:cNvPr id="9218" name="Picture 2" descr="C:\Users\jrw\Desktop\00JOHNWOODWARD4B99\INFOMATION THEORY\Jean-Dominique_Bau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547"/>
            <a:ext cx="2887588" cy="19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rw\Desktop\00JOHNWOODWARD4B99\INFOMATION THEORY\French_Elle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33203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7344816" cy="1143000"/>
          </a:xfrm>
        </p:spPr>
        <p:txBody>
          <a:bodyPr/>
          <a:lstStyle/>
          <a:p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Law of Thermodynamics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6131024" cy="46370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Entropy</a:t>
            </a:r>
            <a:r>
              <a:rPr lang="en-GB" dirty="0" smtClean="0"/>
              <a:t> (disorder) </a:t>
            </a:r>
            <a:r>
              <a:rPr lang="en-GB" b="1" dirty="0" smtClean="0"/>
              <a:t>increases</a:t>
            </a:r>
            <a:r>
              <a:rPr lang="en-GB" dirty="0" smtClean="0"/>
              <a:t> (statistically) (</a:t>
            </a:r>
            <a:r>
              <a:rPr lang="en-GB" dirty="0"/>
              <a:t>closed </a:t>
            </a:r>
            <a:r>
              <a:rPr lang="en-GB" dirty="0" smtClean="0"/>
              <a:t>system)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things</a:t>
            </a:r>
            <a:r>
              <a:rPr lang="en-GB" dirty="0" smtClean="0"/>
              <a:t> </a:t>
            </a:r>
            <a:r>
              <a:rPr lang="en-GB" b="1" dirty="0" smtClean="0"/>
              <a:t>naturally become untidy</a:t>
            </a:r>
            <a:r>
              <a:rPr lang="en-GB" dirty="0" smtClean="0"/>
              <a:t> (</a:t>
            </a:r>
            <a:r>
              <a:rPr lang="en-GB" i="1" dirty="0" smtClean="0"/>
              <a:t>definition of </a:t>
            </a:r>
            <a:r>
              <a:rPr lang="en-GB" i="1" dirty="0" smtClean="0"/>
              <a:t>untidy?</a:t>
            </a:r>
            <a:r>
              <a:rPr lang="en-GB" dirty="0" smtClean="0"/>
              <a:t>).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Only </a:t>
            </a:r>
            <a:r>
              <a:rPr lang="en-GB" b="1" dirty="0" smtClean="0"/>
              <a:t>irreversible</a:t>
            </a:r>
            <a:r>
              <a:rPr lang="en-GB" dirty="0" smtClean="0"/>
              <a:t> </a:t>
            </a:r>
            <a:r>
              <a:rPr lang="en-GB" dirty="0" smtClean="0"/>
              <a:t>law </a:t>
            </a:r>
            <a:r>
              <a:rPr lang="en-GB" dirty="0" smtClean="0"/>
              <a:t>of physics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S = K log W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W</a:t>
            </a:r>
            <a:r>
              <a:rPr lang="en-GB" dirty="0" smtClean="0"/>
              <a:t> = number </a:t>
            </a:r>
            <a:r>
              <a:rPr lang="en-GB" dirty="0" smtClean="0"/>
              <a:t>microstates </a:t>
            </a:r>
            <a:r>
              <a:rPr lang="en-GB" dirty="0" smtClean="0"/>
              <a:t>corresponding to that </a:t>
            </a:r>
            <a:r>
              <a:rPr lang="en-GB" dirty="0" err="1" smtClean="0"/>
              <a:t>macrostate</a:t>
            </a:r>
            <a:r>
              <a:rPr lang="en-GB" dirty="0" smtClean="0"/>
              <a:t> (ratio)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50"/>
            <a:ext cx="2011680" cy="2679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72" y="2552058"/>
            <a:ext cx="2857500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25144"/>
            <a:ext cx="2607764" cy="20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4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law e.g. Vibrate 2 </a:t>
            </a:r>
            <a:r>
              <a:rPr lang="en-GB" b="1" dirty="0" smtClean="0"/>
              <a:t>Dice on a Tray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2818656" cy="4525963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Microstate</a:t>
            </a:r>
          </a:p>
          <a:p>
            <a:r>
              <a:rPr lang="en-GB" dirty="0" smtClean="0"/>
              <a:t>Values on each dice</a:t>
            </a:r>
          </a:p>
          <a:p>
            <a:r>
              <a:rPr lang="en-GB" dirty="0" smtClean="0"/>
              <a:t>E.g. 3,5</a:t>
            </a:r>
          </a:p>
          <a:p>
            <a:r>
              <a:rPr lang="en-GB" b="1" dirty="0" err="1" smtClean="0"/>
              <a:t>Macrostate</a:t>
            </a:r>
            <a:endParaRPr lang="en-GB" b="1" dirty="0" smtClean="0"/>
          </a:p>
          <a:p>
            <a:r>
              <a:rPr lang="en-GB" dirty="0" smtClean="0"/>
              <a:t>Sum</a:t>
            </a:r>
          </a:p>
          <a:p>
            <a:r>
              <a:rPr lang="en-GB" dirty="0" smtClean="0"/>
              <a:t>E.g. 8=3+5</a:t>
            </a:r>
            <a:endParaRPr lang="en-GB" dirty="0" smtClean="0"/>
          </a:p>
          <a:p>
            <a:r>
              <a:rPr lang="en-GB" b="1" dirty="0" smtClean="0"/>
              <a:t>probabilities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628800"/>
            <a:ext cx="630019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6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en-GB" b="1" dirty="0"/>
              <a:t>Maxwell’s </a:t>
            </a:r>
            <a:r>
              <a:rPr lang="en-GB" b="1" dirty="0" smtClean="0"/>
              <a:t>Demon </a:t>
            </a:r>
            <a:r>
              <a:rPr lang="en-GB" b="1" dirty="0" smtClean="0"/>
              <a:t>1860s</a:t>
            </a:r>
            <a:r>
              <a:rPr lang="en-GB" b="1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28792" cy="5170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1263322"/>
            <a:ext cx="40187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The demon can </a:t>
            </a:r>
            <a:endParaRPr lang="en-GB" sz="3600" dirty="0" smtClean="0"/>
          </a:p>
          <a:p>
            <a:r>
              <a:rPr lang="en-GB" sz="3600" dirty="0" smtClean="0"/>
              <a:t>separate </a:t>
            </a:r>
            <a:r>
              <a:rPr lang="en-GB" sz="3600" dirty="0" smtClean="0"/>
              <a:t>the atoms. </a:t>
            </a:r>
          </a:p>
          <a:p>
            <a:r>
              <a:rPr lang="en-GB" sz="3600" b="1" dirty="0" smtClean="0"/>
              <a:t>ENERGY FOR FREE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856731" cy="23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Maxwell’s Demon </a:t>
            </a:r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411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can do work </a:t>
            </a:r>
            <a:r>
              <a:rPr lang="en-GB" b="1" dirty="0" smtClean="0"/>
              <a:t>(energy)</a:t>
            </a:r>
            <a:r>
              <a:rPr lang="en-GB" dirty="0" smtClean="0"/>
              <a:t> on the gas by compressing either piston. Log v1/v2</a:t>
            </a:r>
          </a:p>
          <a:p>
            <a:r>
              <a:rPr lang="en-GB" dirty="0" smtClean="0"/>
              <a:t>We can </a:t>
            </a:r>
            <a:r>
              <a:rPr lang="en-GB" b="1" dirty="0" smtClean="0"/>
              <a:t>half</a:t>
            </a:r>
            <a:r>
              <a:rPr lang="en-GB" dirty="0" smtClean="0"/>
              <a:t> push </a:t>
            </a:r>
            <a:r>
              <a:rPr lang="en-GB" dirty="0" smtClean="0"/>
              <a:t>the pistons in order e.g. </a:t>
            </a:r>
            <a:r>
              <a:rPr lang="en-GB" b="1" dirty="0" smtClean="0"/>
              <a:t>010 (left, right, left)</a:t>
            </a:r>
          </a:p>
          <a:p>
            <a:r>
              <a:rPr lang="en-GB" dirty="0" smtClean="0"/>
              <a:t>We have reduced the entropy of the gas. </a:t>
            </a:r>
          </a:p>
          <a:p>
            <a:r>
              <a:rPr lang="en-GB" dirty="0" smtClean="0"/>
              <a:t>K log (#microstates)</a:t>
            </a:r>
          </a:p>
          <a:p>
            <a:r>
              <a:rPr lang="en-GB" b="1" dirty="0" smtClean="0"/>
              <a:t>3 bits of information</a:t>
            </a: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0016" y="1988840"/>
            <a:ext cx="4322464" cy="737343"/>
            <a:chOff x="4570016" y="1988840"/>
            <a:chExt cx="4322464" cy="73734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860032" y="1988840"/>
              <a:ext cx="3528392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60032" y="2708920"/>
              <a:ext cx="3528392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570016" y="1995004"/>
              <a:ext cx="720080" cy="720080"/>
              <a:chOff x="2424085" y="2708920"/>
              <a:chExt cx="720080" cy="72008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3144165" y="2708920"/>
                <a:ext cx="0" cy="72008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424085" y="3068960"/>
                <a:ext cx="72008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0800000">
              <a:off x="8172400" y="2006103"/>
              <a:ext cx="720080" cy="720080"/>
              <a:chOff x="2424085" y="2708920"/>
              <a:chExt cx="720080" cy="72008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3144165" y="2708920"/>
                <a:ext cx="0" cy="72008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424085" y="3068960"/>
                <a:ext cx="72008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Connector 20"/>
          <p:cNvCxnSpPr/>
          <p:nvPr/>
        </p:nvCxnSpPr>
        <p:spPr>
          <a:xfrm>
            <a:off x="4878778" y="3060328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8778" y="3780408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12160" y="3079564"/>
            <a:ext cx="720080" cy="720080"/>
            <a:chOff x="2424085" y="2708920"/>
            <a:chExt cx="720080" cy="72008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8191146" y="3077591"/>
            <a:ext cx="720080" cy="720080"/>
            <a:chOff x="2424085" y="2708920"/>
            <a:chExt cx="720080" cy="72008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4862016" y="4149080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62016" y="4869160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012160" y="4170545"/>
            <a:ext cx="720080" cy="720080"/>
            <a:chOff x="2424085" y="2708920"/>
            <a:chExt cx="720080" cy="72008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0800000">
            <a:off x="7471066" y="4156239"/>
            <a:ext cx="720080" cy="720080"/>
            <a:chOff x="2424085" y="2708920"/>
            <a:chExt cx="720080" cy="72008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4860032" y="5229200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60032" y="5949280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372200" y="5235364"/>
            <a:ext cx="720080" cy="720080"/>
            <a:chOff x="2424085" y="2708920"/>
            <a:chExt cx="720080" cy="72008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0800000">
            <a:off x="7471065" y="5229200"/>
            <a:ext cx="720080" cy="720080"/>
            <a:chOff x="2424085" y="2708920"/>
            <a:chExt cx="720080" cy="72008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3144165" y="2708920"/>
              <a:ext cx="0" cy="72008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24085" y="3068960"/>
              <a:ext cx="72008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372200" y="22768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236296" y="438656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020272" y="32129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7164288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4674840" y="1268760"/>
            <a:ext cx="41148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Divide cylinder into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569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Experimental verification of </a:t>
            </a:r>
            <a:r>
              <a:rPr lang="en-GB" b="1" dirty="0" err="1"/>
              <a:t>Landauer’s</a:t>
            </a:r>
            <a:r>
              <a:rPr lang="en-GB" b="1" dirty="0"/>
              <a:t> principle</a:t>
            </a:r>
            <a:r>
              <a:rPr lang="en-GB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Irreversible transformation K T </a:t>
            </a:r>
            <a:r>
              <a:rPr lang="en-GB" b="1" dirty="0" err="1" smtClean="0"/>
              <a:t>ln</a:t>
            </a:r>
            <a:r>
              <a:rPr lang="en-GB" b="1" dirty="0" smtClean="0"/>
              <a:t> 2  (delete a BIT)</a:t>
            </a:r>
          </a:p>
          <a:p>
            <a:r>
              <a:rPr lang="en-GB" b="1" dirty="0" smtClean="0"/>
              <a:t>Nature</a:t>
            </a:r>
            <a:r>
              <a:rPr lang="en-GB" dirty="0"/>
              <a:t> 483, 187–189 (08 March 2012) doi:10.1038/nature10872Received 11 October 2011 Accepted 17 January 2012 Published online </a:t>
            </a:r>
            <a:r>
              <a:rPr lang="en-GB" b="1" dirty="0"/>
              <a:t>07 March </a:t>
            </a:r>
            <a:r>
              <a:rPr lang="en-GB" b="1" dirty="0" smtClean="0"/>
              <a:t>2012</a:t>
            </a:r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www.nature.com/nature/journal/v483/n7388/full/nature10872.html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 descr="C:\Users\jrw\Desktop\00JOHNWOODWARD4B99\INFOMATION THEORY\exptVerif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693578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63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Bald Man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4114800" cy="3600400"/>
          </a:xfrm>
        </p:spPr>
        <p:txBody>
          <a:bodyPr/>
          <a:lstStyle/>
          <a:p>
            <a:r>
              <a:rPr lang="en-GB" dirty="0" smtClean="0"/>
              <a:t>What does he say to the barber each time. </a:t>
            </a:r>
          </a:p>
          <a:p>
            <a:r>
              <a:rPr lang="en-GB" dirty="0" smtClean="0"/>
              <a:t>How much “information” is contained in his hair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30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Which book?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2913856" cy="40748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3443"/>
            <a:ext cx="4098032" cy="4098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317354" cy="29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43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Which book?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2913856" cy="40748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3443"/>
            <a:ext cx="4098032" cy="4098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317354" cy="296571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3964360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FF0000"/>
                </a:solidFill>
              </a:rPr>
              <a:t>Toss a </a:t>
            </a:r>
            <a:r>
              <a:rPr lang="en-GB" b="1" dirty="0" smtClean="0">
                <a:solidFill>
                  <a:srgbClr val="FF0000"/>
                </a:solidFill>
              </a:rPr>
              <a:t>coin!!!!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11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628800"/>
            <a:ext cx="4258816" cy="2116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b="1" dirty="0"/>
              <a:t> </a:t>
            </a:r>
            <a:r>
              <a:rPr lang="en-GB" sz="6000" b="1" dirty="0" smtClean="0"/>
              <a:t>-    ….    .</a:t>
            </a:r>
          </a:p>
          <a:p>
            <a:pPr marL="0" indent="0">
              <a:buNone/>
            </a:pPr>
            <a:r>
              <a:rPr lang="en-GB" sz="6000" b="1" dirty="0" smtClean="0"/>
              <a:t>.    -.    -.. </a:t>
            </a:r>
          </a:p>
        </p:txBody>
      </p:sp>
    </p:spTree>
    <p:extLst>
      <p:ext uri="{BB962C8B-B14F-4D97-AF65-F5344CB8AC3E}">
        <p14:creationId xmlns:p14="http://schemas.microsoft.com/office/powerpoint/2010/main" val="3529219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628800"/>
            <a:ext cx="4258816" cy="2116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000" b="1" dirty="0"/>
              <a:t> </a:t>
            </a:r>
            <a:r>
              <a:rPr lang="en-GB" sz="6000" b="1" dirty="0" smtClean="0"/>
              <a:t>-    ….    .</a:t>
            </a:r>
          </a:p>
          <a:p>
            <a:pPr marL="0" indent="0">
              <a:buNone/>
            </a:pPr>
            <a:r>
              <a:rPr lang="en-GB" sz="6000" b="1" dirty="0" smtClean="0"/>
              <a:t>.    -.    -.. </a:t>
            </a:r>
          </a:p>
          <a:p>
            <a:pPr marL="0" indent="0">
              <a:buNone/>
            </a:pPr>
            <a:r>
              <a:rPr lang="en-GB" sz="6000" b="1" dirty="0"/>
              <a:t>The end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59073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The diving bell and the butterfly</a:t>
            </a:r>
          </a:p>
        </p:txBody>
      </p:sp>
      <p:pic>
        <p:nvPicPr>
          <p:cNvPr id="9218" name="Picture 2" descr="C:\Users\jrw\Desktop\00JOHNWOODWARD4B99\INFOMATION THEORY\Jean-Dominique_Bau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547"/>
            <a:ext cx="2887588" cy="19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rw\Desktop\00JOHNWOODWARD4B99\INFOMATION THEORY\French_Elle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33203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1116" y="1581339"/>
            <a:ext cx="608333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ABCDEFGHIJKLMNOPQRSTUVWXYZ</a:t>
            </a:r>
            <a:endParaRPr lang="en-GB" sz="3200" dirty="0" smtClean="0"/>
          </a:p>
          <a:p>
            <a:r>
              <a:rPr lang="en-GB" sz="3200" dirty="0" smtClean="0"/>
              <a:t>Move you finger L -&gt; R</a:t>
            </a:r>
          </a:p>
          <a:p>
            <a:r>
              <a:rPr lang="en-GB" sz="3200" dirty="0" smtClean="0"/>
              <a:t>A </a:t>
            </a:r>
            <a:r>
              <a:rPr lang="en-GB" sz="3200" dirty="0" smtClean="0"/>
              <a:t>is 1 time unit</a:t>
            </a:r>
          </a:p>
          <a:p>
            <a:r>
              <a:rPr lang="en-GB" sz="3200" dirty="0" smtClean="0"/>
              <a:t>B is 2</a:t>
            </a:r>
          </a:p>
          <a:p>
            <a:r>
              <a:rPr lang="en-GB" sz="3200" dirty="0" smtClean="0"/>
              <a:t>C is 3</a:t>
            </a:r>
          </a:p>
          <a:p>
            <a:r>
              <a:rPr lang="en-GB" sz="3200" dirty="0" smtClean="0"/>
              <a:t>Z is </a:t>
            </a:r>
            <a:r>
              <a:rPr lang="en-GB" sz="3200" dirty="0" smtClean="0"/>
              <a:t>26</a:t>
            </a:r>
          </a:p>
          <a:p>
            <a:r>
              <a:rPr lang="en-GB" sz="3200" dirty="0" smtClean="0"/>
              <a:t>e.g. “BUT” 2 + 21 + 20 “SECONDS”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54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Next Public Lecture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hlinkClick r:id="rId2"/>
              </a:rPr>
              <a:t>http://www.maths.stir.ac.uk/lectures</a:t>
            </a:r>
            <a:r>
              <a:rPr lang="en-GB" b="1" dirty="0" smtClean="0">
                <a:hlinkClick r:id="rId2"/>
              </a:rPr>
              <a:t>/</a:t>
            </a:r>
            <a:r>
              <a:rPr lang="en-GB" b="1" dirty="0" smtClean="0"/>
              <a:t> </a:t>
            </a:r>
            <a:endParaRPr lang="en-GB" b="1" dirty="0"/>
          </a:p>
          <a:p>
            <a:r>
              <a:rPr lang="en-GB" b="1" dirty="0" smtClean="0"/>
              <a:t>2nd April (2 weeks)</a:t>
            </a:r>
          </a:p>
          <a:p>
            <a:r>
              <a:rPr lang="en-GB" dirty="0" smtClean="0"/>
              <a:t>Ant </a:t>
            </a:r>
            <a:r>
              <a:rPr lang="en-GB" dirty="0"/>
              <a:t>hills, traffic jams and social segregation: modelling the world from the bottom up</a:t>
            </a:r>
            <a:br>
              <a:rPr lang="en-GB" dirty="0"/>
            </a:br>
            <a:r>
              <a:rPr lang="en-GB" dirty="0"/>
              <a:t>Dr </a:t>
            </a:r>
            <a:r>
              <a:rPr lang="en-GB" dirty="0" err="1"/>
              <a:t>Savi</a:t>
            </a:r>
            <a:r>
              <a:rPr lang="en-GB" dirty="0"/>
              <a:t> </a:t>
            </a:r>
            <a:r>
              <a:rPr lang="en-GB" dirty="0" err="1"/>
              <a:t>Maharaj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90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The diving bell and the butterfly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9296"/>
            <a:ext cx="5033154" cy="3777283"/>
          </a:xfrm>
        </p:spPr>
      </p:pic>
      <p:pic>
        <p:nvPicPr>
          <p:cNvPr id="9218" name="Picture 2" descr="C:\Users\jrw\Desktop\00JOHNWOODWARD4B99\INFOMATION THEORY\Jean-Dominique_Bau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3547"/>
            <a:ext cx="2887588" cy="19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rw\Desktop\00JOHNWOODWARD4B99\INFOMATION THEORY\French_Elle_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33203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8099" y="1581339"/>
            <a:ext cx="586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ABCDEFGHIJKLMNOPQSTUVWXYZ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198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5618120" cy="1143000"/>
          </a:xfrm>
        </p:spPr>
        <p:txBody>
          <a:bodyPr/>
          <a:lstStyle/>
          <a:p>
            <a:r>
              <a:rPr lang="en-GB" b="1" dirty="0" smtClean="0"/>
              <a:t>Frequency of a Symbol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124744"/>
            <a:ext cx="4978896" cy="3701008"/>
          </a:xfrm>
        </p:spPr>
        <p:txBody>
          <a:bodyPr>
            <a:normAutofit/>
          </a:bodyPr>
          <a:lstStyle/>
          <a:p>
            <a:r>
              <a:rPr lang="en-GB" dirty="0" smtClean="0"/>
              <a:t>Typewriter QWERTY</a:t>
            </a:r>
          </a:p>
          <a:p>
            <a:r>
              <a:rPr lang="en-GB" dirty="0"/>
              <a:t>Computer </a:t>
            </a:r>
            <a:r>
              <a:rPr lang="en-GB" dirty="0" smtClean="0"/>
              <a:t>QWERTY???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42" y="2428056"/>
            <a:ext cx="3395339" cy="2145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42" y="4638891"/>
            <a:ext cx="3525879" cy="21842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0364" y="2225030"/>
            <a:ext cx="4978896" cy="370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24" y="0"/>
            <a:ext cx="2647114" cy="25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5618120" cy="1143000"/>
          </a:xfrm>
        </p:spPr>
        <p:txBody>
          <a:bodyPr/>
          <a:lstStyle/>
          <a:p>
            <a:r>
              <a:rPr lang="en-GB" b="1" dirty="0" smtClean="0"/>
              <a:t>Frequency of a Symbol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124744"/>
            <a:ext cx="4978896" cy="3701008"/>
          </a:xfrm>
        </p:spPr>
        <p:txBody>
          <a:bodyPr>
            <a:normAutofit/>
          </a:bodyPr>
          <a:lstStyle/>
          <a:p>
            <a:r>
              <a:rPr lang="en-GB" dirty="0" smtClean="0"/>
              <a:t>Typewriter QWERTY</a:t>
            </a:r>
          </a:p>
          <a:p>
            <a:r>
              <a:rPr lang="en-GB" dirty="0"/>
              <a:t>Computer </a:t>
            </a:r>
            <a:r>
              <a:rPr lang="en-GB" dirty="0" smtClean="0"/>
              <a:t>QWERTY???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42" y="2428056"/>
            <a:ext cx="3395339" cy="2145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42" y="4638891"/>
            <a:ext cx="3525879" cy="21842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0364" y="2225030"/>
            <a:ext cx="4978896" cy="370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24" y="0"/>
            <a:ext cx="2647114" cy="257557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2764" y="2377430"/>
            <a:ext cx="5469396" cy="370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Megabee</a:t>
            </a:r>
            <a:r>
              <a:rPr lang="en-GB" dirty="0" smtClean="0"/>
              <a:t> </a:t>
            </a:r>
            <a:r>
              <a:rPr lang="en-GB" b="1" dirty="0" smtClean="0"/>
              <a:t>HAWKING</a:t>
            </a:r>
            <a:r>
              <a:rPr lang="en-GB" dirty="0" smtClean="0"/>
              <a:t> movie </a:t>
            </a:r>
            <a:r>
              <a:rPr lang="en-GB" dirty="0" smtClean="0">
                <a:hlinkClick r:id="rId5"/>
              </a:rPr>
              <a:t>https://www.youtube.com/watch?v=BtMeI3xGtcM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25786"/>
            <a:ext cx="2952328" cy="28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1" y="-603448"/>
            <a:ext cx="8783398" cy="85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b="1" dirty="0" smtClean="0"/>
              <a:t>Morse Code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680520" cy="4525963"/>
          </a:xfrm>
        </p:spPr>
        <p:txBody>
          <a:bodyPr/>
          <a:lstStyle/>
          <a:p>
            <a:r>
              <a:rPr lang="en-GB" dirty="0" smtClean="0"/>
              <a:t>How many symbols are in the Morse code?</a:t>
            </a:r>
          </a:p>
          <a:p>
            <a:r>
              <a:rPr lang="en-GB" dirty="0" smtClean="0"/>
              <a:t>1, 2, 3, 4, 5</a:t>
            </a:r>
          </a:p>
          <a:p>
            <a:endParaRPr lang="en-GB" dirty="0"/>
          </a:p>
        </p:txBody>
      </p:sp>
      <p:pic>
        <p:nvPicPr>
          <p:cNvPr id="4098" name="Picture 2" descr="C:\Users\jrw\Desktop\00JOHNWOODWARD4B99\INFOMATION THEORY\F1Q9OFNHCB8QEQP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39"/>
            <a:ext cx="3672086" cy="46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0035"/>
            <a:ext cx="3924921" cy="22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5085184"/>
            <a:ext cx="4114800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hlinkClick r:id="rId4"/>
              </a:rPr>
              <a:t>https://www.youtube.com/watch?v=Z5uyK5MrsTs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0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1119</Words>
  <Application>Microsoft Office PowerPoint</Application>
  <PresentationFormat>On-screen Show (4:3)</PresentationFormat>
  <Paragraphs>229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Cmprssd Vw f Infrmtn Thry: A Compressed View of Information  John Woodward jrw@cs.stir.ac.uk </vt:lpstr>
      <vt:lpstr>Information Age</vt:lpstr>
      <vt:lpstr>The diving bell and the butterfly</vt:lpstr>
      <vt:lpstr>The diving bell and the butterfly</vt:lpstr>
      <vt:lpstr>The diving bell and the butterfly</vt:lpstr>
      <vt:lpstr>Frequency of a Symbol</vt:lpstr>
      <vt:lpstr>Frequency of a Symbol</vt:lpstr>
      <vt:lpstr>PowerPoint Presentation</vt:lpstr>
      <vt:lpstr>Morse Code</vt:lpstr>
      <vt:lpstr>Morse Code</vt:lpstr>
      <vt:lpstr>Morse code tree</vt:lpstr>
      <vt:lpstr>Morse code tree</vt:lpstr>
      <vt:lpstr>Morse code tree</vt:lpstr>
      <vt:lpstr>Coin Tossing</vt:lpstr>
      <vt:lpstr>Coin Tossing</vt:lpstr>
      <vt:lpstr>Making a Decision</vt:lpstr>
      <vt:lpstr>Police Interview</vt:lpstr>
      <vt:lpstr>Linguistics. </vt:lpstr>
      <vt:lpstr>Linguistics. </vt:lpstr>
      <vt:lpstr>Genetic Code 1</vt:lpstr>
      <vt:lpstr>Genetic Code</vt:lpstr>
      <vt:lpstr>Genetic Code 3</vt:lpstr>
      <vt:lpstr>Half Time </vt:lpstr>
      <vt:lpstr>Lossless/Lossy Compression</vt:lpstr>
      <vt:lpstr>Compress A File</vt:lpstr>
      <vt:lpstr>Kolmogorov  Complexity</vt:lpstr>
      <vt:lpstr>Kolmogorov  Complexity</vt:lpstr>
      <vt:lpstr>Kolmogorov  Complexity</vt:lpstr>
      <vt:lpstr>Information and Translating</vt:lpstr>
      <vt:lpstr>2nd Law of Thermodynamics</vt:lpstr>
      <vt:lpstr>2nd law e.g. Vibrate 2 Dice on a Tray</vt:lpstr>
      <vt:lpstr>Maxwell’s Demon 1860s </vt:lpstr>
      <vt:lpstr>Maxwell’s Demon 2</vt:lpstr>
      <vt:lpstr>Experimental verification of Landauer’s principle </vt:lpstr>
      <vt:lpstr>Bald Man</vt:lpstr>
      <vt:lpstr>Which book?</vt:lpstr>
      <vt:lpstr>Which book?</vt:lpstr>
      <vt:lpstr>PowerPoint Presentation</vt:lpstr>
      <vt:lpstr>PowerPoint Presentation</vt:lpstr>
      <vt:lpstr>Next Public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jrw</dc:creator>
  <cp:lastModifiedBy>John R Woodward</cp:lastModifiedBy>
  <cp:revision>95</cp:revision>
  <cp:lastPrinted>2015-03-19T16:45:00Z</cp:lastPrinted>
  <dcterms:created xsi:type="dcterms:W3CDTF">2015-03-11T09:34:25Z</dcterms:created>
  <dcterms:modified xsi:type="dcterms:W3CDTF">2015-03-19T17:54:05Z</dcterms:modified>
</cp:coreProperties>
</file>