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0" r:id="rId3"/>
    <p:sldId id="258" r:id="rId4"/>
    <p:sldId id="274" r:id="rId5"/>
    <p:sldId id="262" r:id="rId6"/>
    <p:sldId id="275" r:id="rId7"/>
    <p:sldId id="261" r:id="rId8"/>
    <p:sldId id="287" r:id="rId9"/>
    <p:sldId id="263" r:id="rId10"/>
    <p:sldId id="265" r:id="rId11"/>
    <p:sldId id="266" r:id="rId12"/>
    <p:sldId id="267" r:id="rId13"/>
    <p:sldId id="276" r:id="rId14"/>
    <p:sldId id="285" r:id="rId15"/>
    <p:sldId id="268" r:id="rId16"/>
    <p:sldId id="279" r:id="rId17"/>
    <p:sldId id="277" r:id="rId18"/>
    <p:sldId id="269" r:id="rId19"/>
    <p:sldId id="280" r:id="rId20"/>
    <p:sldId id="281" r:id="rId21"/>
    <p:sldId id="270" r:id="rId22"/>
    <p:sldId id="271" r:id="rId23"/>
    <p:sldId id="273" r:id="rId24"/>
    <p:sldId id="288" r:id="rId25"/>
    <p:sldId id="282" r:id="rId26"/>
    <p:sldId id="283" r:id="rId27"/>
    <p:sldId id="284" r:id="rId28"/>
    <p:sldId id="286" r:id="rId29"/>
    <p:sldId id="289" r:id="rId30"/>
    <p:sldId id="259" r:id="rId31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F9BA7-D292-4865-87B0-4D8385138D1B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AB0CF-326F-44CE-BEAF-D731FD2DB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90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B8899-0B9C-48EC-B06D-B1EF0F63A3F6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F3732-72C0-406C-80EA-C4D64F881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35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6662-E9F9-4E67-9026-BC17BEAA92A3}" type="datetime1">
              <a:rPr lang="en-GB" smtClean="0"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46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8650-5D40-40FD-B311-B5A22991BFE3}" type="datetime1">
              <a:rPr lang="en-GB" smtClean="0"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4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2012-1E74-4C72-A3A6-50DFC2A0AF33}" type="datetime1">
              <a:rPr lang="en-GB" smtClean="0"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9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5399-C691-4E97-97B4-B6DDE100B607}" type="datetime1">
              <a:rPr lang="en-GB" smtClean="0"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88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C7EA-DC47-4E09-9FCE-DE4682B99E15}" type="datetime1">
              <a:rPr lang="en-GB" smtClean="0"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9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7723-3D38-46C7-9E89-8D0FDE150001}" type="datetime1">
              <a:rPr lang="en-GB" smtClean="0"/>
              <a:t>07/02/2014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3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59A3-0854-40D9-815A-80601DFA60C8}" type="datetime1">
              <a:rPr lang="en-GB" smtClean="0"/>
              <a:t>07/02/2014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0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32FA-8601-41D2-93E8-965AD110EC04}" type="datetime1">
              <a:rPr lang="en-GB" smtClean="0"/>
              <a:t>07/02/2014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67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76E6-8599-41C0-A52E-B90B15D4A49A}" type="datetime1">
              <a:rPr lang="en-GB" smtClean="0"/>
              <a:t>07/02/2014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88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DA03-715C-4A0C-9DD2-75573F252DE1}" type="datetime1">
              <a:rPr lang="en-GB" smtClean="0"/>
              <a:t>07/02/2014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94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33AB-596A-4027-A9BD-FCE9790F54D2}" type="datetime1">
              <a:rPr lang="en-GB" smtClean="0"/>
              <a:t>07/02/2014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01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DD6ED-A8AC-478C-B0A3-98083DBAEE14}" type="datetime1">
              <a:rPr lang="en-GB" smtClean="0"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04F67-15B9-4A89-959F-C2D46FFE4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ygwin.com/" TargetMode="External"/><Relationship Id="rId2" Type="http://schemas.openxmlformats.org/officeDocument/2006/relationships/hyperlink" Target="http://linux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7-zip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ss64.com/bash/" TargetMode="External"/><Relationship Id="rId2" Type="http://schemas.openxmlformats.org/officeDocument/2006/relationships/hyperlink" Target="http://www.voxforge.org/home/docs/cygwin-cheat-she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gw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Cygwin – command line windows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i="1" dirty="0"/>
              <a:t>Get that </a:t>
            </a:r>
            <a:r>
              <a:rPr lang="en-US" i="1" u="sng" dirty="0">
                <a:hlinkClick r:id="rId2"/>
              </a:rPr>
              <a:t>Linux</a:t>
            </a:r>
            <a:r>
              <a:rPr lang="en-US" i="1" dirty="0"/>
              <a:t> feeling - on </a:t>
            </a:r>
            <a:r>
              <a:rPr lang="en-US" i="1" dirty="0" smtClean="0"/>
              <a:t>Windows</a:t>
            </a:r>
          </a:p>
          <a:p>
            <a:pPr fontAlgn="base"/>
            <a:r>
              <a:rPr lang="en-GB" dirty="0" smtClean="0">
                <a:hlinkClick r:id="rId3"/>
              </a:rPr>
              <a:t>http://cygwin.com/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838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Cutting and Pasting Content from Windows to </a:t>
            </a:r>
            <a:r>
              <a:rPr lang="en-US" b="1" dirty="0" smtClean="0"/>
              <a:t>Cygwin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from the Windows application: 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highlight</a:t>
            </a:r>
            <a:r>
              <a:rPr lang="en-US" dirty="0"/>
              <a:t> the text to be copied;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right-click</a:t>
            </a:r>
            <a:r>
              <a:rPr lang="en-US" dirty="0"/>
              <a:t> and select </a:t>
            </a:r>
            <a:r>
              <a:rPr lang="en-US" b="1" dirty="0"/>
              <a:t>copy</a:t>
            </a:r>
            <a:r>
              <a:rPr lang="en-US" dirty="0"/>
              <a:t> from right-click menu (or hit ctrl-c key combination);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Cygwin window: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right-click Cygwin </a:t>
            </a:r>
            <a:r>
              <a:rPr lang="en-US" b="1" dirty="0"/>
              <a:t>window header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</a:t>
            </a:r>
            <a:r>
              <a:rPr lang="en-US" b="1" dirty="0"/>
              <a:t>Edit&gt;Paste</a:t>
            </a:r>
            <a:r>
              <a:rPr lang="en-US" dirty="0"/>
              <a:t> from the right-click </a:t>
            </a:r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829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Extracting </a:t>
            </a:r>
            <a:r>
              <a:rPr lang="en-US" b="1" dirty="0" err="1"/>
              <a:t>Gzipped</a:t>
            </a:r>
            <a:r>
              <a:rPr lang="en-US" b="1" dirty="0"/>
              <a:t> Tar files in </a:t>
            </a:r>
            <a:r>
              <a:rPr lang="en-US" b="1" dirty="0" smtClean="0"/>
              <a:t>Windows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7-Zip program can unzip and </a:t>
            </a:r>
            <a:r>
              <a:rPr lang="en-US" dirty="0" err="1"/>
              <a:t>untar</a:t>
            </a:r>
            <a:r>
              <a:rPr lang="en-US" dirty="0"/>
              <a:t> Linux </a:t>
            </a:r>
            <a:r>
              <a:rPr lang="en-US" dirty="0" err="1"/>
              <a:t>gzipped</a:t>
            </a:r>
            <a:r>
              <a:rPr lang="en-US" dirty="0"/>
              <a:t> tar files from Windows Explorer.  Once installed, you simply right-click the file you want to unzip and/or </a:t>
            </a:r>
            <a:r>
              <a:rPr lang="en-US" dirty="0" err="1"/>
              <a:t>untar</a:t>
            </a:r>
            <a:r>
              <a:rPr lang="en-US" dirty="0"/>
              <a:t> in Windows Explorer, and select 7-Zip from the right-click menu.  If your file is </a:t>
            </a:r>
            <a:r>
              <a:rPr lang="en-US" dirty="0" err="1"/>
              <a:t>gzipped</a:t>
            </a:r>
            <a:r>
              <a:rPr lang="en-US" dirty="0"/>
              <a:t> and tarred, you need to execute the 7-Zip extract twice: first on the .</a:t>
            </a:r>
            <a:r>
              <a:rPr lang="en-US" dirty="0" err="1"/>
              <a:t>tgz</a:t>
            </a:r>
            <a:r>
              <a:rPr lang="en-US" dirty="0"/>
              <a:t> file, and then again on the generated .tar file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Open Source and </a:t>
            </a:r>
            <a:r>
              <a:rPr lang="en-US" dirty="0" smtClean="0"/>
              <a:t>licensed </a:t>
            </a:r>
            <a:r>
              <a:rPr lang="en-US" dirty="0"/>
              <a:t>under LGPL.  It can be obtained at</a:t>
            </a:r>
            <a:r>
              <a:rPr lang="en-US" dirty="0" smtClean="0"/>
              <a:t>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http://www.7-zip.org/ </a:t>
            </a:r>
            <a:endParaRPr lang="en-US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 can also use the </a:t>
            </a:r>
            <a:r>
              <a:rPr lang="en-US" dirty="0" smtClean="0"/>
              <a:t>Cygwin </a:t>
            </a:r>
            <a:r>
              <a:rPr lang="en-US" dirty="0"/>
              <a:t>tar command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366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Working with </a:t>
            </a:r>
            <a:r>
              <a:rPr lang="en-GB" b="1" dirty="0" smtClean="0"/>
              <a:t>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cp</a:t>
            </a:r>
            <a:r>
              <a:rPr lang="en-US" dirty="0"/>
              <a:t> &lt;filename&gt; &lt;new filename&gt;</a:t>
            </a:r>
            <a:br>
              <a:rPr lang="en-US" dirty="0"/>
            </a:br>
            <a:r>
              <a:rPr lang="en-US" dirty="0"/>
              <a:t>    copy - Make a copy of a </a:t>
            </a:r>
            <a:r>
              <a:rPr lang="en-US" dirty="0" smtClean="0"/>
              <a:t>file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cp</a:t>
            </a:r>
            <a:r>
              <a:rPr lang="en-US" b="1" dirty="0"/>
              <a:t> -R</a:t>
            </a:r>
            <a:r>
              <a:rPr lang="en-US" dirty="0"/>
              <a:t> &lt;directory&gt; &lt;new directory&gt;</a:t>
            </a:r>
            <a:br>
              <a:rPr lang="en-US" dirty="0"/>
            </a:br>
            <a:r>
              <a:rPr lang="en-US" dirty="0"/>
              <a:t>    Make a copy of a </a:t>
            </a:r>
            <a:r>
              <a:rPr lang="en-US" dirty="0" smtClean="0"/>
              <a:t>directory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mv</a:t>
            </a:r>
            <a:r>
              <a:rPr lang="en-US" dirty="0"/>
              <a:t> &lt;filename&gt; &lt;new filename&gt;</a:t>
            </a:r>
            <a:br>
              <a:rPr lang="en-US" dirty="0"/>
            </a:br>
            <a:r>
              <a:rPr lang="en-US" dirty="0"/>
              <a:t>    move - Move or rename a file </a:t>
            </a:r>
          </a:p>
          <a:p>
            <a:pPr marL="0" indent="0">
              <a:buNone/>
            </a:pPr>
            <a:r>
              <a:rPr lang="en-US" b="1" dirty="0" err="1"/>
              <a:t>rm</a:t>
            </a:r>
            <a:r>
              <a:rPr lang="en-US" dirty="0"/>
              <a:t> &lt;filename&gt;</a:t>
            </a:r>
            <a:br>
              <a:rPr lang="en-US" dirty="0"/>
            </a:br>
            <a:r>
              <a:rPr lang="en-US" dirty="0"/>
              <a:t>    remove - Delete a file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200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File name </a:t>
            </a:r>
            <a:r>
              <a:rPr lang="en-GB" b="1" dirty="0" smtClean="0"/>
              <a:t>expansion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l</a:t>
            </a:r>
            <a:r>
              <a:rPr lang="en-US" b="1" dirty="0" err="1" smtClean="0"/>
              <a:t>s</a:t>
            </a:r>
            <a:r>
              <a:rPr lang="en-US" b="1" dirty="0" smtClean="0"/>
              <a:t> *.*  </a:t>
            </a:r>
            <a:r>
              <a:rPr lang="en-US" dirty="0" smtClean="0"/>
              <a:t>will list all files with a dot in the name </a:t>
            </a:r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b="1" dirty="0" smtClean="0"/>
              <a:t>CV.doc</a:t>
            </a:r>
            <a:r>
              <a:rPr lang="en-US" dirty="0" smtClean="0"/>
              <a:t> but not </a:t>
            </a:r>
            <a:r>
              <a:rPr lang="en-US" b="1" dirty="0" smtClean="0"/>
              <a:t>CV</a:t>
            </a:r>
          </a:p>
          <a:p>
            <a:pPr marL="0" indent="0">
              <a:buNone/>
            </a:pPr>
            <a:r>
              <a:rPr lang="en-US" dirty="0" smtClean="0"/>
              <a:t>* Stands for zero or more characters. </a:t>
            </a:r>
          </a:p>
          <a:p>
            <a:pPr marL="0" indent="0">
              <a:buNone/>
            </a:pPr>
            <a:r>
              <a:rPr lang="en-US" b="1" dirty="0" err="1"/>
              <a:t>l</a:t>
            </a:r>
            <a:r>
              <a:rPr lang="en-US" b="1" dirty="0" err="1" smtClean="0"/>
              <a:t>s</a:t>
            </a:r>
            <a:r>
              <a:rPr lang="en-US" b="1" dirty="0" smtClean="0"/>
              <a:t> *.??? </a:t>
            </a:r>
            <a:r>
              <a:rPr lang="en-US" dirty="0" smtClean="0"/>
              <a:t>Will list all files with a dot followed by three characters. </a:t>
            </a:r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b="1" dirty="0" smtClean="0"/>
              <a:t>Lecture.ppt</a:t>
            </a:r>
            <a:r>
              <a:rPr lang="en-US" dirty="0" smtClean="0"/>
              <a:t> but not </a:t>
            </a:r>
            <a:r>
              <a:rPr lang="en-US" b="1" dirty="0" smtClean="0"/>
              <a:t>Lecture.pptx</a:t>
            </a:r>
          </a:p>
          <a:p>
            <a:pPr marL="0" indent="0">
              <a:buNone/>
            </a:pPr>
            <a:r>
              <a:rPr lang="en-US" b="1" dirty="0" smtClean="0"/>
              <a:t>? </a:t>
            </a:r>
            <a:r>
              <a:rPr lang="en-US" dirty="0" smtClean="0"/>
              <a:t>Stands for exactly one character.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/>
              <a:t>l</a:t>
            </a:r>
            <a:r>
              <a:rPr lang="en-US" b="1" dirty="0" err="1" smtClean="0"/>
              <a:t>s</a:t>
            </a:r>
            <a:r>
              <a:rPr lang="en-US" b="1" dirty="0" smtClean="0"/>
              <a:t> ???*.* </a:t>
            </a:r>
            <a:r>
              <a:rPr lang="en-US" dirty="0" smtClean="0"/>
              <a:t>will list files with a filename at least three characters long (followed by a dot)</a:t>
            </a:r>
            <a:endParaRPr lang="en-US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227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Very basic Regular Expressions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rm</a:t>
            </a:r>
            <a:r>
              <a:rPr lang="en-US" b="1" dirty="0" smtClean="0"/>
              <a:t> </a:t>
            </a:r>
            <a:r>
              <a:rPr lang="en-US" dirty="0" smtClean="0"/>
              <a:t>*[0-9].txt</a:t>
            </a:r>
          </a:p>
          <a:p>
            <a:pPr marL="0" indent="0">
              <a:buNone/>
            </a:pPr>
            <a:r>
              <a:rPr lang="en-US" dirty="0" smtClean="0"/>
              <a:t>Will remove all files with a digit before the “.txt”</a:t>
            </a:r>
          </a:p>
          <a:p>
            <a:pPr marL="0" indent="0">
              <a:buNone/>
            </a:pPr>
            <a:r>
              <a:rPr lang="en-US" b="1" dirty="0" err="1"/>
              <a:t>rm</a:t>
            </a:r>
            <a:r>
              <a:rPr lang="en-US" dirty="0"/>
              <a:t> *.[!t</a:t>
            </a:r>
            <a:r>
              <a:rPr lang="en-US" dirty="0" smtClean="0"/>
              <a:t>]*</a:t>
            </a:r>
          </a:p>
          <a:p>
            <a:pPr marL="0" indent="0">
              <a:buNone/>
            </a:pPr>
            <a:r>
              <a:rPr lang="en-US" dirty="0" smtClean="0"/>
              <a:t>Will remove all files which do not start with a “t” in the file extension. </a:t>
            </a:r>
          </a:p>
          <a:p>
            <a:pPr marL="0" indent="0">
              <a:buNone/>
            </a:pPr>
            <a:r>
              <a:rPr lang="en-US" b="1" dirty="0" err="1"/>
              <a:t>l</a:t>
            </a:r>
            <a:r>
              <a:rPr lang="en-US" b="1" dirty="0" err="1" smtClean="0"/>
              <a:t>s</a:t>
            </a:r>
            <a:r>
              <a:rPr lang="en-US" b="1" dirty="0" smtClean="0"/>
              <a:t>  -l| </a:t>
            </a:r>
            <a:r>
              <a:rPr lang="en-US" b="1" dirty="0" err="1" smtClean="0"/>
              <a:t>grep</a:t>
            </a:r>
            <a:r>
              <a:rPr lang="en-US" b="1" dirty="0" smtClean="0"/>
              <a:t> ^d </a:t>
            </a:r>
            <a:r>
              <a:rPr lang="en-US" dirty="0" smtClean="0"/>
              <a:t>will list only directories </a:t>
            </a:r>
          </a:p>
          <a:p>
            <a:pPr marL="0" indent="0">
              <a:buNone/>
            </a:pPr>
            <a:r>
              <a:rPr lang="en-US" b="1" dirty="0" err="1"/>
              <a:t>ls</a:t>
            </a:r>
            <a:r>
              <a:rPr lang="en-US" b="1" dirty="0"/>
              <a:t>  -l| </a:t>
            </a:r>
            <a:r>
              <a:rPr lang="en-US" b="1" dirty="0" err="1"/>
              <a:t>grep</a:t>
            </a:r>
            <a:r>
              <a:rPr lang="en-US" b="1" dirty="0"/>
              <a:t> </a:t>
            </a:r>
            <a:r>
              <a:rPr lang="en-US" b="1" dirty="0" err="1" smtClean="0"/>
              <a:t>sh</a:t>
            </a:r>
            <a:r>
              <a:rPr lang="en-US" b="1" dirty="0" smtClean="0"/>
              <a:t>$ </a:t>
            </a:r>
            <a:r>
              <a:rPr lang="en-US" dirty="0" smtClean="0"/>
              <a:t>will list files ending with “</a:t>
            </a:r>
            <a:r>
              <a:rPr lang="en-US" dirty="0" err="1" smtClean="0"/>
              <a:t>sh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484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Working with </a:t>
            </a:r>
            <a:r>
              <a:rPr lang="en-GB" b="1" dirty="0" smtClean="0"/>
              <a:t>Directories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cd</a:t>
            </a:r>
            <a:r>
              <a:rPr lang="en-US" dirty="0"/>
              <a:t> &lt;</a:t>
            </a:r>
            <a:r>
              <a:rPr lang="en-US" dirty="0" smtClean="0"/>
              <a:t>directory&gt; change </a:t>
            </a:r>
            <a:r>
              <a:rPr lang="en-US" dirty="0"/>
              <a:t>directory - Change to the directory specified </a:t>
            </a:r>
          </a:p>
          <a:p>
            <a:pPr marL="0" indent="0">
              <a:buNone/>
            </a:pPr>
            <a:r>
              <a:rPr lang="en-US" b="1" dirty="0" err="1"/>
              <a:t>l</a:t>
            </a:r>
            <a:r>
              <a:rPr lang="en-US" b="1" dirty="0" err="1" smtClean="0"/>
              <a:t>s</a:t>
            </a:r>
            <a:r>
              <a:rPr lang="en-US" dirty="0" smtClean="0"/>
              <a:t> List </a:t>
            </a:r>
            <a:r>
              <a:rPr lang="en-US" dirty="0"/>
              <a:t>- Lists the files in the current </a:t>
            </a:r>
            <a:r>
              <a:rPr lang="en-US" dirty="0" smtClean="0"/>
              <a:t>directory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ls</a:t>
            </a:r>
            <a:r>
              <a:rPr lang="en-US" b="1" dirty="0"/>
              <a:t> -</a:t>
            </a:r>
            <a:r>
              <a:rPr lang="en-US" b="1" dirty="0" smtClean="0"/>
              <a:t>l</a:t>
            </a:r>
            <a:r>
              <a:rPr lang="en-US" dirty="0"/>
              <a:t> </a:t>
            </a:r>
            <a:r>
              <a:rPr lang="en-US" dirty="0" smtClean="0"/>
              <a:t>Lists </a:t>
            </a:r>
            <a:r>
              <a:rPr lang="en-US" dirty="0"/>
              <a:t>the files and their attributes</a:t>
            </a:r>
            <a:br>
              <a:rPr lang="en-US" dirty="0"/>
            </a:br>
            <a:r>
              <a:rPr lang="en-US" b="1" dirty="0" err="1" smtClean="0"/>
              <a:t>mkdir</a:t>
            </a:r>
            <a:r>
              <a:rPr lang="en-US" dirty="0" smtClean="0"/>
              <a:t> </a:t>
            </a:r>
            <a:r>
              <a:rPr lang="en-US" dirty="0"/>
              <a:t>&lt;new directory name&gt;</a:t>
            </a:r>
            <a:br>
              <a:rPr lang="en-US" dirty="0"/>
            </a:br>
            <a:r>
              <a:rPr lang="en-US" dirty="0"/>
              <a:t>    make directory - Create a new directory </a:t>
            </a:r>
            <a:br>
              <a:rPr lang="en-US" dirty="0"/>
            </a:br>
            <a:r>
              <a:rPr lang="en-US" b="1" dirty="0" err="1" smtClean="0"/>
              <a:t>pwd</a:t>
            </a:r>
            <a:r>
              <a:rPr lang="en-US" dirty="0"/>
              <a:t> </a:t>
            </a:r>
            <a:r>
              <a:rPr lang="en-US" dirty="0" smtClean="0"/>
              <a:t>Path </a:t>
            </a:r>
            <a:r>
              <a:rPr lang="en-US" dirty="0"/>
              <a:t>of working directory - tells you what directory you are </a:t>
            </a:r>
            <a:r>
              <a:rPr lang="en-US" dirty="0" smtClean="0"/>
              <a:t>in</a:t>
            </a:r>
          </a:p>
          <a:p>
            <a:pPr marL="0" indent="0">
              <a:buNone/>
            </a:pPr>
            <a:r>
              <a:rPr lang="en-US" b="1" dirty="0"/>
              <a:t>c</a:t>
            </a:r>
            <a:r>
              <a:rPr lang="en-US" b="1" dirty="0" smtClean="0"/>
              <a:t>d .. </a:t>
            </a:r>
            <a:r>
              <a:rPr lang="en-US" dirty="0" smtClean="0"/>
              <a:t>Means move one level up in directory</a:t>
            </a:r>
          </a:p>
          <a:p>
            <a:pPr marL="0" indent="0">
              <a:buNone/>
            </a:pPr>
            <a:r>
              <a:rPr lang="en-US" b="1" dirty="0" err="1" smtClean="0"/>
              <a:t>rmdir</a:t>
            </a:r>
            <a:r>
              <a:rPr lang="en-US" dirty="0" smtClean="0"/>
              <a:t> </a:t>
            </a:r>
            <a:r>
              <a:rPr lang="en-US" dirty="0"/>
              <a:t>&lt;directory</a:t>
            </a:r>
            <a:r>
              <a:rPr lang="en-US" dirty="0" smtClean="0"/>
              <a:t>&gt; removes the directory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091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Basic Commands 1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16</a:t>
            </a:fld>
            <a:endParaRPr lang="en-GB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435478"/>
              </p:ext>
            </p:extLst>
          </p:nvPr>
        </p:nvGraphicFramePr>
        <p:xfrm>
          <a:off x="533400" y="1371600"/>
          <a:ext cx="8305800" cy="4838232"/>
        </p:xfrm>
        <a:graphic>
          <a:graphicData uri="http://schemas.openxmlformats.org/drawingml/2006/table">
            <a:tbl>
              <a:tblPr/>
              <a:tblGrid>
                <a:gridCol w="1524000"/>
                <a:gridCol w="6781800"/>
              </a:tblGrid>
              <a:tr h="976188">
                <a:tc>
                  <a:txBody>
                    <a:bodyPr/>
                    <a:lstStyle/>
                    <a:p>
                      <a:r>
                        <a:rPr lang="en-GB" sz="2000" b="1" dirty="0"/>
                        <a:t>man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Displays the manual page for the given command (try "man man"). If you do not find the manual page for some of the commands given on these pages, I would guess that it is because it is one of the commands that are </a:t>
                      </a:r>
                      <a:r>
                        <a:rPr lang="en-US" sz="2000" dirty="0" smtClean="0"/>
                        <a:t>handled </a:t>
                      </a:r>
                      <a:r>
                        <a:rPr lang="en-US" sz="2000" dirty="0"/>
                        <a:t>directly by bash - see if you find it at "man bash".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10605">
                <a:tc>
                  <a:txBody>
                    <a:bodyPr/>
                    <a:lstStyle/>
                    <a:p>
                      <a:r>
                        <a:rPr lang="en-GB" sz="2000" b="1" dirty="0" err="1"/>
                        <a:t>pwd</a:t>
                      </a:r>
                      <a:endParaRPr lang="en-GB" sz="2000" b="1" dirty="0"/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"Print Working Directory" - tells you in which directory you are.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77489">
                <a:tc>
                  <a:txBody>
                    <a:bodyPr/>
                    <a:lstStyle/>
                    <a:p>
                      <a:r>
                        <a:rPr lang="en-GB" sz="2000" b="1" dirty="0" err="1"/>
                        <a:t>ls</a:t>
                      </a:r>
                      <a:endParaRPr lang="en-GB" sz="2000" b="1" dirty="0"/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ls lists the files in the current directory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76838">
                <a:tc>
                  <a:txBody>
                    <a:bodyPr/>
                    <a:lstStyle/>
                    <a:p>
                      <a:r>
                        <a:rPr lang="en-GB" sz="2000" b="1" dirty="0"/>
                        <a:t>cat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(From "conCATenate" i believe). Reads the given file(s) and prints it to stdout. If not files are given it reads from stdin. Note that ^D (control-D) is "the unix end of file"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709955">
                <a:tc>
                  <a:txBody>
                    <a:bodyPr/>
                    <a:lstStyle/>
                    <a:p>
                      <a:r>
                        <a:rPr lang="en-GB" sz="2000" b="1" dirty="0"/>
                        <a:t>cd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"Change Directory". Give the name of the directory you want to be your new current directory - either relative to where you are, or absolute, relative to the file system tree "root" at "/".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10605">
                <a:tc>
                  <a:txBody>
                    <a:bodyPr/>
                    <a:lstStyle/>
                    <a:p>
                      <a:r>
                        <a:rPr lang="en-GB" sz="2000" b="1" dirty="0" err="1"/>
                        <a:t>cp</a:t>
                      </a:r>
                      <a:endParaRPr lang="en-GB" sz="2000" b="1" dirty="0"/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"Copy" a file: "</a:t>
                      </a:r>
                      <a:r>
                        <a:rPr lang="en-US" sz="2000" dirty="0" err="1"/>
                        <a:t>cp</a:t>
                      </a:r>
                      <a:r>
                        <a:rPr lang="en-US" sz="2000" dirty="0"/>
                        <a:t> hello1.c hello2.c" will make hello2.c a copy of hello1.c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588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Basic Commands 2</a:t>
            </a:r>
            <a:endParaRPr lang="en-GB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398241"/>
              </p:ext>
            </p:extLst>
          </p:nvPr>
        </p:nvGraphicFramePr>
        <p:xfrm>
          <a:off x="304800" y="1752600"/>
          <a:ext cx="8305800" cy="2826552"/>
        </p:xfrm>
        <a:graphic>
          <a:graphicData uri="http://schemas.openxmlformats.org/drawingml/2006/table">
            <a:tbl>
              <a:tblPr/>
              <a:tblGrid>
                <a:gridCol w="1524000"/>
                <a:gridCol w="6781800"/>
              </a:tblGrid>
              <a:tr h="177489">
                <a:tc>
                  <a:txBody>
                    <a:bodyPr/>
                    <a:lstStyle/>
                    <a:p>
                      <a:r>
                        <a:rPr lang="en-GB" sz="2400" b="1" dirty="0"/>
                        <a:t>mv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move (and/or rename) a file.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77489">
                <a:tc>
                  <a:txBody>
                    <a:bodyPr/>
                    <a:lstStyle/>
                    <a:p>
                      <a:r>
                        <a:rPr lang="en-GB" sz="2400" b="1"/>
                        <a:t>rm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remove/delete a file.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77489">
                <a:tc>
                  <a:txBody>
                    <a:bodyPr/>
                    <a:lstStyle/>
                    <a:p>
                      <a:r>
                        <a:rPr lang="en-GB" sz="2400" b="1"/>
                        <a:t>mkdir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makes a new directory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77489">
                <a:tc>
                  <a:txBody>
                    <a:bodyPr/>
                    <a:lstStyle/>
                    <a:p>
                      <a:r>
                        <a:rPr lang="en-GB" sz="2400" b="1"/>
                        <a:t>rmdir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removes a directory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443722">
                <a:tc>
                  <a:txBody>
                    <a:bodyPr/>
                    <a:lstStyle/>
                    <a:p>
                      <a:r>
                        <a:rPr lang="en-GB" sz="2400" b="1"/>
                        <a:t>grep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"</a:t>
                      </a:r>
                      <a:r>
                        <a:rPr lang="en-US" sz="2400" dirty="0" err="1"/>
                        <a:t>grep</a:t>
                      </a:r>
                      <a:r>
                        <a:rPr lang="en-US" sz="2400" dirty="0"/>
                        <a:t> &lt;pattern&gt; [list of files]" will search through the files and print any lines that contains the pattern.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10605">
                <a:tc>
                  <a:txBody>
                    <a:bodyPr/>
                    <a:lstStyle/>
                    <a:p>
                      <a:r>
                        <a:rPr lang="en-GB" sz="2400" b="1" dirty="0" err="1"/>
                        <a:t>ps</a:t>
                      </a:r>
                      <a:endParaRPr lang="en-GB" sz="2400" b="1" dirty="0"/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Lists the processes that are running at the time.</a:t>
                      </a:r>
                    </a:p>
                  </a:txBody>
                  <a:tcPr marL="44372" marR="44372" marT="22186" marB="22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62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Archiving/Extracting Files and </a:t>
            </a:r>
            <a:r>
              <a:rPr lang="en-GB" b="1" dirty="0" smtClean="0"/>
              <a:t>Directories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  <a:r>
              <a:rPr lang="en-GB" b="1" dirty="0"/>
              <a:t>tar -</a:t>
            </a:r>
            <a:r>
              <a:rPr lang="en-GB" b="1" dirty="0" err="1"/>
              <a:t>zcvf</a:t>
            </a:r>
            <a:r>
              <a:rPr lang="en-GB" dirty="0"/>
              <a:t>  &lt;filename&gt; &lt;directory&gt;  # create  </a:t>
            </a:r>
            <a:r>
              <a:rPr lang="en-GB" dirty="0" err="1"/>
              <a:t>gzipped</a:t>
            </a:r>
            <a:r>
              <a:rPr lang="en-GB" dirty="0"/>
              <a:t>  tar  archive  of  &lt;directory&gt;</a:t>
            </a:r>
          </a:p>
          <a:p>
            <a:pPr marL="0" indent="0">
              <a:buNone/>
            </a:pPr>
            <a:r>
              <a:rPr lang="en-GB" dirty="0"/>
              <a:t>-z - filter the archive through </a:t>
            </a:r>
            <a:r>
              <a:rPr lang="en-GB" dirty="0" err="1"/>
              <a:t>gzip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-c -  create a new archive</a:t>
            </a:r>
          </a:p>
          <a:p>
            <a:pPr marL="0" indent="0">
              <a:buNone/>
            </a:pPr>
            <a:r>
              <a:rPr lang="en-GB" dirty="0"/>
              <a:t>-v - verbosely list files processed</a:t>
            </a:r>
          </a:p>
          <a:p>
            <a:pPr marL="0" indent="0">
              <a:buNone/>
            </a:pPr>
            <a:r>
              <a:rPr lang="en-GB" dirty="0"/>
              <a:t>-f - use archive </a:t>
            </a:r>
            <a:r>
              <a:rPr lang="en-GB" dirty="0" smtClean="0"/>
              <a:t>file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 tar -</a:t>
            </a:r>
            <a:r>
              <a:rPr lang="en-GB" b="1" dirty="0" err="1"/>
              <a:t>xvzf</a:t>
            </a:r>
            <a:r>
              <a:rPr lang="en-GB" dirty="0"/>
              <a:t>  &lt;filename&gt;     # extract tarred, </a:t>
            </a:r>
            <a:r>
              <a:rPr lang="en-GB" dirty="0" err="1"/>
              <a:t>gzipped</a:t>
            </a:r>
            <a:r>
              <a:rPr lang="en-GB" dirty="0"/>
              <a:t> &lt;filename&gt; in current directory</a:t>
            </a:r>
          </a:p>
          <a:p>
            <a:pPr marL="0" indent="0">
              <a:buNone/>
            </a:pPr>
            <a:r>
              <a:rPr lang="en-GB" dirty="0"/>
              <a:t>-x - extract files from an archive</a:t>
            </a:r>
          </a:p>
          <a:p>
            <a:pPr marL="0" indent="0">
              <a:buNone/>
            </a:pPr>
            <a:r>
              <a:rPr lang="en-GB" dirty="0"/>
              <a:t>-v - verbosely list files processed</a:t>
            </a:r>
          </a:p>
          <a:p>
            <a:pPr marL="0" indent="0">
              <a:buNone/>
            </a:pPr>
            <a:r>
              <a:rPr lang="en-GB" dirty="0"/>
              <a:t>-z - filter the archive through </a:t>
            </a:r>
            <a:r>
              <a:rPr lang="en-GB" dirty="0" err="1" smtClean="0"/>
              <a:t>gzip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-f - use archive file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23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n</a:t>
            </a:r>
            <a:r>
              <a:rPr lang="en-US" b="1" dirty="0" smtClean="0"/>
              <a:t>otepad &amp;</a:t>
            </a:r>
            <a:r>
              <a:rPr lang="en-US" dirty="0" smtClean="0"/>
              <a:t> (will run notepad in the background)</a:t>
            </a:r>
          </a:p>
          <a:p>
            <a:pPr marL="0" indent="0">
              <a:buNone/>
            </a:pPr>
            <a:r>
              <a:rPr lang="en-US" b="1" dirty="0" err="1"/>
              <a:t>p</a:t>
            </a:r>
            <a:r>
              <a:rPr lang="en-US" b="1" dirty="0" err="1" smtClean="0"/>
              <a:t>s</a:t>
            </a:r>
            <a:r>
              <a:rPr lang="en-US" b="1" dirty="0" smtClean="0"/>
              <a:t>  </a:t>
            </a:r>
            <a:r>
              <a:rPr lang="en-US" dirty="0" smtClean="0"/>
              <a:t>(will tell you what processes are running)</a:t>
            </a:r>
          </a:p>
          <a:p>
            <a:pPr marL="0" indent="0">
              <a:buNone/>
            </a:pPr>
            <a:r>
              <a:rPr lang="en-US" b="1" dirty="0"/>
              <a:t>k</a:t>
            </a:r>
            <a:r>
              <a:rPr lang="en-US" b="1" dirty="0" smtClean="0"/>
              <a:t>ill 1234 </a:t>
            </a:r>
            <a:r>
              <a:rPr lang="en-US" dirty="0" smtClean="0"/>
              <a:t>(will terminate process with ID 1234)</a:t>
            </a:r>
          </a:p>
          <a:p>
            <a:pPr marL="0" indent="0">
              <a:buNone/>
            </a:pPr>
            <a:r>
              <a:rPr lang="en-GB" b="1" dirty="0" smtClean="0"/>
              <a:t>Control-Z </a:t>
            </a:r>
            <a:r>
              <a:rPr lang="en-GB" dirty="0" smtClean="0"/>
              <a:t>(</a:t>
            </a:r>
            <a:r>
              <a:rPr lang="en-GB" dirty="0" err="1" smtClean="0"/>
              <a:t>supsend</a:t>
            </a:r>
            <a:r>
              <a:rPr lang="en-GB" dirty="0" smtClean="0"/>
              <a:t> a </a:t>
            </a:r>
            <a:r>
              <a:rPr lang="en-GB" dirty="0" err="1" smtClean="0"/>
              <a:t>forground</a:t>
            </a:r>
            <a:r>
              <a:rPr lang="en-GB" dirty="0" smtClean="0"/>
              <a:t> process)</a:t>
            </a:r>
          </a:p>
          <a:p>
            <a:pPr marL="0" indent="0">
              <a:buNone/>
            </a:pPr>
            <a:r>
              <a:rPr lang="en-US" b="1" dirty="0" err="1"/>
              <a:t>b</a:t>
            </a:r>
            <a:r>
              <a:rPr lang="en-US" b="1" dirty="0" err="1" smtClean="0"/>
              <a:t>g</a:t>
            </a:r>
            <a:r>
              <a:rPr lang="en-US" b="1" dirty="0" smtClean="0"/>
              <a:t> </a:t>
            </a:r>
            <a:r>
              <a:rPr lang="en-US" dirty="0" smtClean="0"/>
              <a:t>(puts a process into the background)</a:t>
            </a:r>
          </a:p>
          <a:p>
            <a:pPr marL="0" indent="0">
              <a:buNone/>
            </a:pPr>
            <a:r>
              <a:rPr lang="en-US" b="1" dirty="0" err="1"/>
              <a:t>f</a:t>
            </a:r>
            <a:r>
              <a:rPr lang="en-US" b="1" dirty="0" err="1" smtClean="0"/>
              <a:t>g</a:t>
            </a:r>
            <a:r>
              <a:rPr lang="en-US" b="1" dirty="0" smtClean="0"/>
              <a:t> </a:t>
            </a:r>
            <a:r>
              <a:rPr lang="en-US" dirty="0" smtClean="0"/>
              <a:t>(puts a process into the </a:t>
            </a:r>
            <a:r>
              <a:rPr lang="en-US" dirty="0" err="1" smtClean="0"/>
              <a:t>forground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YOU SHOULD execute command which are not “instant” (e.g. </a:t>
            </a:r>
            <a:r>
              <a:rPr lang="en-US" b="1" dirty="0" err="1" smtClean="0"/>
              <a:t>ls</a:t>
            </a:r>
            <a:r>
              <a:rPr lang="en-US" dirty="0" smtClean="0"/>
              <a:t>) with &amp;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b="1" dirty="0" smtClean="0"/>
              <a:t>notepad CV.txt &amp;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84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is Cygwin?</a:t>
            </a:r>
          </a:p>
          <a:p>
            <a:r>
              <a:rPr lang="en-US" sz="3600" dirty="0" smtClean="0"/>
              <a:t>Why learn it?</a:t>
            </a:r>
          </a:p>
          <a:p>
            <a:r>
              <a:rPr lang="en-US" sz="3600" dirty="0" smtClean="0"/>
              <a:t>The basic commands</a:t>
            </a:r>
          </a:p>
          <a:p>
            <a:r>
              <a:rPr lang="en-US" sz="3600" dirty="0" smtClean="0"/>
              <a:t>Combining commands in scripts</a:t>
            </a:r>
          </a:p>
          <a:p>
            <a:r>
              <a:rPr lang="en-US" sz="3600" dirty="0" smtClean="0"/>
              <a:t>How to get more information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685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Pipes and redirection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20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657920"/>
              </p:ext>
            </p:extLst>
          </p:nvPr>
        </p:nvGraphicFramePr>
        <p:xfrm>
          <a:off x="609600" y="1219200"/>
          <a:ext cx="7848600" cy="5402376"/>
        </p:xfrm>
        <a:graphic>
          <a:graphicData uri="http://schemas.openxmlformats.org/drawingml/2006/table">
            <a:tbl>
              <a:tblPr/>
              <a:tblGrid>
                <a:gridCol w="762000"/>
                <a:gridCol w="7086600"/>
              </a:tblGrid>
              <a:tr h="1711035">
                <a:tc>
                  <a:txBody>
                    <a:bodyPr/>
                    <a:lstStyle/>
                    <a:p>
                      <a:r>
                        <a:rPr lang="en-GB" sz="2000" b="1" dirty="0"/>
                        <a:t>&lt;</a:t>
                      </a:r>
                    </a:p>
                  </a:txBody>
                  <a:tcPr marL="55195" marR="55195" marT="27597" marB="27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"program &lt; file" : "Take your input from the given file rather than the keyboard". For example "</a:t>
                      </a:r>
                      <a:r>
                        <a:rPr lang="en-US" sz="2000" b="1" dirty="0"/>
                        <a:t>cat &lt; </a:t>
                      </a:r>
                      <a:r>
                        <a:rPr lang="en-US" sz="2000" b="1" dirty="0" err="1"/>
                        <a:t>hello.c</a:t>
                      </a:r>
                      <a:r>
                        <a:rPr lang="en-US" sz="2000" dirty="0"/>
                        <a:t>" will type the contents of </a:t>
                      </a:r>
                      <a:r>
                        <a:rPr lang="en-US" sz="2000" dirty="0" err="1"/>
                        <a:t>hello.c</a:t>
                      </a:r>
                      <a:r>
                        <a:rPr lang="en-US" sz="2000" dirty="0"/>
                        <a:t> to the console. This is just like "</a:t>
                      </a:r>
                      <a:r>
                        <a:rPr lang="en-US" sz="2000" b="1" dirty="0"/>
                        <a:t>cat </a:t>
                      </a:r>
                      <a:r>
                        <a:rPr lang="en-US" sz="2000" b="1" dirty="0" err="1"/>
                        <a:t>hello.c</a:t>
                      </a:r>
                      <a:r>
                        <a:rPr lang="en-US" sz="2000" dirty="0"/>
                        <a:t>" would do, of course, but in the first case cat would just read from </a:t>
                      </a:r>
                      <a:r>
                        <a:rPr lang="en-US" sz="2000" dirty="0" err="1"/>
                        <a:t>stdin</a:t>
                      </a:r>
                      <a:r>
                        <a:rPr lang="en-US" sz="2000" dirty="0"/>
                        <a:t> and write to </a:t>
                      </a:r>
                      <a:r>
                        <a:rPr lang="en-US" sz="2000" dirty="0" err="1"/>
                        <a:t>stdout</a:t>
                      </a:r>
                      <a:r>
                        <a:rPr lang="en-US" sz="2000" dirty="0"/>
                        <a:t> as usual while in the second case it would parse its command line to find a file name and open and read from it explicitly.</a:t>
                      </a:r>
                    </a:p>
                  </a:txBody>
                  <a:tcPr marL="55195" marR="55195" marT="27597" marB="27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883115">
                <a:tc>
                  <a:txBody>
                    <a:bodyPr/>
                    <a:lstStyle/>
                    <a:p>
                      <a:r>
                        <a:rPr lang="en-GB" sz="2000" b="1"/>
                        <a:t>&gt;</a:t>
                      </a:r>
                    </a:p>
                  </a:txBody>
                  <a:tcPr marL="55195" marR="55195" marT="27597" marB="27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"</a:t>
                      </a:r>
                      <a:r>
                        <a:rPr lang="en-US" sz="2000" b="1" dirty="0"/>
                        <a:t>program &gt; file</a:t>
                      </a:r>
                      <a:r>
                        <a:rPr lang="en-US" sz="2000" dirty="0"/>
                        <a:t>" : "Write the output from the program to the given file rather than to the console.". For example "</a:t>
                      </a:r>
                      <a:r>
                        <a:rPr lang="en-US" sz="2000" b="1" dirty="0" err="1"/>
                        <a:t>ls</a:t>
                      </a:r>
                      <a:r>
                        <a:rPr lang="en-US" sz="2000" b="1" dirty="0"/>
                        <a:t> &gt;dir.txt</a:t>
                      </a:r>
                      <a:r>
                        <a:rPr lang="en-US" sz="2000" dirty="0"/>
                        <a:t>" would make a directory listing and place it in dir.txt.</a:t>
                      </a:r>
                    </a:p>
                  </a:txBody>
                  <a:tcPr marL="55195" marR="55195" marT="27597" marB="27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048699">
                <a:tc>
                  <a:txBody>
                    <a:bodyPr/>
                    <a:lstStyle/>
                    <a:p>
                      <a:r>
                        <a:rPr lang="en-GB" sz="2000" b="1"/>
                        <a:t>|</a:t>
                      </a:r>
                    </a:p>
                  </a:txBody>
                  <a:tcPr marL="55195" marR="55195" marT="27597" marB="27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"</a:t>
                      </a:r>
                      <a:r>
                        <a:rPr lang="en-US" sz="2000" b="1" dirty="0"/>
                        <a:t>program1 | program2</a:t>
                      </a:r>
                      <a:r>
                        <a:rPr lang="en-US" sz="2000" dirty="0"/>
                        <a:t>" : Let the output on program1's </a:t>
                      </a:r>
                      <a:r>
                        <a:rPr lang="en-US" sz="2000" dirty="0" err="1"/>
                        <a:t>stdout</a:t>
                      </a:r>
                      <a:r>
                        <a:rPr lang="en-US" sz="2000" dirty="0"/>
                        <a:t> be the input on program2's </a:t>
                      </a:r>
                      <a:r>
                        <a:rPr lang="en-US" sz="2000" dirty="0" err="1"/>
                        <a:t>stdin</a:t>
                      </a:r>
                      <a:r>
                        <a:rPr lang="en-US" sz="2000" dirty="0"/>
                        <a:t>. For example "</a:t>
                      </a:r>
                      <a:r>
                        <a:rPr lang="en-US" sz="2000" b="1" dirty="0" err="1"/>
                        <a:t>ls</a:t>
                      </a:r>
                      <a:r>
                        <a:rPr lang="en-US" sz="2000" b="1" dirty="0"/>
                        <a:t> | </a:t>
                      </a:r>
                      <a:r>
                        <a:rPr lang="en-US" sz="2000" b="1" dirty="0" err="1" smtClean="0"/>
                        <a:t>wc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dirty="0" smtClean="0"/>
                        <a:t>" </a:t>
                      </a:r>
                      <a:r>
                        <a:rPr lang="en-US" sz="2000" dirty="0"/>
                        <a:t>would see if there was any files containing "test" in its name in the current directory.</a:t>
                      </a:r>
                    </a:p>
                  </a:txBody>
                  <a:tcPr marL="55195" marR="55195" marT="27597" marB="27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883115">
                <a:tc>
                  <a:txBody>
                    <a:bodyPr/>
                    <a:lstStyle/>
                    <a:p>
                      <a:r>
                        <a:rPr lang="en-GB" sz="2000" b="1" dirty="0"/>
                        <a:t>``</a:t>
                      </a:r>
                    </a:p>
                  </a:txBody>
                  <a:tcPr marL="55195" marR="55195" marT="27597" marB="27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("</a:t>
                      </a:r>
                      <a:r>
                        <a:rPr lang="en-US" sz="2000" dirty="0" err="1"/>
                        <a:t>BackQuotes</a:t>
                      </a:r>
                      <a:r>
                        <a:rPr lang="en-US" sz="2000" dirty="0"/>
                        <a:t>") </a:t>
                      </a:r>
                      <a:r>
                        <a:rPr lang="en-US" sz="2000" b="1" dirty="0"/>
                        <a:t>"program1 `program2`" </a:t>
                      </a:r>
                      <a:r>
                        <a:rPr lang="en-US" sz="2000" dirty="0"/>
                        <a:t>: The shell will, when preparing the command line for program1, run program2 and replace `program2` with the output from program2.</a:t>
                      </a:r>
                    </a:p>
                  </a:txBody>
                  <a:tcPr marL="55195" marR="55195" marT="27597" marB="27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488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Working with File Permissions</a:t>
            </a:r>
            <a:r>
              <a:rPr lang="en-GB" b="1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chmod</a:t>
            </a:r>
            <a:r>
              <a:rPr lang="en-US" b="1" dirty="0"/>
              <a:t> </a:t>
            </a:r>
            <a:r>
              <a:rPr lang="en-US" b="1" dirty="0" err="1"/>
              <a:t>u+x</a:t>
            </a:r>
            <a:r>
              <a:rPr lang="en-US" b="1" dirty="0"/>
              <a:t> </a:t>
            </a:r>
            <a:r>
              <a:rPr lang="en-US" dirty="0"/>
              <a:t>&lt;filename&gt;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e.g. </a:t>
            </a:r>
            <a:r>
              <a:rPr lang="en-US" b="1" dirty="0" err="1"/>
              <a:t>chmod</a:t>
            </a:r>
            <a:r>
              <a:rPr lang="en-US" b="1" dirty="0"/>
              <a:t> </a:t>
            </a:r>
            <a:r>
              <a:rPr lang="en-US" b="1" dirty="0" err="1"/>
              <a:t>u+x</a:t>
            </a:r>
            <a:r>
              <a:rPr lang="en-US" b="1" dirty="0"/>
              <a:t> </a:t>
            </a:r>
            <a:r>
              <a:rPr lang="en-US" b="1" dirty="0" smtClean="0"/>
              <a:t>myScript.sh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changes </a:t>
            </a:r>
            <a:r>
              <a:rPr lang="en-US" dirty="0"/>
              <a:t>permission of the named file to executable</a:t>
            </a:r>
            <a:r>
              <a:rPr lang="en-US" dirty="0" smtClean="0"/>
              <a:t>. The </a:t>
            </a:r>
            <a:r>
              <a:rPr lang="en-US" dirty="0" err="1" smtClean="0"/>
              <a:t>extenstion</a:t>
            </a:r>
            <a:r>
              <a:rPr lang="en-US" dirty="0" smtClean="0"/>
              <a:t> “</a:t>
            </a:r>
            <a:r>
              <a:rPr lang="en-US" dirty="0" err="1" smtClean="0"/>
              <a:t>sh</a:t>
            </a:r>
            <a:r>
              <a:rPr lang="en-US" dirty="0" smtClean="0"/>
              <a:t>” mean script.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 - user, (this means you)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+</a:t>
            </a:r>
            <a:r>
              <a:rPr lang="en-US" dirty="0"/>
              <a:t> - adds permissions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x - executable rights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332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Getting Help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 can get further details on any commands in Cygwin by using the </a:t>
            </a:r>
            <a:r>
              <a:rPr lang="en-US" b="1" dirty="0"/>
              <a:t>'info</a:t>
            </a:r>
            <a:r>
              <a:rPr lang="en-US" dirty="0"/>
              <a:t>' or the </a:t>
            </a:r>
            <a:r>
              <a:rPr lang="en-US" b="1" dirty="0"/>
              <a:t>'man</a:t>
            </a:r>
            <a:r>
              <a:rPr lang="en-US" dirty="0"/>
              <a:t>' command.  These provide essentially the same information, but with slightly different formatting. 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obtain detailed information on the </a:t>
            </a:r>
            <a:r>
              <a:rPr lang="en-US" b="1" dirty="0"/>
              <a:t>'mv</a:t>
            </a:r>
            <a:r>
              <a:rPr lang="en-US" dirty="0"/>
              <a:t>' for example, you would type one of the following</a:t>
            </a:r>
            <a:r>
              <a:rPr lang="en-US" dirty="0" smtClean="0"/>
              <a:t>: </a:t>
            </a:r>
            <a:r>
              <a:rPr lang="en-US" b="1" dirty="0" smtClean="0"/>
              <a:t>info mv</a:t>
            </a:r>
            <a:r>
              <a:rPr lang="en-US" dirty="0" smtClean="0"/>
              <a:t> or </a:t>
            </a:r>
            <a:r>
              <a:rPr lang="en-US" b="1" dirty="0" smtClean="0"/>
              <a:t>man mv</a:t>
            </a:r>
            <a:r>
              <a:rPr lang="en-US" dirty="0" smtClean="0"/>
              <a:t> (</a:t>
            </a:r>
            <a:r>
              <a:rPr lang="en-US" dirty="0"/>
              <a:t>to exit info or man, type the letter 'q' at the ":" prompt. 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911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run a script - IMPORTANT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file called “todo.sh” containing some commands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it executable with (change permissions)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chmod</a:t>
            </a:r>
            <a:r>
              <a:rPr lang="en-GB" b="1" dirty="0" smtClean="0"/>
              <a:t> 755 todo.sh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it with the following command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./todo.sh </a:t>
            </a:r>
            <a:r>
              <a:rPr lang="en-GB" dirty="0" smtClean="0"/>
              <a:t>or </a:t>
            </a:r>
            <a:r>
              <a:rPr lang="en-GB" b="1" dirty="0" err="1" smtClean="0"/>
              <a:t>sh</a:t>
            </a:r>
            <a:r>
              <a:rPr lang="en-GB" b="1" dirty="0" smtClean="0"/>
              <a:t> todo.sh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(“.” is the current directory, alternatively you can add the directory to your path – not recommended – you can learn more)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360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dos2unix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Sometimes if you download a file off the web you might have issues with </a:t>
            </a:r>
            <a:r>
              <a:rPr lang="en-US" dirty="0" err="1" smtClean="0"/>
              <a:t>unix</a:t>
            </a:r>
            <a:r>
              <a:rPr lang="en-US" dirty="0" smtClean="0"/>
              <a:t>/windows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can often be corrected with the command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dos2unix script.sh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do word count (</a:t>
            </a:r>
            <a:r>
              <a:rPr lang="en-US" dirty="0" err="1" smtClean="0"/>
              <a:t>wc</a:t>
            </a:r>
            <a:r>
              <a:rPr lang="en-US" dirty="0" smtClean="0"/>
              <a:t> script.sh) before and after – you will see that the file has changed length (number of characters)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984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 - echo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/>
              <a:t>echo hi</a:t>
            </a:r>
          </a:p>
          <a:p>
            <a:pPr marL="0" indent="0">
              <a:buNone/>
            </a:pPr>
            <a:r>
              <a:rPr lang="es-ES" b="1" dirty="0"/>
              <a:t>echo $1</a:t>
            </a:r>
          </a:p>
          <a:p>
            <a:pPr marL="0" indent="0">
              <a:buNone/>
            </a:pPr>
            <a:r>
              <a:rPr lang="es-ES" b="1" dirty="0"/>
              <a:t>echo </a:t>
            </a:r>
            <a:r>
              <a:rPr lang="es-ES" b="1" dirty="0" err="1" smtClean="0"/>
              <a:t>bye</a:t>
            </a:r>
            <a:endParaRPr lang="es-ES" b="1" dirty="0" smtClean="0"/>
          </a:p>
          <a:p>
            <a:pPr marL="0" indent="0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above</a:t>
            </a:r>
            <a:r>
              <a:rPr lang="es-ES" dirty="0" smtClean="0"/>
              <a:t> script </a:t>
            </a:r>
          </a:p>
          <a:p>
            <a:pPr marL="514350" indent="-514350">
              <a:buAutoNum type="arabicPeriod"/>
            </a:pPr>
            <a:r>
              <a:rPr lang="es-ES" dirty="0" err="1" smtClean="0"/>
              <a:t>Prints</a:t>
            </a:r>
            <a:r>
              <a:rPr lang="es-ES" dirty="0" smtClean="0"/>
              <a:t> “hi”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screen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err="1" smtClean="0"/>
              <a:t>Prints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argument</a:t>
            </a:r>
            <a:r>
              <a:rPr lang="es-ES" dirty="0" smtClean="0"/>
              <a:t> </a:t>
            </a:r>
            <a:r>
              <a:rPr lang="es-ES" dirty="0" err="1" smtClean="0"/>
              <a:t>eg</a:t>
            </a:r>
            <a:r>
              <a:rPr lang="es-ES" dirty="0" smtClean="0"/>
              <a:t>. ./echo.sh </a:t>
            </a:r>
            <a:r>
              <a:rPr lang="es-ES" dirty="0" err="1" smtClean="0"/>
              <a:t>xxxx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print</a:t>
            </a:r>
            <a:r>
              <a:rPr lang="es-ES" dirty="0" smtClean="0"/>
              <a:t> </a:t>
            </a:r>
            <a:r>
              <a:rPr lang="es-ES" dirty="0" err="1" smtClean="0"/>
              <a:t>xxxx</a:t>
            </a:r>
            <a:r>
              <a:rPr lang="es-ES" dirty="0" smtClean="0"/>
              <a:t> (</a:t>
            </a:r>
            <a:r>
              <a:rPr lang="es-ES" dirty="0" err="1" smtClean="0"/>
              <a:t>or</a:t>
            </a:r>
            <a:r>
              <a:rPr lang="es-ES" dirty="0" smtClean="0"/>
              <a:t> “x y”)</a:t>
            </a:r>
          </a:p>
          <a:p>
            <a:pPr marL="514350" indent="-514350">
              <a:buAutoNum type="arabicPeriod"/>
            </a:pPr>
            <a:r>
              <a:rPr lang="es-ES" dirty="0" err="1" smtClean="0"/>
              <a:t>Prints</a:t>
            </a:r>
            <a:r>
              <a:rPr lang="es-ES" dirty="0" smtClean="0"/>
              <a:t> “</a:t>
            </a:r>
            <a:r>
              <a:rPr lang="es-ES" dirty="0" err="1" smtClean="0"/>
              <a:t>bye</a:t>
            </a:r>
            <a:r>
              <a:rPr lang="es-ES" dirty="0" smtClean="0"/>
              <a:t>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183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 first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echo hi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mkdir</a:t>
            </a:r>
            <a:r>
              <a:rPr lang="en-US" b="1" dirty="0" smtClean="0"/>
              <a:t> </a:t>
            </a:r>
            <a:r>
              <a:rPr lang="en-US" b="1" dirty="0"/>
              <a:t>directory1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echo </a:t>
            </a:r>
            <a:r>
              <a:rPr lang="en-US" b="1" dirty="0"/>
              <a:t>"I just made </a:t>
            </a:r>
            <a:r>
              <a:rPr lang="en-US" b="1" dirty="0" smtClean="0"/>
              <a:t>directory1“</a:t>
            </a:r>
          </a:p>
          <a:p>
            <a:pPr marL="0" indent="0">
              <a:buNone/>
            </a:pP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above</a:t>
            </a:r>
            <a:r>
              <a:rPr lang="es-ES" dirty="0"/>
              <a:t> script </a:t>
            </a:r>
          </a:p>
          <a:p>
            <a:pPr marL="0" indent="0">
              <a:buNone/>
            </a:pPr>
            <a:r>
              <a:rPr lang="en-US" dirty="0" smtClean="0"/>
              <a:t>Will print messages to the screen, and also make a directory called directory1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516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</a:t>
            </a:r>
            <a:r>
              <a:rPr lang="en-US" dirty="0" err="1" smtClean="0"/>
              <a:t>makeDirectory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for ((</a:t>
            </a:r>
            <a:r>
              <a:rPr lang="en-GB" b="1" dirty="0" err="1"/>
              <a:t>i</a:t>
            </a:r>
            <a:r>
              <a:rPr lang="en-GB" b="1" dirty="0"/>
              <a:t>=1; </a:t>
            </a:r>
            <a:r>
              <a:rPr lang="en-GB" b="1" dirty="0" err="1"/>
              <a:t>i</a:t>
            </a:r>
            <a:r>
              <a:rPr lang="en-GB" b="1" dirty="0"/>
              <a:t> &lt;= 9; </a:t>
            </a:r>
            <a:r>
              <a:rPr lang="en-GB" b="1" dirty="0" err="1"/>
              <a:t>i</a:t>
            </a:r>
            <a:r>
              <a:rPr lang="en-GB" b="1" dirty="0"/>
              <a:t>++)) 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do </a:t>
            </a:r>
          </a:p>
          <a:p>
            <a:pPr marL="0" indent="0">
              <a:buNone/>
            </a:pPr>
            <a:r>
              <a:rPr lang="en-GB" b="1" dirty="0" err="1" smtClean="0"/>
              <a:t>mkdir</a:t>
            </a:r>
            <a:r>
              <a:rPr lang="en-GB" b="1" dirty="0" smtClean="0"/>
              <a:t> </a:t>
            </a:r>
            <a:r>
              <a:rPr lang="en-GB" b="1" dirty="0"/>
              <a:t>$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/>
              <a:t>d</a:t>
            </a:r>
            <a:r>
              <a:rPr lang="en-GB" b="1" dirty="0" smtClean="0"/>
              <a:t>one</a:t>
            </a:r>
          </a:p>
          <a:p>
            <a:pPr marL="0" indent="0">
              <a:buNone/>
            </a:pPr>
            <a:r>
              <a:rPr lang="en-US" dirty="0" smtClean="0"/>
              <a:t>The above script will make ten directories with the names 1, 2, 3, …, 9, 10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smtClean="0"/>
              <a:t>or/do/done </a:t>
            </a:r>
            <a:r>
              <a:rPr lang="en-US" dirty="0" smtClean="0"/>
              <a:t>repeats what </a:t>
            </a:r>
            <a:r>
              <a:rPr lang="en-US" smtClean="0"/>
              <a:t>is between do/done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70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read.sh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read x</a:t>
            </a:r>
          </a:p>
          <a:p>
            <a:pPr marL="0" indent="0">
              <a:buNone/>
            </a:pPr>
            <a:r>
              <a:rPr lang="en-GB" b="1" dirty="0"/>
              <a:t>echo $</a:t>
            </a:r>
            <a:r>
              <a:rPr lang="en-GB" b="1" dirty="0" smtClean="0"/>
              <a:t>x</a:t>
            </a:r>
          </a:p>
          <a:p>
            <a:pPr marL="0" indent="0">
              <a:buNone/>
            </a:pPr>
            <a:r>
              <a:rPr lang="en-US" dirty="0" smtClean="0"/>
              <a:t>The first line of script read input from the user (as typed at the command line) and puts it into a variable called “x”</a:t>
            </a:r>
          </a:p>
          <a:p>
            <a:pPr marL="0" indent="0">
              <a:buNone/>
            </a:pPr>
            <a:r>
              <a:rPr lang="en-US" dirty="0" smtClean="0"/>
              <a:t>The second line prints “the value of the variable x” on the screen</a:t>
            </a:r>
          </a:p>
          <a:p>
            <a:pPr marL="0" indent="0">
              <a:buNone/>
            </a:pPr>
            <a:r>
              <a:rPr lang="en-US" dirty="0" smtClean="0"/>
              <a:t>Compare “echo x” prints x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43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 scripts.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function.sh while.sh if.sh date.sh read.sh tester.sh printArguments.sh printHiInputByeCOMMENTS.sh printHiInputBye.sh makeDirectoryHUNDRED.sh makeDirectoryTEN.sh test.sh echo.sh first.sh makeDirectory.sh</a:t>
            </a:r>
          </a:p>
          <a:p>
            <a:pPr marL="0" indent="0">
              <a:buNone/>
            </a:pPr>
            <a:r>
              <a:rPr lang="en-US" dirty="0" smtClean="0"/>
              <a:t>These will be on </a:t>
            </a:r>
            <a:r>
              <a:rPr lang="en-US" b="1" dirty="0" smtClean="0"/>
              <a:t>MOODLE</a:t>
            </a:r>
            <a:r>
              <a:rPr lang="en-US" dirty="0" smtClean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439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Cygwin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Cygwin 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collection of tools which </a:t>
            </a:r>
            <a:r>
              <a:rPr lang="en-US" b="1" dirty="0"/>
              <a:t>provide a Linux look and feel environment</a:t>
            </a:r>
            <a:r>
              <a:rPr lang="en-US" dirty="0"/>
              <a:t> for Windows.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DLL (cygwin1.dll) which acts as a Linux API layer </a:t>
            </a:r>
            <a:r>
              <a:rPr lang="en-US" b="1" dirty="0"/>
              <a:t>providing substantial Linux API functionality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Cygwin is not: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 way to run native Linux apps on Windows</a:t>
            </a:r>
            <a:r>
              <a:rPr lang="en-US" dirty="0"/>
              <a:t>. You must rebuild your application </a:t>
            </a:r>
            <a:r>
              <a:rPr lang="en-US" i="1" dirty="0"/>
              <a:t>from source</a:t>
            </a:r>
            <a:r>
              <a:rPr lang="en-US" dirty="0"/>
              <a:t> if you want it to run on Windows.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 way to magically make native Windows apps aware of UNIX® </a:t>
            </a:r>
            <a:r>
              <a:rPr lang="en-US" dirty="0"/>
              <a:t>functionality like signals, </a:t>
            </a:r>
            <a:r>
              <a:rPr lang="en-US" dirty="0" err="1"/>
              <a:t>ptys</a:t>
            </a:r>
            <a:r>
              <a:rPr lang="en-US" dirty="0"/>
              <a:t>, etc. Again, you need to build your apps </a:t>
            </a:r>
            <a:r>
              <a:rPr lang="en-US" i="1" dirty="0"/>
              <a:t>from source</a:t>
            </a:r>
            <a:r>
              <a:rPr lang="en-US" dirty="0"/>
              <a:t> if you want to take advantage of Cygwin functionality.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8777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find out more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“Cygwin/tutorial/beginners/guide/</a:t>
            </a:r>
            <a:r>
              <a:rPr lang="en-US" dirty="0" err="1" smtClean="0"/>
              <a:t>faq</a:t>
            </a:r>
            <a:r>
              <a:rPr lang="en-US" dirty="0" smtClean="0"/>
              <a:t>”</a:t>
            </a:r>
          </a:p>
          <a:p>
            <a:r>
              <a:rPr lang="en-GB" dirty="0" smtClean="0">
                <a:hlinkClick r:id="rId2"/>
              </a:rPr>
              <a:t>http://www.voxforge.org/home/docs/cygwin-cheat-sheet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http://ss64.com/bash/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An alternative http</a:t>
            </a:r>
            <a:r>
              <a:rPr lang="en-GB" dirty="0">
                <a:hlinkClick r:id="rId4"/>
              </a:rPr>
              <a:t>://www.mingw.org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  <a:p>
            <a:r>
              <a:rPr lang="en-US" dirty="0" smtClean="0"/>
              <a:t>Lots of tools e.g. </a:t>
            </a:r>
            <a:r>
              <a:rPr lang="en-US" dirty="0" err="1" smtClean="0"/>
              <a:t>sed</a:t>
            </a:r>
            <a:r>
              <a:rPr lang="en-US" dirty="0" smtClean="0"/>
              <a:t>, </a:t>
            </a:r>
            <a:r>
              <a:rPr lang="en-US" dirty="0" err="1" smtClean="0"/>
              <a:t>awk</a:t>
            </a:r>
            <a:r>
              <a:rPr lang="en-US" dirty="0" smtClean="0"/>
              <a:t>, find, ….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50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great about </a:t>
            </a:r>
            <a:r>
              <a:rPr lang="en-US" b="1" dirty="0" smtClean="0"/>
              <a:t>CYGWIN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It is completely </a:t>
            </a:r>
            <a:r>
              <a:rPr lang="en-US" sz="2800" b="1" dirty="0"/>
              <a:t>free</a:t>
            </a:r>
            <a:r>
              <a:rPr lang="en-US" sz="2800" dirty="0"/>
              <a:t>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Low-barrier entry</a:t>
            </a:r>
            <a:r>
              <a:rPr lang="en-US" sz="2800" dirty="0"/>
              <a:t>, no-anxiety try out: </a:t>
            </a:r>
            <a:br>
              <a:rPr lang="en-US" sz="2800" dirty="0"/>
            </a:br>
            <a:r>
              <a:rPr lang="en-US" sz="2800" dirty="0"/>
              <a:t>-- Just download it and check it out. If you fail a</a:t>
            </a:r>
            <a:r>
              <a:rPr lang="en-US" sz="2800" dirty="0" smtClean="0"/>
              <a:t>ll </a:t>
            </a:r>
            <a:r>
              <a:rPr lang="en-US" sz="2800" dirty="0"/>
              <a:t>you lost was 1-2 hours of time. But consider the possible payoff.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Stable</a:t>
            </a:r>
            <a:r>
              <a:rPr lang="en-US" sz="2800" dirty="0"/>
              <a:t> environment </a:t>
            </a:r>
            <a:r>
              <a:rPr lang="en-US" sz="2800" dirty="0" smtClean="0"/>
              <a:t>(Unix-based</a:t>
            </a:r>
            <a:r>
              <a:rPr lang="en-US" sz="2800" dirty="0"/>
              <a:t>) with lots of tools. </a:t>
            </a:r>
            <a:br>
              <a:rPr lang="en-US" sz="2800" dirty="0"/>
            </a:br>
            <a:r>
              <a:rPr lang="en-US" sz="2800" dirty="0"/>
              <a:t>-- All the </a:t>
            </a:r>
            <a:r>
              <a:rPr lang="en-US" sz="2800" b="1" dirty="0"/>
              <a:t>GNU</a:t>
            </a:r>
            <a:r>
              <a:rPr lang="en-US" sz="2800" dirty="0"/>
              <a:t> </a:t>
            </a:r>
            <a:r>
              <a:rPr lang="en-US" sz="2800" b="1" dirty="0"/>
              <a:t>compilers</a:t>
            </a:r>
            <a:r>
              <a:rPr lang="en-US" sz="2800" dirty="0"/>
              <a:t> and </a:t>
            </a:r>
            <a:r>
              <a:rPr lang="en-US" sz="2800" b="1" dirty="0"/>
              <a:t>tools</a:t>
            </a:r>
            <a:r>
              <a:rPr lang="en-US" sz="2800" dirty="0"/>
              <a:t> are available.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Easy to </a:t>
            </a:r>
            <a:r>
              <a:rPr lang="en-US" sz="2800" b="1" dirty="0"/>
              <a:t>install</a:t>
            </a:r>
            <a:r>
              <a:rPr lang="en-US" sz="28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No need to </a:t>
            </a:r>
            <a:r>
              <a:rPr lang="en-US" sz="2800" b="1" dirty="0"/>
              <a:t>dual-boot</a:t>
            </a:r>
            <a:r>
              <a:rPr lang="en-US" sz="2800" dirty="0"/>
              <a:t>. Great time saver!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Shares files </a:t>
            </a:r>
            <a:r>
              <a:rPr lang="en-US" sz="2800" dirty="0"/>
              <a:t>with Windows. 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Convenient </a:t>
            </a:r>
            <a:r>
              <a:rPr lang="en-US" sz="2800" b="1" dirty="0" smtClean="0"/>
              <a:t>automatic</a:t>
            </a:r>
            <a:r>
              <a:rPr lang="en-US" sz="2800" dirty="0" smtClean="0"/>
              <a:t> upgrade/update facilities 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19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Starting Cygwin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dirty="0"/>
              <a:t>your Cygwin Console by clicking: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Start&gt;All </a:t>
            </a:r>
            <a:r>
              <a:rPr lang="en-US" b="1" dirty="0"/>
              <a:t>Programs&gt;Cygwin&gt;Cygwin Bash Shell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you start a Cygwin Console, you are automatically sent to your Cygwin home directory - which usually corresponds to your Windows username.  All Windows users on your system should have a home directory with a Windows path of: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        </a:t>
            </a:r>
            <a:r>
              <a:rPr lang="en-US" b="1" dirty="0"/>
              <a:t>c:\cygwin\home\[Windows Username</a:t>
            </a:r>
            <a:r>
              <a:rPr lang="en-US" b="1" dirty="0" smtClean="0"/>
              <a:t>]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find out what your home directory name is type the </a:t>
            </a:r>
            <a:r>
              <a:rPr lang="en-US" b="1" dirty="0"/>
              <a:t>'</a:t>
            </a:r>
            <a:r>
              <a:rPr lang="en-US" b="1" dirty="0" err="1"/>
              <a:t>pwd</a:t>
            </a:r>
            <a:r>
              <a:rPr lang="en-US" dirty="0"/>
              <a:t>' (i.e. </a:t>
            </a:r>
            <a:r>
              <a:rPr lang="en-US" b="1" dirty="0"/>
              <a:t>print working directory</a:t>
            </a:r>
            <a:r>
              <a:rPr lang="en-US" dirty="0"/>
              <a:t>) command  in a newly opened Cygwin Console. 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277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home directory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C:\cygwin\home\zlizjw1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4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are command short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list a directory why not use the command “</a:t>
            </a:r>
            <a:r>
              <a:rPr lang="en-US" b="1" dirty="0" smtClean="0"/>
              <a:t>list</a:t>
            </a:r>
            <a:r>
              <a:rPr lang="en-US" dirty="0" smtClean="0"/>
              <a:t>” – which lists all the files in the directory?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command is “</a:t>
            </a:r>
            <a:r>
              <a:rPr lang="en-US" b="1" dirty="0" err="1" smtClean="0"/>
              <a:t>ls</a:t>
            </a:r>
            <a:r>
              <a:rPr lang="en-US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reason is – in the early days of computing, there was not much memory (RAM), so commands were as short as possible. This convention has stuck.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6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Autocomplete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partly type a command and press “tab”, the computer will try to guess the rest of the command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e.g. </a:t>
            </a:r>
            <a:r>
              <a:rPr lang="en-US" dirty="0" err="1" smtClean="0"/>
              <a:t>pdfl</a:t>
            </a:r>
            <a:r>
              <a:rPr lang="en-US" dirty="0" smtClean="0"/>
              <a:t> “tab” will give </a:t>
            </a:r>
            <a:r>
              <a:rPr lang="en-US" dirty="0" err="1" smtClean="0"/>
              <a:t>pdflatex</a:t>
            </a:r>
            <a:r>
              <a:rPr lang="en-US" dirty="0" smtClean="0"/>
              <a:t> (on my system).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also try to complete filenames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e.g. </a:t>
            </a:r>
            <a:r>
              <a:rPr lang="en-US" dirty="0" err="1" smtClean="0"/>
              <a:t>pdflatex</a:t>
            </a:r>
            <a:r>
              <a:rPr lang="en-US" dirty="0" smtClean="0"/>
              <a:t> </a:t>
            </a:r>
            <a:r>
              <a:rPr lang="en-US" dirty="0" err="1" smtClean="0"/>
              <a:t>exa”tab</a:t>
            </a:r>
            <a:r>
              <a:rPr lang="en-US" dirty="0" smtClean="0"/>
              <a:t>” will give </a:t>
            </a:r>
            <a:r>
              <a:rPr lang="en-US" dirty="0" err="1" smtClean="0"/>
              <a:t>pdflatex</a:t>
            </a:r>
            <a:r>
              <a:rPr lang="en-US" dirty="0" smtClean="0"/>
              <a:t> example. (on my system).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Note also Cygwin is CASE SENSITIVE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51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488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Directory </a:t>
            </a:r>
            <a:r>
              <a:rPr lang="en-GB" b="1" dirty="0" smtClean="0"/>
              <a:t>Structure – Duplicates Linux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629683"/>
              </p:ext>
            </p:extLst>
          </p:nvPr>
        </p:nvGraphicFramePr>
        <p:xfrm>
          <a:off x="228600" y="1600201"/>
          <a:ext cx="8686800" cy="452596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4525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</a:t>
                      </a:r>
                      <a:r>
                        <a:rPr lang="en-GB" sz="2400" b="1" dirty="0"/>
                        <a:t>Windows </a:t>
                      </a:r>
                      <a:r>
                        <a:rPr lang="en-GB" sz="2400" b="1" dirty="0" smtClean="0"/>
                        <a:t>location</a:t>
                      </a:r>
                      <a:endParaRPr lang="en-GB" sz="2400" dirty="0"/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</a:t>
                      </a:r>
                      <a:r>
                        <a:rPr lang="en-GB" sz="2400" b="1" dirty="0"/>
                        <a:t>Cygwin </a:t>
                      </a:r>
                      <a:r>
                        <a:rPr lang="en-GB" sz="2400" b="1" dirty="0" smtClean="0"/>
                        <a:t>Console</a:t>
                      </a:r>
                      <a:endParaRPr lang="en-GB" sz="2400" dirty="0"/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c:\cygwin\bin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 /bin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c:\cygwin\etc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/</a:t>
                      </a:r>
                      <a:r>
                        <a:rPr lang="en-GB" sz="2400" dirty="0" err="1"/>
                        <a:t>etc</a:t>
                      </a:r>
                      <a:r>
                        <a:rPr lang="en-GB" sz="2400" dirty="0"/>
                        <a:t> 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c:\cygwin\home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/home 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 c:\cygwin\home\administrator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/</a:t>
                      </a:r>
                      <a:r>
                        <a:rPr lang="en-GB" sz="2400" dirty="0" smtClean="0"/>
                        <a:t>home/administrator</a:t>
                      </a:r>
                      <a:endParaRPr lang="en-GB" sz="2400" dirty="0"/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 c:\cygwin\lib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/lib 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 c:\cygwin\tmp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/</a:t>
                      </a:r>
                      <a:r>
                        <a:rPr lang="en-GB" sz="2400" dirty="0" err="1"/>
                        <a:t>tmp</a:t>
                      </a:r>
                      <a:r>
                        <a:rPr lang="en-GB" sz="2400" dirty="0"/>
                        <a:t> 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c:\</a:t>
                      </a:r>
                      <a:r>
                        <a:rPr lang="en-GB" sz="2400" dirty="0" smtClean="0"/>
                        <a:t>cygwin\usr </a:t>
                      </a:r>
                      <a:endParaRPr lang="en-GB" sz="2400" dirty="0"/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/</a:t>
                      </a:r>
                      <a:r>
                        <a:rPr lang="en-GB" sz="2400" dirty="0" err="1"/>
                        <a:t>usr</a:t>
                      </a:r>
                      <a:r>
                        <a:rPr lang="en-GB" sz="2400" dirty="0"/>
                        <a:t> 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 c:\cygwin\var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/</a:t>
                      </a:r>
                      <a:r>
                        <a:rPr lang="en-GB" sz="2400" dirty="0" err="1"/>
                        <a:t>var</a:t>
                      </a:r>
                      <a:r>
                        <a:rPr lang="en-GB" sz="2400" dirty="0"/>
                        <a:t> 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 c:\cygwin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 /</a:t>
                      </a:r>
                    </a:p>
                  </a:txBody>
                  <a:tcPr marL="23743" marR="23743" marT="11871" marB="118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8305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4F67-15B9-4A89-959F-C2D46FFE4B3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666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5228</TotalTime>
  <Words>1453</Words>
  <Application>Microsoft Office PowerPoint</Application>
  <PresentationFormat>On-screen Show (4:3)</PresentationFormat>
  <Paragraphs>241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Cygwin – command line windows</vt:lpstr>
      <vt:lpstr>Outline</vt:lpstr>
      <vt:lpstr>What is Cygwin</vt:lpstr>
      <vt:lpstr>What is great about CYGWIN</vt:lpstr>
      <vt:lpstr>Starting Cygwin </vt:lpstr>
      <vt:lpstr>My home directory</vt:lpstr>
      <vt:lpstr>Why are command short</vt:lpstr>
      <vt:lpstr>Autocomplete</vt:lpstr>
      <vt:lpstr>Directory Structure – Duplicates Linux</vt:lpstr>
      <vt:lpstr>Cutting and Pasting Content from Windows to Cygwin</vt:lpstr>
      <vt:lpstr>Extracting Gzipped Tar files in Windows</vt:lpstr>
      <vt:lpstr>Working with Files</vt:lpstr>
      <vt:lpstr>File name expansion</vt:lpstr>
      <vt:lpstr>Very basic Regular Expressions</vt:lpstr>
      <vt:lpstr>Working with Directories</vt:lpstr>
      <vt:lpstr> Basic Commands 1</vt:lpstr>
      <vt:lpstr> Basic Commands 2</vt:lpstr>
      <vt:lpstr>Archiving/Extracting Files and Directories</vt:lpstr>
      <vt:lpstr>Processes</vt:lpstr>
      <vt:lpstr>Pipes and redirection</vt:lpstr>
      <vt:lpstr>Working with File Permissions:</vt:lpstr>
      <vt:lpstr>Getting Help</vt:lpstr>
      <vt:lpstr>How to run a script - IMPORTANT</vt:lpstr>
      <vt:lpstr>dos2unix</vt:lpstr>
      <vt:lpstr>Scripts - echo</vt:lpstr>
      <vt:lpstr>Scripts first</vt:lpstr>
      <vt:lpstr>Script makeDirectory</vt:lpstr>
      <vt:lpstr>Script read.sh</vt:lpstr>
      <vt:lpstr>More example scripts. </vt:lpstr>
      <vt:lpstr>To find out more</vt:lpstr>
    </vt:vector>
  </TitlesOfParts>
  <Company>The University of Nottingham Ningbo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Cygwin – command line windows</dc:title>
  <dc:creator>Information Services</dc:creator>
  <cp:lastModifiedBy>John R Woodward</cp:lastModifiedBy>
  <cp:revision>43</cp:revision>
  <cp:lastPrinted>2012-09-18T08:28:55Z</cp:lastPrinted>
  <dcterms:created xsi:type="dcterms:W3CDTF">2012-09-08T03:00:36Z</dcterms:created>
  <dcterms:modified xsi:type="dcterms:W3CDTF">2014-02-10T09:57:22Z</dcterms:modified>
</cp:coreProperties>
</file>