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57" r:id="rId4"/>
    <p:sldId id="262" r:id="rId5"/>
    <p:sldId id="258" r:id="rId6"/>
    <p:sldId id="278" r:id="rId7"/>
    <p:sldId id="277" r:id="rId8"/>
    <p:sldId id="263" r:id="rId9"/>
    <p:sldId id="264" r:id="rId10"/>
    <p:sldId id="265" r:id="rId11"/>
    <p:sldId id="266" r:id="rId12"/>
    <p:sldId id="279" r:id="rId13"/>
    <p:sldId id="259" r:id="rId14"/>
    <p:sldId id="273" r:id="rId15"/>
    <p:sldId id="274" r:id="rId16"/>
    <p:sldId id="267" r:id="rId17"/>
    <p:sldId id="268" r:id="rId18"/>
    <p:sldId id="275" r:id="rId19"/>
    <p:sldId id="269" r:id="rId20"/>
    <p:sldId id="276" r:id="rId21"/>
    <p:sldId id="270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38" autoAdjust="0"/>
  </p:normalViewPr>
  <p:slideViewPr>
    <p:cSldViewPr>
      <p:cViewPr varScale="1">
        <p:scale>
          <a:sx n="60" d="100"/>
          <a:sy n="60" d="100"/>
        </p:scale>
        <p:origin x="-7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12FBA-EFFB-445A-8496-EE4FCBAE6B47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0F32A-E512-46B9-9894-DF8E401CF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paper – look at</a:t>
            </a:r>
            <a:r>
              <a:rPr lang="en-US" baseline="0" dirty="0" smtClean="0"/>
              <a:t> number of generations used. Is it more like random </a:t>
            </a:r>
            <a:r>
              <a:rPr lang="en-US" baseline="0" dirty="0" err="1" smtClean="0"/>
              <a:t>sereh</a:t>
            </a:r>
            <a:r>
              <a:rPr lang="en-US" baseline="0" dirty="0" smtClean="0"/>
              <a:t> or hill climbing?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0F32A-E512-46B9-9894-DF8E401CFD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paper – look at</a:t>
            </a:r>
            <a:r>
              <a:rPr lang="en-US" baseline="0" dirty="0" smtClean="0"/>
              <a:t> number of generations used. Is it more like random </a:t>
            </a:r>
            <a:r>
              <a:rPr lang="en-US" baseline="0" dirty="0" err="1" smtClean="0"/>
              <a:t>sereh</a:t>
            </a:r>
            <a:r>
              <a:rPr lang="en-US" baseline="0" dirty="0" smtClean="0"/>
              <a:t> or hill climbing?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0F32A-E512-46B9-9894-DF8E401CFD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Evoluitn</a:t>
            </a:r>
            <a:r>
              <a:rPr lang="en-US" dirty="0" smtClean="0"/>
              <a:t> may </a:t>
            </a:r>
            <a:r>
              <a:rPr lang="en-US" dirty="0" err="1" smtClean="0"/>
              <a:t>eventualoly</a:t>
            </a:r>
            <a:r>
              <a:rPr lang="en-US" baseline="0" dirty="0" smtClean="0"/>
              <a:t> come up with a </a:t>
            </a:r>
            <a:r>
              <a:rPr lang="en-US" baseline="0" dirty="0" err="1" smtClean="0"/>
              <a:t>creattuer</a:t>
            </a:r>
            <a:r>
              <a:rPr lang="en-US" baseline="0" dirty="0" smtClean="0"/>
              <a:t> which can run faster than a bullet</a:t>
            </a:r>
          </a:p>
          <a:p>
            <a:r>
              <a:rPr lang="en-US" baseline="0" dirty="0" smtClean="0"/>
              <a:t>Hunted to extinction. </a:t>
            </a:r>
          </a:p>
          <a:p>
            <a:r>
              <a:rPr lang="en-US" baseline="0" dirty="0" smtClean="0"/>
              <a:t>Arms race with primitive weapons (bow/arrow and spears)</a:t>
            </a:r>
          </a:p>
          <a:p>
            <a:r>
              <a:rPr lang="en-US" baseline="0" dirty="0" smtClean="0"/>
              <a:t>Becomes an arms race with </a:t>
            </a:r>
          </a:p>
          <a:p>
            <a:r>
              <a:rPr lang="en-US" baseline="0" dirty="0" smtClean="0"/>
              <a:t>“conventional </a:t>
            </a:r>
            <a:r>
              <a:rPr lang="en-US" baseline="0" dirty="0" err="1" smtClean="0"/>
              <a:t>wepons</a:t>
            </a:r>
            <a:r>
              <a:rPr lang="en-US" baseline="0" dirty="0" smtClean="0"/>
              <a:t>”</a:t>
            </a:r>
          </a:p>
          <a:p>
            <a:r>
              <a:rPr lang="en-US" baseline="0" dirty="0" smtClean="0"/>
              <a:t>Hand guns, cannons, tanks, </a:t>
            </a:r>
          </a:p>
          <a:p>
            <a:r>
              <a:rPr lang="en-US" baseline="0" dirty="0" smtClean="0"/>
              <a:t>Then nuclear, </a:t>
            </a:r>
          </a:p>
          <a:p>
            <a:r>
              <a:rPr lang="en-US" baseline="0" dirty="0" smtClean="0"/>
              <a:t>Then robotic. </a:t>
            </a:r>
          </a:p>
          <a:p>
            <a:endParaRPr lang="en-US" baseline="0" dirty="0" smtClean="0"/>
          </a:p>
          <a:p>
            <a:r>
              <a:rPr lang="en-US" dirty="0" smtClean="0"/>
              <a:t>E.g. earth based evolution </a:t>
            </a:r>
            <a:r>
              <a:rPr lang="en-US" dirty="0" err="1" smtClean="0"/>
              <a:t>vs</a:t>
            </a:r>
            <a:r>
              <a:rPr lang="en-US" dirty="0" smtClean="0"/>
              <a:t> alien evolution. </a:t>
            </a:r>
          </a:p>
          <a:p>
            <a:r>
              <a:rPr lang="en-US" dirty="0" smtClean="0"/>
              <a:t>African company vs. two </a:t>
            </a:r>
            <a:r>
              <a:rPr lang="en-US" dirty="0" err="1" smtClean="0"/>
              <a:t>caompanies</a:t>
            </a:r>
            <a:r>
              <a:rPr lang="en-US" dirty="0" smtClean="0"/>
              <a:t>. (cannot compete)</a:t>
            </a:r>
          </a:p>
          <a:p>
            <a:endParaRPr lang="en-US" dirty="0" smtClean="0"/>
          </a:p>
          <a:p>
            <a:r>
              <a:rPr lang="en-US" dirty="0" smtClean="0"/>
              <a:t>Both teams</a:t>
            </a:r>
            <a:r>
              <a:rPr lang="en-US" baseline="0" dirty="0" smtClean="0"/>
              <a:t> have the same </a:t>
            </a:r>
            <a:r>
              <a:rPr lang="en-US" baseline="0" dirty="0" err="1" smtClean="0"/>
              <a:t>equimpmetn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avaliable</a:t>
            </a:r>
            <a:r>
              <a:rPr lang="en-US" baseline="0" dirty="0" smtClean="0"/>
              <a:t> to them</a:t>
            </a:r>
            <a:endParaRPr lang="en-US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0F32A-E512-46B9-9894-DF8E401CFD5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write a grant proposal</a:t>
            </a:r>
            <a:r>
              <a:rPr lang="en-US" baseline="0" dirty="0" smtClean="0"/>
              <a:t> on context GP – like </a:t>
            </a:r>
            <a:r>
              <a:rPr lang="en-US" baseline="0" dirty="0" err="1" smtClean="0"/>
              <a:t>poli</a:t>
            </a:r>
            <a:r>
              <a:rPr lang="en-US" baseline="0" dirty="0" smtClean="0"/>
              <a:t> one point crossover?</a:t>
            </a:r>
          </a:p>
          <a:p>
            <a:r>
              <a:rPr lang="en-US" baseline="0" dirty="0" smtClean="0"/>
              <a:t>We can call this functional alignment. </a:t>
            </a:r>
          </a:p>
          <a:p>
            <a:r>
              <a:rPr lang="en-US" baseline="0" dirty="0" smtClean="0"/>
              <a:t>It </a:t>
            </a:r>
            <a:r>
              <a:rPr lang="en-US" baseline="0" dirty="0" err="1" smtClean="0"/>
              <a:t>ls</a:t>
            </a:r>
            <a:r>
              <a:rPr lang="en-US" baseline="0" dirty="0" smtClean="0"/>
              <a:t> like the credit </a:t>
            </a:r>
            <a:r>
              <a:rPr lang="en-US" baseline="0" dirty="0" err="1" smtClean="0"/>
              <a:t>assigmnmet</a:t>
            </a:r>
            <a:r>
              <a:rPr lang="en-US" baseline="0" dirty="0" smtClean="0"/>
              <a:t> problem.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0F32A-E512-46B9-9894-DF8E401CFD5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need to defend </a:t>
            </a:r>
            <a:r>
              <a:rPr lang="en-US" dirty="0" err="1" smtClean="0"/>
              <a:t>ymy</a:t>
            </a:r>
            <a:r>
              <a:rPr lang="en-US" dirty="0" smtClean="0"/>
              <a:t> self if we only need one loop</a:t>
            </a:r>
          </a:p>
          <a:p>
            <a:r>
              <a:rPr lang="en-US" dirty="0" smtClean="0"/>
              <a:t>If I turn</a:t>
            </a:r>
            <a:r>
              <a:rPr lang="en-US" baseline="0" dirty="0" smtClean="0"/>
              <a:t> this into a </a:t>
            </a:r>
            <a:r>
              <a:rPr lang="en-US" baseline="0" dirty="0" err="1" smtClean="0"/>
              <a:t>jouranl</a:t>
            </a:r>
            <a:r>
              <a:rPr lang="en-US" baseline="0" dirty="0" smtClean="0"/>
              <a:t> article – I could </a:t>
            </a:r>
            <a:r>
              <a:rPr lang="en-US" baseline="0" dirty="0" err="1" smtClean="0"/>
              <a:t>impement</a:t>
            </a:r>
            <a:r>
              <a:rPr lang="en-US" baseline="0" dirty="0" smtClean="0"/>
              <a:t> this </a:t>
            </a:r>
            <a:r>
              <a:rPr lang="en-US" baseline="0" dirty="0" err="1" smtClean="0"/>
              <a:t>myslef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Can I do the </a:t>
            </a:r>
            <a:r>
              <a:rPr lang="en-US" baseline="0" dirty="0" err="1" smtClean="0"/>
              <a:t>multiplcaiotn</a:t>
            </a:r>
            <a:r>
              <a:rPr lang="en-US" baseline="0" dirty="0" smtClean="0"/>
              <a:t> problem with my look up table methods.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0F32A-E512-46B9-9894-DF8E401CFD5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Given two function sets {</a:t>
            </a:r>
            <a:r>
              <a:rPr lang="en-US" dirty="0" err="1" smtClean="0"/>
              <a:t>nand</a:t>
            </a:r>
            <a:r>
              <a:rPr lang="en-US" dirty="0" smtClean="0"/>
              <a:t>, or} and {not, or and, nor} most GP researchers would not know which of a pair of operators would be better. This interplay is what defines the landscape and ultimately the success of GP.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interplay is what defines the landscape and ultimately the success of GP.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AND WE ARE FRRE TO CHOOSE BOTH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0F32A-E512-46B9-9894-DF8E401CFD5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tme</a:t>
            </a:r>
            <a:r>
              <a:rPr lang="en-US" dirty="0" smtClean="0"/>
              <a:t> for a human to</a:t>
            </a:r>
            <a:r>
              <a:rPr lang="en-US" baseline="0" dirty="0" smtClean="0"/>
              <a:t> write a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is the depth of the </a:t>
            </a:r>
            <a:r>
              <a:rPr lang="en-US" baseline="0" dirty="0" err="1" smtClean="0"/>
              <a:t>sarch</a:t>
            </a:r>
            <a:r>
              <a:rPr lang="en-US" baseline="0" dirty="0" smtClean="0"/>
              <a:t> space</a:t>
            </a:r>
          </a:p>
          <a:p>
            <a:r>
              <a:rPr lang="en-US" baseline="0" dirty="0" smtClean="0"/>
              <a:t>The search time is the size!!!! Of </a:t>
            </a:r>
            <a:r>
              <a:rPr lang="en-US" baseline="0" dirty="0" err="1" smtClean="0"/>
              <a:t>th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esearh</a:t>
            </a:r>
            <a:r>
              <a:rPr lang="en-US" baseline="0" dirty="0" smtClean="0"/>
              <a:t> space. </a:t>
            </a:r>
          </a:p>
          <a:p>
            <a:r>
              <a:rPr lang="en-US" baseline="0" dirty="0" smtClean="0"/>
              <a:t>!!!!this is </a:t>
            </a:r>
            <a:r>
              <a:rPr lang="en-US" baseline="0" dirty="0" err="1" smtClean="0"/>
              <a:t>importatn</a:t>
            </a:r>
            <a:r>
              <a:rPr lang="en-US" baseline="0" dirty="0" smtClean="0"/>
              <a:t>!!!!!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0F32A-E512-46B9-9894-DF8E401CFD5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4BD2-729E-453B-B379-8855CDE544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BD6ED-866C-416A-8B17-B029DD4A5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2.xls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Evolution Is Not a Good Paradigm For Program Induction; A Critique of Genetic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Woodward and </a:t>
            </a:r>
            <a:r>
              <a:rPr lang="en-US" dirty="0" err="1" smtClean="0"/>
              <a:t>Ruibin</a:t>
            </a:r>
            <a:r>
              <a:rPr lang="en-US" dirty="0" smtClean="0"/>
              <a:t> </a:t>
            </a:r>
            <a:r>
              <a:rPr lang="en-US" dirty="0" err="1" smtClean="0"/>
              <a:t>Bai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LIMITS OF NATURAL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bacteria reproduce faster than it takes to copy their DNA! Nice solution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Wheels are </a:t>
            </a:r>
            <a:r>
              <a:rPr lang="en-US" b="1" dirty="0" smtClean="0"/>
              <a:t>simple</a:t>
            </a:r>
            <a:r>
              <a:rPr lang="en-US" dirty="0" smtClean="0"/>
              <a:t> from an </a:t>
            </a:r>
            <a:r>
              <a:rPr lang="en-US" b="1" dirty="0" smtClean="0"/>
              <a:t>engineering</a:t>
            </a:r>
            <a:r>
              <a:rPr lang="en-US" dirty="0" smtClean="0"/>
              <a:t> perspective, but </a:t>
            </a:r>
            <a:r>
              <a:rPr lang="en-US" b="1" dirty="0" smtClean="0"/>
              <a:t>hard</a:t>
            </a:r>
            <a:r>
              <a:rPr lang="en-US" dirty="0" smtClean="0"/>
              <a:t> for </a:t>
            </a:r>
            <a:r>
              <a:rPr lang="en-US" b="1" dirty="0" smtClean="0"/>
              <a:t>evolution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r>
              <a:rPr lang="en-US" dirty="0" smtClean="0"/>
              <a:t>Bulldogs are artificially selected to have larger heads, which is not naturally selected, with the result bulldogs are born by cesarean section (humans have a </a:t>
            </a:r>
            <a:r>
              <a:rPr lang="en-US" dirty="0" err="1" smtClean="0"/>
              <a:t>fontella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WHY EVOLUTION SEEMS SUCCESSFUL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Evolution</a:t>
            </a:r>
            <a:r>
              <a:rPr lang="en-US" dirty="0" smtClean="0"/>
              <a:t> has undoubtedly  produced a vast array of interesting, simple/complex, </a:t>
            </a:r>
            <a:r>
              <a:rPr lang="en-US" b="1" dirty="0" smtClean="0"/>
              <a:t>creative</a:t>
            </a:r>
            <a:r>
              <a:rPr lang="en-US" dirty="0" smtClean="0"/>
              <a:t> solutions to some demanding </a:t>
            </a:r>
            <a:r>
              <a:rPr lang="en-US" b="1" dirty="0" smtClean="0"/>
              <a:t>problems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Evolution appears so successful as it is often solving </a:t>
            </a:r>
            <a:r>
              <a:rPr lang="en-US" b="1" dirty="0" smtClean="0"/>
              <a:t>self-imposed</a:t>
            </a:r>
            <a:r>
              <a:rPr lang="en-US" dirty="0" smtClean="0"/>
              <a:t> problems regarding survival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 problem: resource </a:t>
            </a:r>
          </a:p>
          <a:p>
            <a:r>
              <a:rPr lang="en-US" dirty="0" smtClean="0"/>
              <a:t>Advanced problem: competition</a:t>
            </a:r>
            <a:endParaRPr lang="en-US" dirty="0" smtClean="0"/>
          </a:p>
          <a:p>
            <a:r>
              <a:rPr lang="en-US" dirty="0" smtClean="0"/>
              <a:t>Evolution is providing the solutions to the problems it is posing.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biological solution </a:t>
            </a:r>
            <a:r>
              <a:rPr lang="en-US" dirty="0" smtClean="0"/>
              <a:t>to a </a:t>
            </a:r>
            <a:r>
              <a:rPr lang="en-US" b="1" dirty="0" smtClean="0"/>
              <a:t>biological problem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part 1</a:t>
            </a:r>
          </a:p>
          <a:p>
            <a:r>
              <a:rPr lang="en-US" dirty="0" smtClean="0"/>
              <a:t>Natural evolution</a:t>
            </a:r>
          </a:p>
          <a:p>
            <a:r>
              <a:rPr lang="en-US" dirty="0" smtClean="0"/>
              <a:t>Start of part 2</a:t>
            </a:r>
          </a:p>
          <a:p>
            <a:r>
              <a:rPr lang="en-US" dirty="0" smtClean="0"/>
              <a:t>Genetic programming.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NON-BIOLOGICAL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Most </a:t>
            </a:r>
            <a:r>
              <a:rPr lang="en-US" b="1" dirty="0" smtClean="0"/>
              <a:t>crossover operators conserve the amount of genetic material, remaining faithful to biology. </a:t>
            </a:r>
          </a:p>
          <a:p>
            <a:r>
              <a:rPr lang="en-US" dirty="0" smtClean="0"/>
              <a:t>XO: P X P -&gt; P X P and is just a binary operatory. </a:t>
            </a:r>
          </a:p>
          <a:p>
            <a:r>
              <a:rPr lang="en-US" dirty="0" smtClean="0"/>
              <a:t>Labeling thing influences the way we think about things (</a:t>
            </a:r>
            <a:r>
              <a:rPr lang="en-US" b="1" dirty="0" smtClean="0"/>
              <a:t>mathematical terminology is largely unbiased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Calling it “crossover” makes us think we should conserve the size of the programs.  </a:t>
            </a:r>
          </a:p>
          <a:p>
            <a:r>
              <a:rPr lang="en-US" dirty="0" smtClean="0"/>
              <a:t>Could even be n-</a:t>
            </a:r>
            <a:r>
              <a:rPr lang="en-US" dirty="0" err="1" smtClean="0"/>
              <a:t>ary</a:t>
            </a:r>
            <a:r>
              <a:rPr lang="en-US" dirty="0" smtClean="0"/>
              <a:t> operator!</a:t>
            </a:r>
          </a:p>
          <a:p>
            <a:r>
              <a:rPr lang="en-US" dirty="0" smtClean="0"/>
              <a:t>“</a:t>
            </a:r>
            <a:r>
              <a:rPr lang="en-US" b="1" dirty="0" smtClean="0"/>
              <a:t>Thinking biologically” constrains us!!!</a:t>
            </a:r>
          </a:p>
          <a:p>
            <a:r>
              <a:rPr lang="en-US" dirty="0" smtClean="0"/>
              <a:t>I have even seen post-doc using ATCG for a problem where are binary representation was perfectly okay.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NON-BIOLOGICAL DESCRIPTION</a:t>
            </a:r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1252538"/>
            <a:ext cx="8382001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NON-BIOLOGICAL DESCRIPTION</a:t>
            </a:r>
            <a:endParaRPr lang="en-US" dirty="0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457200" y="1676400"/>
          <a:ext cx="7146925" cy="4643438"/>
        </p:xfrm>
        <a:graphic>
          <a:graphicData uri="http://schemas.openxmlformats.org/presentationml/2006/ole">
            <p:oleObj spid="_x0000_s36865" name="Worksheet" r:id="rId3" imgW="9210803" imgH="4352949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GP - CROSSOVER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Example Evolving a Word processor (</a:t>
            </a:r>
            <a:r>
              <a:rPr lang="en-US" dirty="0" err="1" smtClean="0"/>
              <a:t>wp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Template </a:t>
            </a:r>
            <a:r>
              <a:rPr lang="en-US" u="sng" dirty="0" smtClean="0"/>
              <a:t>Font-hotkeys-input method</a:t>
            </a:r>
          </a:p>
          <a:p>
            <a:r>
              <a:rPr lang="en-US" dirty="0" smtClean="0"/>
              <a:t>WP1 </a:t>
            </a:r>
            <a:r>
              <a:rPr lang="en-US" dirty="0" err="1" smtClean="0"/>
              <a:t>arial</a:t>
            </a:r>
            <a:r>
              <a:rPr lang="en-US" dirty="0" smtClean="0"/>
              <a:t>-windows-dasher</a:t>
            </a:r>
          </a:p>
          <a:p>
            <a:r>
              <a:rPr lang="en-US" dirty="0" smtClean="0"/>
              <a:t>WP2 courier-</a:t>
            </a:r>
            <a:r>
              <a:rPr lang="en-US" dirty="0" err="1" smtClean="0"/>
              <a:t>unix</a:t>
            </a:r>
            <a:r>
              <a:rPr lang="en-US" dirty="0" smtClean="0"/>
              <a:t>-voice</a:t>
            </a:r>
          </a:p>
          <a:p>
            <a:r>
              <a:rPr lang="en-US" dirty="0" smtClean="0"/>
              <a:t>Child1 courier-windows-voice (viable variation)</a:t>
            </a:r>
          </a:p>
          <a:p>
            <a:r>
              <a:rPr lang="en-US" dirty="0" smtClean="0"/>
              <a:t>Child2 voice-</a:t>
            </a:r>
            <a:r>
              <a:rPr lang="en-US" dirty="0" err="1" smtClean="0"/>
              <a:t>arial</a:t>
            </a:r>
            <a:r>
              <a:rPr lang="en-US" dirty="0" smtClean="0"/>
              <a:t>-</a:t>
            </a:r>
            <a:r>
              <a:rPr lang="en-US" dirty="0" err="1" smtClean="0"/>
              <a:t>unix</a:t>
            </a:r>
            <a:r>
              <a:rPr lang="en-US" dirty="0" smtClean="0"/>
              <a:t> (unviable variation)</a:t>
            </a:r>
          </a:p>
          <a:p>
            <a:r>
              <a:rPr lang="en-US" b="1" dirty="0" smtClean="0"/>
              <a:t>The “purpose” of crossover is to “safely” search the sub-space of viable </a:t>
            </a:r>
            <a:r>
              <a:rPr lang="en-US" b="1" dirty="0" smtClean="0"/>
              <a:t>combinations -off-spring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not the position of the code, but the context!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NUMBER OF LOOPS </a:t>
            </a:r>
            <a:r>
              <a:rPr lang="en-US" dirty="0"/>
              <a:t>-</a:t>
            </a:r>
            <a:r>
              <a:rPr lang="en-US" dirty="0" smtClean="0"/>
              <a:t> EVOLVED PROGRAMS</a:t>
            </a:r>
            <a:endParaRPr lang="en-US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6869372" cy="493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NUMBER OF LOOPS - EVOLVED PROGRAMS</a:t>
            </a:r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914400" y="1524000"/>
          <a:ext cx="7298776" cy="4724400"/>
        </p:xfrm>
        <a:graphic>
          <a:graphicData uri="http://schemas.openxmlformats.org/presentationml/2006/ole">
            <p:oleObj spid="_x0000_s37890" name="Worksheet" r:id="rId4" imgW="2866792" imgH="1856298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MANIPULATING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can “</a:t>
            </a:r>
            <a:r>
              <a:rPr lang="en-US" b="1" dirty="0" smtClean="0"/>
              <a:t>random</a:t>
            </a:r>
            <a:r>
              <a:rPr lang="en-US" dirty="0" smtClean="0"/>
              <a:t>” changes in </a:t>
            </a:r>
            <a:r>
              <a:rPr lang="en-US" b="1" dirty="0" smtClean="0"/>
              <a:t>syntax</a:t>
            </a:r>
            <a:r>
              <a:rPr lang="en-US" dirty="0" smtClean="0"/>
              <a:t> bring about </a:t>
            </a:r>
            <a:r>
              <a:rPr lang="en-US" b="1" dirty="0" smtClean="0"/>
              <a:t>meaningful</a:t>
            </a:r>
            <a:r>
              <a:rPr lang="en-US" dirty="0" smtClean="0"/>
              <a:t> changes in </a:t>
            </a:r>
            <a:r>
              <a:rPr lang="en-US" b="1" dirty="0" smtClean="0"/>
              <a:t>semantics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 are ignoring the mapping between programs and functions. </a:t>
            </a:r>
          </a:p>
          <a:p>
            <a:r>
              <a:rPr lang="en-US" dirty="0" smtClean="0"/>
              <a:t>Given </a:t>
            </a:r>
            <a:r>
              <a:rPr lang="en-US" b="1" dirty="0" smtClean="0"/>
              <a:t>two operators </a:t>
            </a:r>
            <a:r>
              <a:rPr lang="en-US" dirty="0" smtClean="0"/>
              <a:t>and </a:t>
            </a:r>
            <a:r>
              <a:rPr lang="en-US" b="1" dirty="0" smtClean="0"/>
              <a:t>two function sets </a:t>
            </a:r>
            <a:r>
              <a:rPr lang="en-US" dirty="0" smtClean="0"/>
              <a:t>most GP researchers would not know which combination would be better. </a:t>
            </a:r>
          </a:p>
          <a:p>
            <a:r>
              <a:rPr lang="en-US" dirty="0" smtClean="0"/>
              <a:t>This interplay is what defines the landscape and ultimately the success of GP.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interest…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not attempt to try to write computer programs without the constructs of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</a:t>
            </a:r>
            <a:r>
              <a:rPr lang="en-US" b="1" dirty="0" smtClean="0"/>
              <a:t>eusable</a:t>
            </a:r>
            <a:r>
              <a:rPr lang="en-US" dirty="0" smtClean="0"/>
              <a:t> </a:t>
            </a:r>
            <a:r>
              <a:rPr lang="en-US" dirty="0" smtClean="0"/>
              <a:t>functions (in GP terminology </a:t>
            </a:r>
            <a:r>
              <a:rPr lang="en-US" b="1" dirty="0" smtClean="0"/>
              <a:t>ADFs</a:t>
            </a:r>
            <a:r>
              <a:rPr lang="en-US" dirty="0" smtClean="0"/>
              <a:t>),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Iteration</a:t>
            </a:r>
            <a:r>
              <a:rPr lang="en-US" dirty="0" smtClean="0"/>
              <a:t> (loops or repeat)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Memory </a:t>
            </a:r>
            <a:r>
              <a:rPr lang="en-US" dirty="0" smtClean="0"/>
              <a:t>(e.g. read-write arrays)</a:t>
            </a:r>
            <a:endParaRPr lang="en-US" b="1" dirty="0" smtClean="0"/>
          </a:p>
          <a:p>
            <a:r>
              <a:rPr lang="en-US" dirty="0" smtClean="0"/>
              <a:t>So why don’t we </a:t>
            </a:r>
            <a:r>
              <a:rPr lang="en-US" b="1" dirty="0" smtClean="0"/>
              <a:t>allow GP </a:t>
            </a:r>
            <a:r>
              <a:rPr lang="en-US" dirty="0" smtClean="0"/>
              <a:t>this ability</a:t>
            </a:r>
          </a:p>
          <a:p>
            <a:r>
              <a:rPr lang="en-US" b="1" dirty="0" smtClean="0"/>
              <a:t>Where are the papers </a:t>
            </a:r>
            <a:r>
              <a:rPr lang="en-US" dirty="0" smtClean="0"/>
              <a:t>on </a:t>
            </a:r>
            <a:r>
              <a:rPr lang="en-US" b="1" dirty="0" smtClean="0"/>
              <a:t>evolving Turing Complete Programs</a:t>
            </a:r>
            <a:r>
              <a:rPr lang="en-US" dirty="0" smtClean="0"/>
              <a:t>? This suggests it is hard!!!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programmer – </a:t>
            </a:r>
            <a:r>
              <a:rPr lang="en-US" b="1" dirty="0" smtClean="0"/>
              <a:t>you understand the semantics</a:t>
            </a:r>
            <a:r>
              <a:rPr lang="en-US" dirty="0" smtClean="0"/>
              <a:t> of the function set e.g. {+, -, *, /}. </a:t>
            </a:r>
          </a:p>
          <a:p>
            <a:r>
              <a:rPr lang="en-US" dirty="0" smtClean="0"/>
              <a:t>Imagine you were “</a:t>
            </a:r>
            <a:r>
              <a:rPr lang="en-US" b="1" dirty="0" smtClean="0"/>
              <a:t>semantically blind</a:t>
            </a:r>
            <a:r>
              <a:rPr lang="en-US" dirty="0" smtClean="0"/>
              <a:t>” and were only dealing with “</a:t>
            </a:r>
            <a:r>
              <a:rPr lang="en-US" b="1" dirty="0" smtClean="0"/>
              <a:t>arbitrarily labeled functions</a:t>
            </a:r>
            <a:r>
              <a:rPr lang="en-US" dirty="0" smtClean="0"/>
              <a:t>” {jiggle, wiggle, boggle, </a:t>
            </a:r>
            <a:r>
              <a:rPr lang="en-US" dirty="0" smtClean="0"/>
              <a:t>diddle}.</a:t>
            </a:r>
            <a:endParaRPr lang="en-US" dirty="0" smtClean="0"/>
          </a:p>
          <a:p>
            <a:r>
              <a:rPr lang="en-US" dirty="0" smtClean="0"/>
              <a:t>In your favorite GP algorithm, the </a:t>
            </a:r>
            <a:r>
              <a:rPr lang="en-US" b="1" dirty="0" smtClean="0"/>
              <a:t>crossover component is replaced</a:t>
            </a:r>
            <a:r>
              <a:rPr lang="en-US" dirty="0" smtClean="0"/>
              <a:t> by you the  “semantically blind programmer”.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STOCASTIC SEARCH FOR </a:t>
            </a:r>
            <a:br>
              <a:rPr lang="en-US" dirty="0" smtClean="0"/>
            </a:br>
            <a:r>
              <a:rPr lang="en-US" dirty="0" smtClean="0"/>
              <a:t>NON-STOCASTIC PROBLEMS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problems tackled in the literature (for Turing Complete GP) are </a:t>
            </a:r>
            <a:r>
              <a:rPr lang="en-US" b="1" dirty="0" smtClean="0"/>
              <a:t>not stochastic</a:t>
            </a:r>
          </a:p>
          <a:p>
            <a:r>
              <a:rPr lang="en-US" dirty="0" smtClean="0"/>
              <a:t>E.g. sorting, multiplication, even parity. </a:t>
            </a:r>
          </a:p>
          <a:p>
            <a:r>
              <a:rPr lang="en-US" dirty="0" smtClean="0"/>
              <a:t>These are not even noise problems.</a:t>
            </a:r>
          </a:p>
          <a:p>
            <a:r>
              <a:rPr lang="en-US" dirty="0" smtClean="0"/>
              <a:t>Similar to situation with </a:t>
            </a:r>
            <a:r>
              <a:rPr lang="en-US" b="1" dirty="0" smtClean="0"/>
              <a:t>artificial neural networks </a:t>
            </a:r>
            <a:r>
              <a:rPr lang="en-US" dirty="0" smtClean="0"/>
              <a:t>and</a:t>
            </a:r>
            <a:r>
              <a:rPr lang="en-US" b="1" dirty="0" smtClean="0"/>
              <a:t> support vector machines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Would you trust a method that gave you a different answer each time?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Biology</a:t>
            </a:r>
          </a:p>
          <a:p>
            <a:pPr marL="514350" indent="-514350">
              <a:buAutoNum type="arabicPeriod"/>
            </a:pPr>
            <a:r>
              <a:rPr lang="en-US" dirty="0" smtClean="0"/>
              <a:t>genetic code</a:t>
            </a:r>
          </a:p>
          <a:p>
            <a:pPr marL="514350" indent="-514350">
              <a:buAutoNum type="arabicPeriod"/>
            </a:pPr>
            <a:r>
              <a:rPr lang="en-US" dirty="0" smtClean="0"/>
              <a:t>Crossover </a:t>
            </a:r>
            <a:r>
              <a:rPr lang="en-US" dirty="0" smtClean="0"/>
              <a:t>– primary search </a:t>
            </a:r>
            <a:r>
              <a:rPr lang="en-US" dirty="0" smtClean="0"/>
              <a:t>operator</a:t>
            </a:r>
          </a:p>
          <a:p>
            <a:pPr marL="514350" indent="-514350">
              <a:buAutoNum type="arabicPeriod"/>
            </a:pPr>
            <a:r>
              <a:rPr lang="en-US" dirty="0" smtClean="0"/>
              <a:t>limits </a:t>
            </a:r>
            <a:r>
              <a:rPr lang="en-US" dirty="0" smtClean="0"/>
              <a:t>of natural </a:t>
            </a:r>
            <a:r>
              <a:rPr lang="en-US" dirty="0" smtClean="0"/>
              <a:t>evolution.</a:t>
            </a:r>
            <a:endParaRPr lang="en-US" smtClean="0"/>
          </a:p>
          <a:p>
            <a:pPr marL="514350" indent="-514350">
              <a:buAutoNum type="arabicPeriod"/>
            </a:pPr>
            <a:r>
              <a:rPr lang="en-US" smtClean="0"/>
              <a:t>evolution </a:t>
            </a:r>
            <a:r>
              <a:rPr lang="en-US" dirty="0" smtClean="0"/>
              <a:t>is deceptively successful.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Genetic Programming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Non-biological </a:t>
            </a:r>
            <a:r>
              <a:rPr lang="en-US" dirty="0" smtClean="0"/>
              <a:t>description (mathematical)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Crossover – unsuitable?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 of loops in evolved programs (very few!)</a:t>
            </a:r>
          </a:p>
          <a:p>
            <a:pPr marL="914400" lvl="1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Revisit natural evolution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genetic code – A T C G bases in DNA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Crossover – primary search operator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re-evaluation – aim of evolution?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limits of natural evolution – what evolution cannot do easily.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evolution seem so successful? Because it solved self-imposed problems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Re-examine genetic programming.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Non-biological description (mathematical)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Crossover – unsuitable?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 of loops in evolved programs (very few!)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manipulating syntax (what about semantics)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stochastic search for deterministic problems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GENETIC CODE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bases (A T C G) along DNA</a:t>
            </a:r>
          </a:p>
          <a:p>
            <a:r>
              <a:rPr lang="en-US" dirty="0" smtClean="0"/>
              <a:t>In groups of 3 (called </a:t>
            </a:r>
            <a:r>
              <a:rPr lang="en-US" dirty="0" err="1" smtClean="0"/>
              <a:t>codons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code for 21 amino acids (+ STOP). </a:t>
            </a:r>
          </a:p>
          <a:p>
            <a:r>
              <a:rPr lang="en-US" dirty="0" smtClean="0"/>
              <a:t>This is </a:t>
            </a:r>
            <a:r>
              <a:rPr lang="en-US" b="1" dirty="0" smtClean="0"/>
              <a:t>the minimum number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only 2 bases per codon = 4*4=16</a:t>
            </a:r>
          </a:p>
          <a:p>
            <a:r>
              <a:rPr lang="en-US" dirty="0" smtClean="0"/>
              <a:t>3 bases (64) and 4 bases (256)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GENETIC CODE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codons</a:t>
            </a:r>
            <a:r>
              <a:rPr lang="en-US" dirty="0" smtClean="0"/>
              <a:t> </a:t>
            </a:r>
            <a:r>
              <a:rPr lang="en-US" b="1" dirty="0" smtClean="0"/>
              <a:t>do not randomly map </a:t>
            </a:r>
            <a:r>
              <a:rPr lang="en-US" dirty="0" smtClean="0"/>
              <a:t>to the amino acids!</a:t>
            </a:r>
          </a:p>
          <a:p>
            <a:r>
              <a:rPr lang="en-US" dirty="0" smtClean="0"/>
              <a:t>They are </a:t>
            </a:r>
            <a:r>
              <a:rPr lang="en-US" b="1" dirty="0" smtClean="0"/>
              <a:t>clustered together</a:t>
            </a:r>
            <a:r>
              <a:rPr lang="en-US" dirty="0" smtClean="0"/>
              <a:t>, often the </a:t>
            </a:r>
            <a:r>
              <a:rPr lang="en-US" b="1" dirty="0" smtClean="0"/>
              <a:t>last</a:t>
            </a:r>
            <a:r>
              <a:rPr lang="en-US" dirty="0" smtClean="0"/>
              <a:t> base of the 3 in a codon is </a:t>
            </a:r>
            <a:r>
              <a:rPr lang="en-US" b="1" dirty="0" smtClean="0"/>
              <a:t>redundant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</a:t>
            </a:r>
            <a:r>
              <a:rPr lang="en-US" b="1" dirty="0" smtClean="0"/>
              <a:t>reduces</a:t>
            </a:r>
            <a:r>
              <a:rPr lang="en-US" dirty="0" smtClean="0"/>
              <a:t> the chances of a </a:t>
            </a:r>
            <a:r>
              <a:rPr lang="en-US" b="1" dirty="0" smtClean="0"/>
              <a:t>copying error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fact we have a </a:t>
            </a:r>
            <a:r>
              <a:rPr lang="en-US" b="1" dirty="0" smtClean="0"/>
              <a:t>perfect code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But what if an error were to occur?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GENETIC CODE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Amino acids have different properties – acidic, hydrophobic …</a:t>
            </a:r>
          </a:p>
          <a:p>
            <a:r>
              <a:rPr lang="en-US" dirty="0" smtClean="0"/>
              <a:t>However </a:t>
            </a:r>
            <a:r>
              <a:rPr lang="en-US" b="1" dirty="0" smtClean="0"/>
              <a:t>different amino acids are clustered together</a:t>
            </a:r>
          </a:p>
          <a:p>
            <a:r>
              <a:rPr lang="en-US" dirty="0" smtClean="0"/>
              <a:t>So even if a wrong amino acid was coded for – the </a:t>
            </a:r>
            <a:r>
              <a:rPr lang="en-US" b="1" dirty="0" smtClean="0"/>
              <a:t>impact on the property of resulting protein is low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Genetic code is good at the job it does.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BIOLOGICAL CROSSOVER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biology, like </a:t>
            </a:r>
            <a:r>
              <a:rPr lang="en-US" b="1" dirty="0" smtClean="0"/>
              <a:t>genes are exchanged for like-genes </a:t>
            </a:r>
            <a:r>
              <a:rPr lang="en-US" dirty="0" smtClean="0"/>
              <a:t>in the crossover process. </a:t>
            </a:r>
          </a:p>
          <a:p>
            <a:r>
              <a:rPr lang="en-US" dirty="0" smtClean="0"/>
              <a:t>Template </a:t>
            </a:r>
            <a:r>
              <a:rPr lang="en-US" u="sng" dirty="0" smtClean="0"/>
              <a:t>Skin-hair-eye</a:t>
            </a:r>
            <a:r>
              <a:rPr lang="en-US" dirty="0" smtClean="0"/>
              <a:t> color example.</a:t>
            </a:r>
          </a:p>
          <a:p>
            <a:r>
              <a:rPr lang="en-US" dirty="0" smtClean="0"/>
              <a:t>Parent1 	brown-black-black</a:t>
            </a:r>
          </a:p>
          <a:p>
            <a:r>
              <a:rPr lang="en-US" dirty="0" smtClean="0"/>
              <a:t>Parent2 	white-blonde-blue</a:t>
            </a:r>
          </a:p>
          <a:p>
            <a:r>
              <a:rPr lang="en-US" dirty="0" smtClean="0"/>
              <a:t>Child1 	brown-brown-blue   (</a:t>
            </a:r>
            <a:r>
              <a:rPr lang="en-US" i="1" dirty="0" smtClean="0"/>
              <a:t>possible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Child2 	blue-white-blonde    (</a:t>
            </a:r>
            <a:r>
              <a:rPr lang="en-US" i="1" dirty="0" smtClean="0"/>
              <a:t>highly improbably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Crossover is good for producing novel combinations  of traits in a species.</a:t>
            </a:r>
          </a:p>
          <a:p>
            <a:r>
              <a:rPr lang="en-US" dirty="0" smtClean="0"/>
              <a:t>This sub-space is still </a:t>
            </a:r>
            <a:r>
              <a:rPr lang="en-US" dirty="0" smtClean="0"/>
              <a:t>large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RE-EVALUATION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Magnets “appear” to repel/attract.</a:t>
            </a:r>
          </a:p>
          <a:p>
            <a:r>
              <a:rPr lang="en-US" dirty="0" smtClean="0"/>
              <a:t>Balls “appear” to roll to bottom of valley</a:t>
            </a:r>
          </a:p>
          <a:p>
            <a:r>
              <a:rPr lang="en-US" b="1" dirty="0" smtClean="0"/>
              <a:t>It “appears” the aim of evolution is to produce more “like individuals”.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more individuals </a:t>
            </a:r>
            <a:r>
              <a:rPr lang="en-US" dirty="0" smtClean="0"/>
              <a:t>in the current generation, the </a:t>
            </a:r>
            <a:r>
              <a:rPr lang="en-US" b="1" dirty="0" smtClean="0"/>
              <a:t>more likely the species will survive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the number hits </a:t>
            </a:r>
            <a:r>
              <a:rPr lang="en-US" b="1" dirty="0" smtClean="0"/>
              <a:t>zero</a:t>
            </a:r>
            <a:r>
              <a:rPr lang="en-US" dirty="0" smtClean="0"/>
              <a:t> – the species is </a:t>
            </a:r>
            <a:r>
              <a:rPr lang="en-US" b="1" dirty="0" smtClean="0"/>
              <a:t>extinct</a:t>
            </a:r>
            <a:r>
              <a:rPr lang="en-US" dirty="0" smtClean="0"/>
              <a:t> (and therefore very unlikely to reappear).</a:t>
            </a:r>
          </a:p>
          <a:p>
            <a:r>
              <a:rPr lang="en-US" dirty="0" smtClean="0"/>
              <a:t>If everything become extinct, evolution has failed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1270</Words>
  <Application>Microsoft Office PowerPoint</Application>
  <PresentationFormat>On-screen Show (4:3)</PresentationFormat>
  <Paragraphs>153</Paragraphs>
  <Slides>22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Worksheet</vt:lpstr>
      <vt:lpstr>Microsoft Office Excel Worksheet</vt:lpstr>
      <vt:lpstr>Why Evolution Is Not a Good Paradigm For Program Induction; A Critique of Genetic Programming</vt:lpstr>
      <vt:lpstr>My interest…</vt:lpstr>
      <vt:lpstr>OUTLINE 1</vt:lpstr>
      <vt:lpstr>OUTLINE 2</vt:lpstr>
      <vt:lpstr>GENETIC CODE 1</vt:lpstr>
      <vt:lpstr>GENETIC CODE 2</vt:lpstr>
      <vt:lpstr>GENETIC CODE 3</vt:lpstr>
      <vt:lpstr>BIOLOGICAL CROSSOVER</vt:lpstr>
      <vt:lpstr>RE-EVALUATION</vt:lpstr>
      <vt:lpstr>LIMITS OF NATURAL EVOLUTION</vt:lpstr>
      <vt:lpstr>WHY EVOLUTION SEEMS SUCCESSFUL</vt:lpstr>
      <vt:lpstr>Slide 12</vt:lpstr>
      <vt:lpstr>NON-BIOLOGICAL DESCRIPTION</vt:lpstr>
      <vt:lpstr>NON-BIOLOGICAL DESCRIPTION</vt:lpstr>
      <vt:lpstr>NON-BIOLOGICAL DESCRIPTION</vt:lpstr>
      <vt:lpstr> GP - CROSSOVER </vt:lpstr>
      <vt:lpstr>NUMBER OF LOOPS - EVOLVED PROGRAMS</vt:lpstr>
      <vt:lpstr>NUMBER OF LOOPS - EVOLVED PROGRAMS</vt:lpstr>
      <vt:lpstr>MANIPULATING SYNTAX</vt:lpstr>
      <vt:lpstr>THOUGHT EXPERIMENT</vt:lpstr>
      <vt:lpstr> STOCASTIC SEARCH FOR  NON-STOCASTIC PROBLEMS 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song</dc:creator>
  <cp:lastModifiedBy>song</cp:lastModifiedBy>
  <cp:revision>24</cp:revision>
  <dcterms:created xsi:type="dcterms:W3CDTF">2009-06-08T06:33:53Z</dcterms:created>
  <dcterms:modified xsi:type="dcterms:W3CDTF">2009-06-11T11:13:20Z</dcterms:modified>
</cp:coreProperties>
</file>