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0" r:id="rId4"/>
    <p:sldId id="258" r:id="rId5"/>
    <p:sldId id="266" r:id="rId6"/>
    <p:sldId id="265" r:id="rId7"/>
    <p:sldId id="267" r:id="rId8"/>
    <p:sldId id="262" r:id="rId9"/>
    <p:sldId id="264" r:id="rId10"/>
    <p:sldId id="261" r:id="rId11"/>
    <p:sldId id="279" r:id="rId12"/>
    <p:sldId id="276" r:id="rId13"/>
    <p:sldId id="278" r:id="rId14"/>
    <p:sldId id="277" r:id="rId15"/>
    <p:sldId id="268" r:id="rId16"/>
    <p:sldId id="280" r:id="rId17"/>
    <p:sldId id="269" r:id="rId18"/>
    <p:sldId id="270" r:id="rId19"/>
    <p:sldId id="271" r:id="rId20"/>
    <p:sldId id="275" r:id="rId21"/>
    <p:sldId id="273" r:id="rId22"/>
    <p:sldId id="259" r:id="rId23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99" autoAdjust="0"/>
  </p:normalViewPr>
  <p:slideViewPr>
    <p:cSldViewPr>
      <p:cViewPr>
        <p:scale>
          <a:sx n="111" d="100"/>
          <a:sy n="111" d="100"/>
        </p:scale>
        <p:origin x="-16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GECCO 1st workshop on Evolving Generic Algorithms.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80A39-31E9-44F8-AC9C-D8D9B7D2BA7D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F0BDF-076C-45CF-BD2A-DF5CDD338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9611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GECCO 1st workshop on Evolving Generic Algorithms.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917AA-38C4-4100-BF8F-2607CDFCBD4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71F9B-DD1D-4CF7-B6DF-4CEAC42C4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721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1F9B-DD1D-4CF7-B6DF-4CEAC42C4E8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GECCO 1st workshop on Evolving Generic Algorithms.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http://neurophilosophy.wordpress.com/2006/08/09/the-role-of-hox-genes-in-development/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1F9B-DD1D-4CF7-B6DF-4CEAC42C4E8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GECCO 1st workshop on Evolving Generic Algorithms.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C8AF0-8C8D-498E-9589-3A3CCE60F14A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GECCO 1st workshop on Evolving Generic Algorithms.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DF40-74E2-4E6E-B5E6-A4EB72978DB6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B1A7-FDDF-4BDF-88E4-ED211825B5F1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BF16-71AD-4C44-954D-09FB72FEF945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9E5E-AC4D-4264-9AA1-F2EB01752BF0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D67F-C6F0-4870-9C0A-5B520E99F061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149A-B81F-41E2-AB3C-0F9888568B5B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8EEEA-5356-49DC-9A45-32EB2210BA6F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052E-FDC5-44C1-B51D-A4AA6E474419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7BF0-2F45-4AE0-A721-4AA2104B9FB2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754B-87A6-4A68-B702-D707A28D77BB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EFC8E-1B8B-48F8-AE71-B686CC9524DF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AECFB-4C8C-45D3-9502-B5F4A2671813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Automatically Designing Selection Heuristics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562B9-8021-4B34-B017-26AE35830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Automatically </a:t>
            </a:r>
            <a:r>
              <a:rPr lang="en-US" b="1" dirty="0"/>
              <a:t>Designing Selection Heuristics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933056"/>
            <a:ext cx="6624736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John </a:t>
            </a:r>
            <a:r>
              <a:rPr lang="en-US" dirty="0" smtClean="0"/>
              <a:t>Woodward The </a:t>
            </a:r>
            <a:r>
              <a:rPr lang="en-US" dirty="0"/>
              <a:t>University of Nottingham, China</a:t>
            </a:r>
          </a:p>
          <a:p>
            <a:r>
              <a:rPr lang="en-US" dirty="0" smtClean="0"/>
              <a:t>john.woodward@nottingham.edu.cn</a:t>
            </a:r>
            <a:endParaRPr lang="en-US" dirty="0"/>
          </a:p>
          <a:p>
            <a:r>
              <a:rPr lang="en-US" dirty="0"/>
              <a:t>Jerry Swan</a:t>
            </a:r>
          </a:p>
          <a:p>
            <a:r>
              <a:rPr lang="en-US" dirty="0" smtClean="0"/>
              <a:t>School </a:t>
            </a:r>
            <a:r>
              <a:rPr lang="en-US" dirty="0"/>
              <a:t>of Computer Science, University </a:t>
            </a:r>
            <a:r>
              <a:rPr lang="en-US" dirty="0" smtClean="0"/>
              <a:t>of Nottingham</a:t>
            </a:r>
            <a:r>
              <a:rPr lang="en-US" dirty="0"/>
              <a:t>,</a:t>
            </a:r>
          </a:p>
          <a:p>
            <a:r>
              <a:rPr lang="en-US" dirty="0" smtClean="0"/>
              <a:t>jerry.swan@nottingham.ac.uk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5576" y="4766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GECCO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</a:t>
            </a:r>
            <a:r>
              <a:rPr kumimoji="0" lang="en-US" sz="4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workshop on Evolving Generic Algorithms.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1F3B-4F05-4EEF-A722-C8B2397A7CB3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4896544" cy="365125"/>
          </a:xfrm>
        </p:spPr>
        <p:txBody>
          <a:bodyPr/>
          <a:lstStyle/>
          <a:p>
            <a:r>
              <a:rPr lang="en-US" b="1" dirty="0" smtClean="0"/>
              <a:t>Automatically Designing Selection Heuristics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Standard metaheuristics need to be executed each time on each problem instance and produce a solution to that instance. </a:t>
            </a:r>
          </a:p>
          <a:p>
            <a:r>
              <a:rPr lang="en-US" dirty="0" smtClean="0"/>
              <a:t>A generic algorithm is a general solution to a problem class. </a:t>
            </a:r>
          </a:p>
          <a:p>
            <a:r>
              <a:rPr lang="en-US" b="1" i="1" dirty="0" smtClean="0"/>
              <a:t>Generic Algorithm = </a:t>
            </a:r>
          </a:p>
          <a:p>
            <a:pPr lvl="1">
              <a:buNone/>
            </a:pPr>
            <a:r>
              <a:rPr lang="en-US" b="1" i="1" dirty="0" smtClean="0"/>
              <a:t>Genetic Programming + Application Framework</a:t>
            </a:r>
          </a:p>
          <a:p>
            <a:pPr lvl="1">
              <a:buNone/>
            </a:pPr>
            <a:r>
              <a:rPr lang="en-US" dirty="0" smtClean="0"/>
              <a:t>Genetic Programming provides the “algorithms”</a:t>
            </a:r>
          </a:p>
          <a:p>
            <a:pPr lvl="1">
              <a:buNone/>
            </a:pPr>
            <a:r>
              <a:rPr lang="en-US" dirty="0" smtClean="0"/>
              <a:t>The application framework provides the platform in which the algorithms are executed and applied to the problem.</a:t>
            </a:r>
          </a:p>
          <a:p>
            <a:pPr lvl="1">
              <a:buNone/>
            </a:pPr>
            <a:r>
              <a:rPr lang="en-US" dirty="0" smtClean="0"/>
              <a:t>Applied to TSP, SAT</a:t>
            </a:r>
            <a:r>
              <a:rPr lang="en-US" smtClean="0"/>
              <a:t>, bin-packing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7F5A-D2BC-4902-8433-C6F1903E3E4D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Automatically Designing Selection Heuristics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3960440" cy="55892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program space defines the search space to which we are confined. </a:t>
            </a:r>
          </a:p>
          <a:p>
            <a:r>
              <a:rPr lang="en-US" dirty="0" smtClean="0"/>
              <a:t>The space of “all algorithms” is too large – it includes e.g. random number generators.</a:t>
            </a:r>
          </a:p>
          <a:p>
            <a:r>
              <a:rPr lang="en-US" dirty="0" smtClean="0"/>
              <a:t>The space of parameterized algorithms is too small – it only includes a linear weighted sum.  </a:t>
            </a:r>
          </a:p>
          <a:p>
            <a:r>
              <a:rPr lang="en-US" dirty="0" smtClean="0"/>
              <a:t>We can restrict our search to algorithms of interest.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11960" y="1628800"/>
            <a:ext cx="2088232" cy="44644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16216" y="2132856"/>
            <a:ext cx="2424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 of all computable</a:t>
            </a:r>
          </a:p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572000" y="4005064"/>
            <a:ext cx="1440160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88224" y="3789040"/>
            <a:ext cx="2043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 of selection </a:t>
            </a:r>
          </a:p>
          <a:p>
            <a:r>
              <a:rPr lang="en-US" dirty="0" smtClean="0"/>
              <a:t>heuristic algorithms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572000" y="2132856"/>
            <a:ext cx="1440160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60232" y="2924944"/>
            <a:ext cx="1989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 of random</a:t>
            </a:r>
          </a:p>
          <a:p>
            <a:r>
              <a:rPr lang="en-US" dirty="0" smtClean="0"/>
              <a:t>number generators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5" idx="1"/>
          </p:cNvCxnSpPr>
          <p:nvPr/>
        </p:nvCxnSpPr>
        <p:spPr>
          <a:xfrm rot="10800000" flipV="1">
            <a:off x="6300192" y="2456022"/>
            <a:ext cx="216024" cy="180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1"/>
            <a:endCxn id="8" idx="6"/>
          </p:cNvCxnSpPr>
          <p:nvPr/>
        </p:nvCxnSpPr>
        <p:spPr>
          <a:xfrm rot="10800000">
            <a:off x="6012160" y="2924944"/>
            <a:ext cx="648072" cy="323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1"/>
            <a:endCxn id="6" idx="7"/>
          </p:cNvCxnSpPr>
          <p:nvPr/>
        </p:nvCxnSpPr>
        <p:spPr>
          <a:xfrm rot="10800000" flipV="1">
            <a:off x="5801254" y="4112205"/>
            <a:ext cx="786971" cy="124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 rot="10800000">
            <a:off x="4932040" y="4365104"/>
            <a:ext cx="1008112" cy="108012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660232" y="4653136"/>
            <a:ext cx="2483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Space of parameterized selection heuristics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1" idx="1"/>
          </p:cNvCxnSpPr>
          <p:nvPr/>
        </p:nvCxnSpPr>
        <p:spPr>
          <a:xfrm rot="10800000" flipV="1">
            <a:off x="5076056" y="4976301"/>
            <a:ext cx="1584176" cy="2529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BD3B-5593-4FB8-885C-A1DE0E6263D3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Designed Selection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Rank</a:t>
            </a:r>
            <a:r>
              <a:rPr lang="en-US" dirty="0" smtClean="0"/>
              <a:t> selection</a:t>
            </a:r>
          </a:p>
          <a:p>
            <a:pPr>
              <a:buNone/>
            </a:pPr>
            <a:r>
              <a:rPr lang="en-US" i="1" dirty="0" smtClean="0"/>
              <a:t>	P(</a:t>
            </a:r>
            <a:r>
              <a:rPr lang="en-US" i="1" dirty="0" err="1" smtClean="0"/>
              <a:t>i</a:t>
            </a:r>
            <a:r>
              <a:rPr lang="en-US" i="1" dirty="0" smtClean="0"/>
              <a:t>) </a:t>
            </a:r>
            <a:r>
              <a:rPr lang="el-GR" i="1" dirty="0" smtClean="0"/>
              <a:t>α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endParaRPr lang="en-US" i="1" dirty="0" smtClean="0"/>
          </a:p>
          <a:p>
            <a:r>
              <a:rPr lang="en-US" dirty="0" smtClean="0"/>
              <a:t>Probability of selection is proportional to the </a:t>
            </a:r>
            <a:r>
              <a:rPr lang="en-US" b="1" dirty="0" smtClean="0"/>
              <a:t>index</a:t>
            </a:r>
            <a:r>
              <a:rPr lang="en-US" dirty="0" smtClean="0"/>
              <a:t> in sorted population</a:t>
            </a:r>
          </a:p>
          <a:p>
            <a:r>
              <a:rPr lang="en-US" b="1" dirty="0" smtClean="0"/>
              <a:t>Fitness</a:t>
            </a:r>
            <a:r>
              <a:rPr lang="en-US" dirty="0" smtClean="0"/>
              <a:t> Proportional</a:t>
            </a:r>
          </a:p>
          <a:p>
            <a:pPr>
              <a:buNone/>
            </a:pPr>
            <a:r>
              <a:rPr lang="en-US" i="1" dirty="0" smtClean="0"/>
              <a:t>	P(</a:t>
            </a:r>
            <a:r>
              <a:rPr lang="en-US" i="1" dirty="0" err="1" smtClean="0"/>
              <a:t>i</a:t>
            </a:r>
            <a:r>
              <a:rPr lang="en-US" i="1" dirty="0" smtClean="0"/>
              <a:t>) </a:t>
            </a:r>
            <a:r>
              <a:rPr lang="el-GR" i="1" dirty="0" smtClean="0"/>
              <a:t>α</a:t>
            </a:r>
            <a:r>
              <a:rPr lang="en-US" i="1" dirty="0" smtClean="0"/>
              <a:t> fitness(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dirty="0" smtClean="0"/>
              <a:t>Probability of selection is proportional to the </a:t>
            </a:r>
            <a:r>
              <a:rPr lang="en-US" b="1" dirty="0" smtClean="0"/>
              <a:t>fitness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Fitter individuals are more likely to be selected in both cases.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79151" y="2132856"/>
            <a:ext cx="4364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population (index, fitness, bit-string)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716012" y="2780928"/>
          <a:ext cx="3960444" cy="190500"/>
        </p:xfrm>
        <a:graphic>
          <a:graphicData uri="http://schemas.openxmlformats.org/drawingml/2006/table">
            <a:tbl>
              <a:tblPr/>
              <a:tblGrid>
                <a:gridCol w="990111"/>
                <a:gridCol w="990111"/>
                <a:gridCol w="990111"/>
                <a:gridCol w="99011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5.5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0100010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0101010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3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8.9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0001010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9.9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0111010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76056" y="4293096"/>
          <a:ext cx="2438400" cy="190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0001010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0111010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0001010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0100010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80112" y="4725144"/>
            <a:ext cx="169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generation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5940152" y="2924944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5436096" y="2996952"/>
            <a:ext cx="165618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264188" y="3392996"/>
            <a:ext cx="12241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76056" y="2996952"/>
            <a:ext cx="208823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8FBD-F3F4-4FF1-B55A-976FA47CA141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for Selection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4114800" cy="49685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600" dirty="0" smtClean="0"/>
              <a:t>Selection heuristics operate in the following framework</a:t>
            </a:r>
            <a:endParaRPr lang="en-US" sz="2600" dirty="0" smtClean="0">
              <a:latin typeface="Monaco" pitchFamily="49" charset="0"/>
            </a:endParaRPr>
          </a:p>
          <a:p>
            <a:pPr>
              <a:buNone/>
            </a:pPr>
            <a:r>
              <a:rPr lang="en-US" sz="2600" dirty="0" smtClean="0">
                <a:latin typeface="Monaco" pitchFamily="49" charset="0"/>
              </a:rPr>
              <a:t>for all individuals p in population</a:t>
            </a:r>
          </a:p>
          <a:p>
            <a:pPr>
              <a:buNone/>
            </a:pPr>
            <a:r>
              <a:rPr lang="en-US" sz="2600" dirty="0" smtClean="0">
                <a:latin typeface="Monaco" pitchFamily="49" charset="0"/>
              </a:rPr>
              <a:t>select p in proportion to value( p );</a:t>
            </a:r>
          </a:p>
          <a:p>
            <a:r>
              <a:rPr lang="en-US" sz="2600" dirty="0" smtClean="0"/>
              <a:t>To perform rank selection replace value with index </a:t>
            </a:r>
            <a:r>
              <a:rPr lang="en-US" sz="2600" dirty="0" err="1" smtClean="0"/>
              <a:t>i</a:t>
            </a:r>
            <a:r>
              <a:rPr lang="en-US" sz="2600" dirty="0" smtClean="0"/>
              <a:t>. </a:t>
            </a:r>
          </a:p>
          <a:p>
            <a:r>
              <a:rPr lang="en-US" sz="2600" dirty="0" smtClean="0"/>
              <a:t>To perform fitness proportional selection replace value with fitness</a:t>
            </a:r>
          </a:p>
          <a:p>
            <a:r>
              <a:rPr lang="en-US" sz="2600" dirty="0" smtClean="0"/>
              <a:t>Register Machines calculate </a:t>
            </a:r>
            <a:r>
              <a:rPr lang="en-US" sz="2600" dirty="0" smtClean="0">
                <a:latin typeface="Monaco" pitchFamily="49" charset="0"/>
              </a:rPr>
              <a:t>value( p )</a:t>
            </a:r>
            <a:r>
              <a:rPr lang="en-US" sz="2600" dirty="0" smtClean="0"/>
              <a:t>  and are used to generate a new population from old. 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84168" y="1556792"/>
            <a:ext cx="2808312" cy="2304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aco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aco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rank selection </a:t>
            </a:r>
            <a:r>
              <a:rPr lang="en-US" sz="9600" dirty="0" smtClean="0"/>
              <a:t>is the program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9600" dirty="0" smtClean="0">
                <a:latin typeface="Monaco" pitchFamily="49" charset="0"/>
              </a:rPr>
              <a:t>	Copy R1 R0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fitness proportional selection</a:t>
            </a:r>
            <a:r>
              <a:rPr kumimoji="0" lang="en-US" sz="9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en-US" sz="9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lang="en-US" sz="9600" dirty="0" smtClean="0"/>
              <a:t>e program  </a:t>
            </a:r>
            <a:r>
              <a:rPr lang="en-US" sz="9600" dirty="0" err="1" smtClean="0">
                <a:latin typeface="Monaco" pitchFamily="49" charset="0"/>
              </a:rPr>
              <a:t>Nop</a:t>
            </a:r>
            <a:endParaRPr lang="en-US" sz="9600" dirty="0" smtClean="0">
              <a:latin typeface="Monaco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aco" pitchFamily="49" charset="0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9600" dirty="0" smtClean="0"/>
              <a:t>These are just two programs in our search space. 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aco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16016" y="2780928"/>
            <a:ext cx="1080120" cy="31683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5040052" y="3897052"/>
            <a:ext cx="151216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860032" y="2492896"/>
            <a:ext cx="165618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1700808"/>
            <a:ext cx="1503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 of URM</a:t>
            </a:r>
          </a:p>
          <a:p>
            <a:r>
              <a:rPr lang="en-US" dirty="0" smtClean="0"/>
              <a:t>Programs. 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22F-AC30-4A87-BC0B-333E060A56B6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Register Machines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 program is a list of instructions</a:t>
            </a:r>
          </a:p>
          <a:p>
            <a:r>
              <a:rPr lang="en-GB" dirty="0" smtClean="0"/>
              <a:t>A program acts on a register. </a:t>
            </a:r>
          </a:p>
          <a:p>
            <a:r>
              <a:rPr lang="en-GB" dirty="0" smtClean="0"/>
              <a:t>Inputs and outputs are communicated to the program via the register.</a:t>
            </a:r>
          </a:p>
          <a:p>
            <a:r>
              <a:rPr lang="en-GB" dirty="0" smtClean="0"/>
              <a:t>R0=fitness</a:t>
            </a:r>
          </a:p>
          <a:p>
            <a:r>
              <a:rPr lang="en-GB" dirty="0" smtClean="0"/>
              <a:t>R1=index </a:t>
            </a:r>
            <a:r>
              <a:rPr lang="en-GB" dirty="0" err="1" smtClean="0"/>
              <a:t>i</a:t>
            </a:r>
            <a:r>
              <a:rPr lang="en-GB" dirty="0" smtClean="0"/>
              <a:t>. 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0" y="4221088"/>
          <a:ext cx="410445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114"/>
                <a:gridCol w="1026114"/>
                <a:gridCol w="1026114"/>
                <a:gridCol w="102611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 (initial)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 (final)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257800" y="1676400"/>
          <a:ext cx="2692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Instruction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Inc R1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Copy</a:t>
                      </a:r>
                      <a:r>
                        <a:rPr lang="en-GB" baseline="0" dirty="0" smtClean="0"/>
                        <a:t> R1 R0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Set R1 0.33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84168" y="1268760"/>
            <a:ext cx="98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3789040"/>
            <a:ext cx="3092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Registers after each instruction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73FF-F0ED-4D07-AFDF-2FDF1F4ACCEF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URM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3275856" cy="551723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URMs are generated by random search in the top layer. </a:t>
            </a:r>
          </a:p>
          <a:p>
            <a:r>
              <a:rPr lang="en-US" dirty="0" smtClean="0"/>
              <a:t>URMs are passed to the lower level where they are used as a selection heuristic on in a GA on a bit string problem class. </a:t>
            </a:r>
          </a:p>
          <a:p>
            <a:r>
              <a:rPr lang="en-US" dirty="0" smtClean="0"/>
              <a:t>A value is passed to the upper layer informing it of how well the URM performed as a selection heuristic.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63888" y="1556792"/>
            <a:ext cx="2664296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test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1700808"/>
            <a:ext cx="24897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URM program is a </a:t>
            </a:r>
          </a:p>
          <a:p>
            <a:r>
              <a:rPr lang="en-US" sz="2400" dirty="0" smtClean="0"/>
              <a:t>selection heuristic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635896" y="2780928"/>
            <a:ext cx="2664296" cy="1728192"/>
            <a:chOff x="3707904" y="3284984"/>
            <a:chExt cx="2664296" cy="1728192"/>
          </a:xfrm>
        </p:grpSpPr>
        <p:sp>
          <p:nvSpPr>
            <p:cNvPr id="4" name="Rectangle 3"/>
            <p:cNvSpPr/>
            <p:nvPr/>
          </p:nvSpPr>
          <p:spPr>
            <a:xfrm>
              <a:off x="3707904" y="3861048"/>
              <a:ext cx="2664296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test</a:t>
              </a:r>
              <a:endParaRPr lang="en-US" sz="4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51920" y="3933056"/>
              <a:ext cx="245875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Genetic Algorithm</a:t>
              </a:r>
            </a:p>
            <a:p>
              <a:endParaRPr lang="en-US" dirty="0"/>
            </a:p>
          </p:txBody>
        </p:sp>
        <p:sp>
          <p:nvSpPr>
            <p:cNvPr id="8" name="Down Arrow 7"/>
            <p:cNvSpPr/>
            <p:nvPr/>
          </p:nvSpPr>
          <p:spPr>
            <a:xfrm>
              <a:off x="5364088" y="3284984"/>
              <a:ext cx="432048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Down Arrow 8"/>
            <p:cNvSpPr/>
            <p:nvPr/>
          </p:nvSpPr>
          <p:spPr>
            <a:xfrm flipV="1">
              <a:off x="3923928" y="3284984"/>
              <a:ext cx="512440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588224" y="2204864"/>
            <a:ext cx="2224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 space </a:t>
            </a:r>
          </a:p>
          <a:p>
            <a:r>
              <a:rPr lang="en-US" dirty="0" smtClean="0"/>
              <a:t>of selection heuristics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2240" y="3429000"/>
            <a:ext cx="1979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Framework for </a:t>
            </a:r>
          </a:p>
          <a:p>
            <a:r>
              <a:rPr lang="en-US" dirty="0" smtClean="0"/>
              <a:t>selection heuristics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51920" y="5517232"/>
            <a:ext cx="24587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Genetic Algorithm</a:t>
            </a:r>
          </a:p>
          <a:p>
            <a:r>
              <a:rPr lang="en-US" sz="2400" dirty="0" smtClean="0"/>
              <a:t>bit-string problem</a:t>
            </a:r>
          </a:p>
          <a:p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635896" y="4509120"/>
            <a:ext cx="2664296" cy="1728192"/>
            <a:chOff x="5292080" y="4005064"/>
            <a:chExt cx="2664296" cy="1728192"/>
          </a:xfrm>
        </p:grpSpPr>
        <p:sp>
          <p:nvSpPr>
            <p:cNvPr id="18" name="Down Arrow 17"/>
            <p:cNvSpPr/>
            <p:nvPr/>
          </p:nvSpPr>
          <p:spPr>
            <a:xfrm>
              <a:off x="7092280" y="4005064"/>
              <a:ext cx="432048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Down Arrow 18"/>
            <p:cNvSpPr/>
            <p:nvPr/>
          </p:nvSpPr>
          <p:spPr>
            <a:xfrm flipV="1">
              <a:off x="5652120" y="4005064"/>
              <a:ext cx="512440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92080" y="4581128"/>
              <a:ext cx="2664296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779912" y="5157192"/>
            <a:ext cx="244451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bit-string problem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660232" y="5373216"/>
            <a:ext cx="1469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class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AF9-B18A-4D2C-8FFB-848FF812BF92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Train on 50 problem instances (i.e. we run a single Register Machine for 50 runs of a genetic algorithm on a mimicry problem instance from our problem class). </a:t>
            </a:r>
          </a:p>
          <a:p>
            <a:r>
              <a:rPr lang="en-US" dirty="0" smtClean="0"/>
              <a:t>The training times are ignored </a:t>
            </a:r>
          </a:p>
          <a:p>
            <a:pPr lvl="1"/>
            <a:r>
              <a:rPr lang="en-US" dirty="0" smtClean="0"/>
              <a:t>we </a:t>
            </a:r>
            <a:r>
              <a:rPr lang="en-US" b="1" dirty="0" smtClean="0"/>
              <a:t>are not comparing </a:t>
            </a:r>
            <a:r>
              <a:rPr lang="en-US" dirty="0" smtClean="0"/>
              <a:t>our search method of register machines.</a:t>
            </a:r>
          </a:p>
          <a:p>
            <a:pPr lvl="1"/>
            <a:r>
              <a:rPr lang="en-US" dirty="0" smtClean="0"/>
              <a:t>We </a:t>
            </a:r>
            <a:r>
              <a:rPr lang="en-US" b="1" dirty="0" smtClean="0"/>
              <a:t>are comparing </a:t>
            </a:r>
            <a:r>
              <a:rPr lang="en-US" dirty="0" smtClean="0"/>
              <a:t>our selection heuristic with rank and fitness proportional selection. </a:t>
            </a:r>
          </a:p>
          <a:p>
            <a:r>
              <a:rPr lang="en-US" dirty="0" smtClean="0"/>
              <a:t>Selection heuristics are tested on a second set of problem instances drawn from the same problem class.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4F37-0196-4EBD-BE80-1E69CF28BA31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Parameter settings for 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Parameter 					Value</a:t>
            </a:r>
          </a:p>
          <a:p>
            <a:r>
              <a:rPr lang="en-US" dirty="0" smtClean="0"/>
              <a:t>num-bits 					64</a:t>
            </a:r>
          </a:p>
          <a:p>
            <a:r>
              <a:rPr lang="en-US" dirty="0" smtClean="0"/>
              <a:t>metaheuristic-num-runs 			50</a:t>
            </a:r>
          </a:p>
          <a:p>
            <a:r>
              <a:rPr lang="en-US" dirty="0" smtClean="0"/>
              <a:t>metaheuristic-population-size 		30</a:t>
            </a:r>
          </a:p>
          <a:p>
            <a:r>
              <a:rPr lang="en-US" dirty="0" smtClean="0"/>
              <a:t>metaheuristic-num-generations 	50</a:t>
            </a:r>
          </a:p>
          <a:p>
            <a:r>
              <a:rPr lang="en-US" dirty="0" smtClean="0"/>
              <a:t>metaheuristic-mutation-probability 	0.1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6C97-A8B0-4AC9-9FC4-4A9CA1876362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Parameter Values for Register Machine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Parameter 			Value</a:t>
            </a:r>
            <a:endParaRPr lang="en-US" dirty="0" smtClean="0"/>
          </a:p>
          <a:p>
            <a:r>
              <a:rPr lang="en-US" dirty="0" smtClean="0"/>
              <a:t>Random-search-iterations 	100</a:t>
            </a:r>
          </a:p>
          <a:p>
            <a:r>
              <a:rPr lang="en-US" dirty="0" smtClean="0"/>
              <a:t>RM program length 		2</a:t>
            </a:r>
          </a:p>
          <a:p>
            <a:r>
              <a:rPr lang="en-US" dirty="0" smtClean="0"/>
              <a:t>register size 			3</a:t>
            </a:r>
          </a:p>
          <a:p>
            <a:r>
              <a:rPr lang="en-US" dirty="0" smtClean="0"/>
              <a:t>output register 		</a:t>
            </a:r>
            <a:r>
              <a:rPr lang="en-US" i="1" dirty="0" smtClean="0"/>
              <a:t>R0</a:t>
            </a:r>
          </a:p>
          <a:p>
            <a:r>
              <a:rPr lang="en-US" dirty="0" smtClean="0"/>
              <a:t>contents of </a:t>
            </a:r>
            <a:r>
              <a:rPr lang="en-US" i="1" dirty="0" smtClean="0"/>
              <a:t>R0 			fitness</a:t>
            </a:r>
          </a:p>
          <a:p>
            <a:r>
              <a:rPr lang="en-US" dirty="0" smtClean="0"/>
              <a:t>contents of </a:t>
            </a:r>
            <a:r>
              <a:rPr lang="en-US" i="1" dirty="0" smtClean="0"/>
              <a:t>R1 			rank</a:t>
            </a:r>
          </a:p>
          <a:p>
            <a:r>
              <a:rPr lang="en-US" dirty="0" smtClean="0"/>
              <a:t>contents of </a:t>
            </a:r>
            <a:r>
              <a:rPr lang="en-US" i="1" dirty="0" smtClean="0"/>
              <a:t>R2 			0 (working register)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ECE9-3EF9-460F-A532-933BEE6CAE73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Instruction 		Action 			Arguments</a:t>
            </a:r>
          </a:p>
          <a:p>
            <a:r>
              <a:rPr lang="it-IT" dirty="0" smtClean="0"/>
              <a:t>Inc 			</a:t>
            </a:r>
            <a:r>
              <a:rPr lang="it-IT" i="1" dirty="0" smtClean="0"/>
              <a:t>Ri ← Ri + 1 			1</a:t>
            </a:r>
          </a:p>
          <a:p>
            <a:r>
              <a:rPr lang="en-US" dirty="0" smtClean="0"/>
              <a:t>Dec 			</a:t>
            </a:r>
            <a:r>
              <a:rPr lang="en-US" i="1" dirty="0" err="1" smtClean="0"/>
              <a:t>Ri</a:t>
            </a:r>
            <a:r>
              <a:rPr lang="en-US" i="1" dirty="0" smtClean="0"/>
              <a:t> ← </a:t>
            </a:r>
            <a:r>
              <a:rPr lang="en-US" i="1" dirty="0" err="1" smtClean="0"/>
              <a:t>Ri</a:t>
            </a:r>
            <a:r>
              <a:rPr lang="en-US" i="1" dirty="0" smtClean="0"/>
              <a:t> − 1 			1</a:t>
            </a:r>
          </a:p>
          <a:p>
            <a:r>
              <a:rPr lang="en-US" dirty="0" smtClean="0"/>
              <a:t>Add 		</a:t>
            </a:r>
            <a:r>
              <a:rPr lang="en-US" i="1" dirty="0" err="1" smtClean="0"/>
              <a:t>Rk</a:t>
            </a:r>
            <a:r>
              <a:rPr lang="en-US" i="1" dirty="0" smtClean="0"/>
              <a:t> ← </a:t>
            </a:r>
            <a:r>
              <a:rPr lang="en-US" i="1" dirty="0" err="1" smtClean="0"/>
              <a:t>Ri</a:t>
            </a:r>
            <a:r>
              <a:rPr lang="en-US" i="1" dirty="0" smtClean="0"/>
              <a:t> + </a:t>
            </a:r>
            <a:r>
              <a:rPr lang="en-US" i="1" dirty="0" err="1" smtClean="0"/>
              <a:t>Rj</a:t>
            </a:r>
            <a:r>
              <a:rPr lang="en-US" i="1" dirty="0" smtClean="0"/>
              <a:t> 			3</a:t>
            </a:r>
          </a:p>
          <a:p>
            <a:r>
              <a:rPr lang="en-US" dirty="0" smtClean="0"/>
              <a:t>Sub 			</a:t>
            </a:r>
            <a:r>
              <a:rPr lang="en-US" i="1" dirty="0" err="1" smtClean="0"/>
              <a:t>Rk</a:t>
            </a:r>
            <a:r>
              <a:rPr lang="en-US" i="1" dirty="0" smtClean="0"/>
              <a:t> ← </a:t>
            </a:r>
            <a:r>
              <a:rPr lang="en-US" i="1" dirty="0" err="1" smtClean="0"/>
              <a:t>Ri</a:t>
            </a:r>
            <a:r>
              <a:rPr lang="en-US" i="1" dirty="0" smtClean="0"/>
              <a:t> − </a:t>
            </a:r>
            <a:r>
              <a:rPr lang="en-US" i="1" dirty="0" err="1" smtClean="0"/>
              <a:t>Rj</a:t>
            </a:r>
            <a:r>
              <a:rPr lang="en-US" i="1" dirty="0" smtClean="0"/>
              <a:t> 			3</a:t>
            </a:r>
          </a:p>
          <a:p>
            <a:r>
              <a:rPr lang="en-US" dirty="0" err="1" smtClean="0"/>
              <a:t>Mul</a:t>
            </a:r>
            <a:r>
              <a:rPr lang="en-US" dirty="0" smtClean="0"/>
              <a:t> 		</a:t>
            </a:r>
            <a:r>
              <a:rPr lang="en-US" i="1" dirty="0" err="1" smtClean="0"/>
              <a:t>Rk</a:t>
            </a:r>
            <a:r>
              <a:rPr lang="en-US" i="1" dirty="0" smtClean="0"/>
              <a:t> ← </a:t>
            </a:r>
            <a:r>
              <a:rPr lang="en-US" i="1" dirty="0" err="1" smtClean="0"/>
              <a:t>Ri</a:t>
            </a:r>
            <a:r>
              <a:rPr lang="en-US" i="1" dirty="0" smtClean="0"/>
              <a:t> ∗ </a:t>
            </a:r>
            <a:r>
              <a:rPr lang="en-US" i="1" dirty="0" err="1" smtClean="0"/>
              <a:t>Rj</a:t>
            </a:r>
            <a:r>
              <a:rPr lang="en-US" i="1" dirty="0" smtClean="0"/>
              <a:t> 			3</a:t>
            </a:r>
          </a:p>
          <a:p>
            <a:r>
              <a:rPr lang="en-US" dirty="0" smtClean="0"/>
              <a:t>Div 			</a:t>
            </a:r>
            <a:r>
              <a:rPr lang="en-US" i="1" dirty="0" err="1" smtClean="0"/>
              <a:t>Rk</a:t>
            </a:r>
            <a:r>
              <a:rPr lang="en-US" i="1" dirty="0" smtClean="0"/>
              <a:t> ← </a:t>
            </a:r>
            <a:r>
              <a:rPr lang="en-US" i="1" dirty="0" err="1" smtClean="0"/>
              <a:t>Ri</a:t>
            </a:r>
            <a:r>
              <a:rPr lang="en-US" i="1" dirty="0" smtClean="0"/>
              <a:t>=</a:t>
            </a:r>
            <a:r>
              <a:rPr lang="en-US" i="1" dirty="0" err="1" smtClean="0"/>
              <a:t>Rj</a:t>
            </a:r>
            <a:r>
              <a:rPr lang="en-US" i="1" dirty="0" smtClean="0"/>
              <a:t> if </a:t>
            </a:r>
            <a:r>
              <a:rPr lang="en-US" i="1" dirty="0" err="1" smtClean="0"/>
              <a:t>Rj</a:t>
            </a:r>
            <a:r>
              <a:rPr lang="en-US" i="1" dirty="0" smtClean="0"/>
              <a:t> ̸= 0; 0 	3</a:t>
            </a:r>
          </a:p>
          <a:p>
            <a:r>
              <a:rPr lang="da-DK" dirty="0" smtClean="0"/>
              <a:t>Set 			</a:t>
            </a:r>
            <a:r>
              <a:rPr lang="da-DK" i="1" dirty="0" smtClean="0"/>
              <a:t>Ri ← x ∈ R 			2</a:t>
            </a:r>
          </a:p>
          <a:p>
            <a:r>
              <a:rPr lang="en-US" dirty="0" smtClean="0"/>
              <a:t>Copy 		</a:t>
            </a:r>
            <a:r>
              <a:rPr lang="en-US" i="1" dirty="0" err="1" smtClean="0"/>
              <a:t>Ri</a:t>
            </a:r>
            <a:r>
              <a:rPr lang="en-US" i="1" dirty="0" smtClean="0"/>
              <a:t> ← </a:t>
            </a:r>
            <a:r>
              <a:rPr lang="en-US" i="1" dirty="0" err="1" smtClean="0"/>
              <a:t>Rj</a:t>
            </a:r>
            <a:r>
              <a:rPr lang="en-US" i="1" dirty="0" smtClean="0"/>
              <a:t> 			2</a:t>
            </a:r>
          </a:p>
          <a:p>
            <a:r>
              <a:rPr lang="en-US" dirty="0" smtClean="0"/>
              <a:t>Clear 		</a:t>
            </a:r>
            <a:r>
              <a:rPr lang="en-US" i="1" dirty="0" err="1" smtClean="0"/>
              <a:t>Ri</a:t>
            </a:r>
            <a:r>
              <a:rPr lang="en-US" i="1" dirty="0" smtClean="0"/>
              <a:t> ← 0 				1</a:t>
            </a:r>
          </a:p>
          <a:p>
            <a:r>
              <a:rPr lang="en-US" dirty="0" smtClean="0"/>
              <a:t>Swap 		</a:t>
            </a:r>
            <a:r>
              <a:rPr lang="en-US" i="1" dirty="0" err="1" smtClean="0"/>
              <a:t>Ri</a:t>
            </a:r>
            <a:r>
              <a:rPr lang="en-US" i="1" dirty="0" smtClean="0"/>
              <a:t> ↔ </a:t>
            </a:r>
            <a:r>
              <a:rPr lang="en-US" i="1" dirty="0" err="1" smtClean="0"/>
              <a:t>Rj</a:t>
            </a:r>
            <a:r>
              <a:rPr lang="en-US" i="1" dirty="0" smtClean="0"/>
              <a:t> 			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05C0-0B29-4823-8519-7D5851D1B6D6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Generate and test – fit for a purpose.</a:t>
            </a:r>
          </a:p>
          <a:p>
            <a:pPr lvl="1"/>
            <a:r>
              <a:rPr lang="en-US" dirty="0" smtClean="0"/>
              <a:t>Generate and test generate and test methods. </a:t>
            </a:r>
          </a:p>
          <a:p>
            <a:r>
              <a:rPr lang="en-US" dirty="0" smtClean="0"/>
              <a:t>No Free Lunch, problem instances and problem classes.</a:t>
            </a:r>
          </a:p>
          <a:p>
            <a:r>
              <a:rPr lang="en-US" dirty="0" smtClean="0"/>
              <a:t>Generic Algorithm = </a:t>
            </a:r>
          </a:p>
          <a:p>
            <a:pPr lvl="1">
              <a:buNone/>
            </a:pPr>
            <a:r>
              <a:rPr lang="en-US" dirty="0" smtClean="0"/>
              <a:t>Genetic Programming + Application Framework</a:t>
            </a:r>
          </a:p>
          <a:p>
            <a:r>
              <a:rPr lang="en-US" dirty="0" smtClean="0"/>
              <a:t>Selection Heuristics (rank and fitness proportional). Two instances of a more general setting. </a:t>
            </a:r>
          </a:p>
          <a:p>
            <a:r>
              <a:rPr lang="en-US" dirty="0" smtClean="0"/>
              <a:t>Experiments + Results.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3CD4-3DDE-474C-A1AD-F316D5D6A1E4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Generate values N(0,1) in interval [-1,1] (if we fall outside this range we regenerate)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Interpolate values in range [0, 2^{num-bits}-1]</a:t>
            </a:r>
          </a:p>
          <a:p>
            <a:pPr marL="514350" indent="-514350">
              <a:buAutoNum type="arabicPeriod"/>
            </a:pPr>
            <a:r>
              <a:rPr lang="en-US" dirty="0" smtClean="0"/>
              <a:t>Target bit string given by Gray coding of interpolated value.</a:t>
            </a:r>
          </a:p>
          <a:p>
            <a:pPr marL="514350" indent="-514350">
              <a:buNone/>
            </a:pPr>
            <a:r>
              <a:rPr lang="en-US" dirty="0" smtClean="0"/>
              <a:t>The above 3 steps generate a distribution of target bit strings which are used for hamming distance problem instances.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EEE5-6A5C-4D3B-B953-0982C464D255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Fit Prop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Rank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RM-select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0.831528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0.907809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0.916088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std dev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0.003095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0.002517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0.006958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0.824375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0.902813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0.9025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0.838438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0.914688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0.929063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3717032"/>
            <a:ext cx="8229600" cy="26251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Performing t-test comparisons of fitness-proportional selection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rank selection against RM-selection resulted in 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p-value of better than 10^{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15} in both cases. In both of these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cases the RM outperforms the standard selection operators.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6E72-D5A0-4F68-8A93-68DB17289F15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Contribution is a mechanism for automatically designing selection heuristics. </a:t>
            </a:r>
          </a:p>
          <a:p>
            <a:r>
              <a:rPr lang="en-US" dirty="0" smtClean="0"/>
              <a:t>We should design metaheuristics for classes of problems i.e. with a context/niche. </a:t>
            </a:r>
          </a:p>
          <a:p>
            <a:r>
              <a:rPr lang="en-US" dirty="0" smtClean="0"/>
              <a:t>This approach is human competitive and human cooperative. </a:t>
            </a:r>
          </a:p>
          <a:p>
            <a:r>
              <a:rPr lang="en-US" dirty="0" smtClean="0"/>
              <a:t>Meta bias is necessary if we are to tackle multiple problem instances. </a:t>
            </a:r>
          </a:p>
          <a:p>
            <a:r>
              <a:rPr lang="en-US" dirty="0" smtClean="0"/>
              <a:t>Think frameworks not algorithms – we don’t want to solve problem instances we want to solve classes!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3736-C8C3-4F86-8527-E6F69059B9A5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2080" y="3861048"/>
            <a:ext cx="2952328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test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and Test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4896544" cy="46371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 “solution” is generated.</a:t>
            </a:r>
          </a:p>
          <a:p>
            <a:pPr>
              <a:buNone/>
            </a:pPr>
            <a:r>
              <a:rPr lang="en-US" dirty="0" smtClean="0"/>
              <a:t>It is tested on a problem instance</a:t>
            </a:r>
          </a:p>
          <a:p>
            <a:pPr>
              <a:buNone/>
            </a:pPr>
            <a:r>
              <a:rPr lang="en-US" dirty="0" smtClean="0"/>
              <a:t>Each solution is assigned a score (real value).</a:t>
            </a:r>
          </a:p>
          <a:p>
            <a:pPr>
              <a:buNone/>
            </a:pPr>
            <a:r>
              <a:rPr lang="en-US" dirty="0" smtClean="0"/>
              <a:t>This process is repeated until</a:t>
            </a:r>
          </a:p>
          <a:p>
            <a:pPr>
              <a:buNone/>
            </a:pPr>
            <a:r>
              <a:rPr lang="en-US" dirty="0" smtClean="0"/>
              <a:t>time expires or a solution is found. </a:t>
            </a:r>
          </a:p>
          <a:p>
            <a:pPr>
              <a:buNone/>
            </a:pPr>
            <a:r>
              <a:rPr lang="en-US" dirty="0" smtClean="0"/>
              <a:t>Includes much of machine learning. </a:t>
            </a:r>
          </a:p>
          <a:p>
            <a:pPr>
              <a:buNone/>
            </a:pPr>
            <a:r>
              <a:rPr lang="en-US" dirty="0" smtClean="0"/>
              <a:t>We try to improve the quality of solutions generated by using feedback in this loop. </a:t>
            </a:r>
          </a:p>
          <a:p>
            <a:pPr>
              <a:buNone/>
            </a:pPr>
            <a:r>
              <a:rPr lang="en-US" dirty="0" smtClean="0"/>
              <a:t>Alternative but equivalent view is we are sampling a space.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4293096"/>
            <a:ext cx="9271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Test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92080" y="1556792"/>
            <a:ext cx="2952328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test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1988840"/>
            <a:ext cx="19228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Generate</a:t>
            </a:r>
          </a:p>
          <a:p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7308304" y="3284984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flipV="1">
            <a:off x="5724128" y="3284984"/>
            <a:ext cx="5124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D063-3FCB-43D0-9388-E61E7A433ECE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30019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Generate and Test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Manufacture e.g. cars</a:t>
            </a:r>
          </a:p>
          <a:p>
            <a:r>
              <a:rPr lang="en-US" dirty="0" smtClean="0"/>
              <a:t>Evolution “survival of the fittest” </a:t>
            </a:r>
          </a:p>
          <a:p>
            <a:r>
              <a:rPr lang="en-US" dirty="0" smtClean="0"/>
              <a:t>“The </a:t>
            </a:r>
            <a:r>
              <a:rPr lang="en-US" dirty="0"/>
              <a:t>best way to have a good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idea </a:t>
            </a:r>
            <a:r>
              <a:rPr lang="en-US" dirty="0"/>
              <a:t>is to have lots of </a:t>
            </a:r>
            <a:r>
              <a:rPr lang="en-US" dirty="0" smtClean="0"/>
              <a:t>ideas” (</a:t>
            </a:r>
            <a:r>
              <a:rPr lang="en-US" dirty="0" err="1" smtClean="0"/>
              <a:t>Linus</a:t>
            </a:r>
            <a:r>
              <a:rPr lang="en-US" dirty="0" smtClean="0"/>
              <a:t> Pauling).</a:t>
            </a:r>
            <a:endParaRPr lang="en-US" dirty="0"/>
          </a:p>
          <a:p>
            <a:r>
              <a:rPr lang="en-US" dirty="0" smtClean="0"/>
              <a:t>Computer code is also generate and tested.   </a:t>
            </a:r>
            <a:endParaRPr lang="en-US" dirty="0"/>
          </a:p>
        </p:txBody>
      </p:sp>
      <p:pic>
        <p:nvPicPr>
          <p:cNvPr id="4" name="Picture 3" descr="unknown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260648"/>
            <a:ext cx="2466975" cy="1847850"/>
          </a:xfrm>
          <a:prstGeom prst="rect">
            <a:avLst/>
          </a:prstGeom>
        </p:spPr>
      </p:pic>
      <p:pic>
        <p:nvPicPr>
          <p:cNvPr id="5" name="Picture 4" descr="ant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2420888"/>
            <a:ext cx="2162175" cy="20955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4581128"/>
            <a:ext cx="2143125" cy="213360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9F11-42EE-4D94-8AD9-E86B537B9145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 For Purpose </a:t>
            </a:r>
            <a:endParaRPr lang="en-US" dirty="0"/>
          </a:p>
        </p:txBody>
      </p:sp>
      <p:pic>
        <p:nvPicPr>
          <p:cNvPr id="4" name="Content Placeholder 3" descr="image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1976855" cy="1800200"/>
          </a:xfrm>
        </p:spPr>
      </p:pic>
      <p:pic>
        <p:nvPicPr>
          <p:cNvPr id="5" name="Picture 4" descr="imagesCAOCBIB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77072"/>
            <a:ext cx="1872208" cy="180022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339752" y="1628800"/>
            <a:ext cx="47628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Evolution “designs/generates” organisms for a particular environment.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Similarly we should design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metaheuristics for particular problem class.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noProof="0" dirty="0" smtClean="0"/>
              <a:t>“we propose a new crossover operator…”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“what is it for…”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imagesCAJCA29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3933056"/>
            <a:ext cx="1714500" cy="2667000"/>
          </a:xfrm>
          <a:prstGeom prst="rect">
            <a:avLst/>
          </a:prstGeom>
        </p:spPr>
      </p:pic>
      <p:pic>
        <p:nvPicPr>
          <p:cNvPr id="8" name="Picture 7" descr="boo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836712"/>
            <a:ext cx="2143125" cy="2143125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8EC2-4633-4039-AECC-1A062184DB20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Instances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problem instance </a:t>
            </a:r>
            <a:r>
              <a:rPr lang="en-US" dirty="0" smtClean="0"/>
              <a:t>is an instance of a given type of problem e.g. a real valued function over bit strings of length n. </a:t>
            </a:r>
          </a:p>
          <a:p>
            <a:pPr lvl="1"/>
            <a:r>
              <a:rPr lang="en-US" dirty="0" smtClean="0"/>
              <a:t>E.g. Hamming-Distance(x, t) the hamming distance between x and a fixed target t. 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problem class </a:t>
            </a:r>
            <a:r>
              <a:rPr lang="en-US" dirty="0" smtClean="0"/>
              <a:t>is a probability distribution over problem instances.</a:t>
            </a:r>
          </a:p>
          <a:p>
            <a:pPr lvl="1"/>
            <a:r>
              <a:rPr lang="en-US" dirty="0" smtClean="0"/>
              <a:t>E.g. the bit strings t are drawn from a fixed probability distribution.  </a:t>
            </a:r>
          </a:p>
          <a:p>
            <a:r>
              <a:rPr lang="en-US" dirty="0" smtClean="0"/>
              <a:t>We can learn at the </a:t>
            </a:r>
            <a:r>
              <a:rPr lang="en-US" b="1" dirty="0" smtClean="0"/>
              <a:t>instance</a:t>
            </a:r>
            <a:r>
              <a:rPr lang="en-US" dirty="0" smtClean="0"/>
              <a:t> level or at the </a:t>
            </a:r>
            <a:r>
              <a:rPr lang="en-US" b="1" dirty="0" smtClean="0"/>
              <a:t>class</a:t>
            </a:r>
            <a:r>
              <a:rPr lang="en-US" dirty="0" smtClean="0"/>
              <a:t> level. </a:t>
            </a:r>
          </a:p>
          <a:p>
            <a:pPr lvl="1"/>
            <a:r>
              <a:rPr lang="en-US" dirty="0" smtClean="0"/>
              <a:t>Most systems concentrate on learning at the instance level. </a:t>
            </a:r>
          </a:p>
          <a:p>
            <a:pPr lvl="1"/>
            <a:r>
              <a:rPr lang="en-US" dirty="0" smtClean="0"/>
              <a:t>In this paper we learn at the class level (i.e. exploitable properties of the class). </a:t>
            </a:r>
          </a:p>
          <a:p>
            <a:r>
              <a:rPr lang="en-US" dirty="0" smtClean="0"/>
              <a:t>We will </a:t>
            </a:r>
            <a:r>
              <a:rPr lang="en-US" b="1" dirty="0" smtClean="0"/>
              <a:t>design heuristics for a problem class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12D0-B180-4B60-A155-D874E7FBED66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Free Lunch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NFL theorems says </a:t>
            </a:r>
            <a:r>
              <a:rPr lang="en-US" i="1" dirty="0" smtClean="0"/>
              <a:t>no metaheuristic performs better over all problem instances when compared to another  metaheuristic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It also implies that a metaheuristic that does better on one class of problems must do worse on another class of problems. </a:t>
            </a:r>
          </a:p>
          <a:p>
            <a:r>
              <a:rPr lang="en-US" dirty="0" smtClean="0"/>
              <a:t>Therefore we </a:t>
            </a:r>
            <a:r>
              <a:rPr lang="en-US" b="1" dirty="0" smtClean="0"/>
              <a:t>MUST</a:t>
            </a:r>
            <a:r>
              <a:rPr lang="en-US" dirty="0" smtClean="0"/>
              <a:t> design our metaheuristics for a specific problem class.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32C-8872-4BFC-B3DD-B075E0DD0581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and Meta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Bias of a metaheuristic is basically a probability distribution over a search space. </a:t>
            </a:r>
          </a:p>
          <a:p>
            <a:r>
              <a:rPr lang="en-US" dirty="0" smtClean="0"/>
              <a:t>For a given metaheuristic this is static. </a:t>
            </a:r>
          </a:p>
          <a:p>
            <a:r>
              <a:rPr lang="en-US" dirty="0" smtClean="0"/>
              <a:t>If the bias of a metaheuristic does not match our problem class we have no mechanism to change it. </a:t>
            </a:r>
          </a:p>
          <a:p>
            <a:r>
              <a:rPr lang="en-US" dirty="0" smtClean="0"/>
              <a:t>Meta bias provides a method to alter bias. </a:t>
            </a:r>
          </a:p>
          <a:p>
            <a:r>
              <a:rPr lang="en-US" b="1" dirty="0" smtClean="0"/>
              <a:t>Meta bias is necessary if we are to apply our algorithm to multiple instances of a problem. </a:t>
            </a:r>
          </a:p>
          <a:p>
            <a:r>
              <a:rPr lang="en-US" dirty="0" smtClean="0"/>
              <a:t>This is what the proposed method does.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A598-70D8-419C-B86A-CF93ED5CB5D3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automatically design metaheuristics?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Faster</a:t>
            </a:r>
            <a:r>
              <a:rPr lang="en-US" dirty="0" smtClean="0"/>
              <a:t>  </a:t>
            </a:r>
            <a:r>
              <a:rPr lang="en-US" b="1" dirty="0" smtClean="0"/>
              <a:t>design</a:t>
            </a:r>
            <a:r>
              <a:rPr lang="en-US" dirty="0" smtClean="0"/>
              <a:t> than human design (free</a:t>
            </a:r>
            <a:r>
              <a:rPr lang="en-US" b="1" dirty="0" smtClean="0"/>
              <a:t>r</a:t>
            </a:r>
            <a:r>
              <a:rPr lang="en-US" dirty="0" smtClean="0"/>
              <a:t> of implicit and unconscious design decisions made by humans)</a:t>
            </a:r>
          </a:p>
          <a:p>
            <a:r>
              <a:rPr lang="en-US" b="1" dirty="0" smtClean="0"/>
              <a:t>Better</a:t>
            </a:r>
            <a:r>
              <a:rPr lang="en-US" dirty="0" smtClean="0"/>
              <a:t>  </a:t>
            </a:r>
            <a:r>
              <a:rPr lang="en-US" b="1" dirty="0" smtClean="0"/>
              <a:t>performance</a:t>
            </a:r>
            <a:r>
              <a:rPr lang="en-US" dirty="0" smtClean="0"/>
              <a:t> than human designed heuristics (guaranteed)</a:t>
            </a:r>
          </a:p>
          <a:p>
            <a:r>
              <a:rPr lang="en-US" b="1" dirty="0" smtClean="0"/>
              <a:t>Tailored</a:t>
            </a:r>
            <a:r>
              <a:rPr lang="en-US" dirty="0" smtClean="0"/>
              <a:t> </a:t>
            </a:r>
            <a:r>
              <a:rPr lang="en-US" b="1" dirty="0" smtClean="0"/>
              <a:t>to a specific problem class </a:t>
            </a:r>
            <a:r>
              <a:rPr lang="en-US" dirty="0" smtClean="0"/>
              <a:t>(we make no guarantees on performance on other problem classes).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228C-7BE6-473F-B0D8-48D24794F51A}" type="datetime1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62B9-8021-4B34-B017-26AE35830FF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Automatically Designing Selection Heuristics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1433</Words>
  <Application>Microsoft Office PowerPoint</Application>
  <PresentationFormat>On-screen Show (4:3)</PresentationFormat>
  <Paragraphs>311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Automatically Designing Selection Heuristics</vt:lpstr>
      <vt:lpstr>Outline of talk</vt:lpstr>
      <vt:lpstr>Generate and Test Approach</vt:lpstr>
      <vt:lpstr>Generate and Test Examples</vt:lpstr>
      <vt:lpstr>Fit For Purpose </vt:lpstr>
      <vt:lpstr>Problem Instances and Classes</vt:lpstr>
      <vt:lpstr>No Free Lunch Theorems</vt:lpstr>
      <vt:lpstr>Bias and Meta bias</vt:lpstr>
      <vt:lpstr>Why automatically design metaheuristics?</vt:lpstr>
      <vt:lpstr>Generic Algorithms</vt:lpstr>
      <vt:lpstr>Program Space</vt:lpstr>
      <vt:lpstr>Human Designed Selection Heuristics</vt:lpstr>
      <vt:lpstr>Framework for Selection Heuristics</vt:lpstr>
      <vt:lpstr>Register Machines</vt:lpstr>
      <vt:lpstr>URM evaluation</vt:lpstr>
      <vt:lpstr>Experiments</vt:lpstr>
      <vt:lpstr>Parameter settings for GA</vt:lpstr>
      <vt:lpstr>Parameter Values for Register Machine Search</vt:lpstr>
      <vt:lpstr>Instruction Set</vt:lpstr>
      <vt:lpstr>Problem Classes</vt:lpstr>
      <vt:lpstr>Results</vt:lpstr>
      <vt:lpstr>Take Home Points</vt:lpstr>
    </vt:vector>
  </TitlesOfParts>
  <Company>The University of Nottingham Ningbo, 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Automaticlly Designing Selection Heuristics</dc:title>
  <dc:creator>Information Services</dc:creator>
  <cp:lastModifiedBy>John R Woodward</cp:lastModifiedBy>
  <cp:revision>35</cp:revision>
  <dcterms:created xsi:type="dcterms:W3CDTF">2011-04-19T05:27:15Z</dcterms:created>
  <dcterms:modified xsi:type="dcterms:W3CDTF">2014-09-01T11:00:10Z</dcterms:modified>
</cp:coreProperties>
</file>