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0" r:id="rId3"/>
    <p:sldId id="257" r:id="rId4"/>
    <p:sldId id="275" r:id="rId5"/>
    <p:sldId id="265" r:id="rId6"/>
    <p:sldId id="272" r:id="rId7"/>
    <p:sldId id="288" r:id="rId8"/>
    <p:sldId id="277" r:id="rId9"/>
    <p:sldId id="276" r:id="rId10"/>
    <p:sldId id="262" r:id="rId11"/>
    <p:sldId id="267" r:id="rId12"/>
    <p:sldId id="268" r:id="rId13"/>
    <p:sldId id="271" r:id="rId14"/>
    <p:sldId id="260" r:id="rId15"/>
    <p:sldId id="281" r:id="rId16"/>
    <p:sldId id="280" r:id="rId17"/>
    <p:sldId id="283" r:id="rId18"/>
    <p:sldId id="285" r:id="rId19"/>
    <p:sldId id="282" r:id="rId20"/>
    <p:sldId id="284" r:id="rId21"/>
    <p:sldId id="274" r:id="rId22"/>
    <p:sldId id="266" r:id="rId23"/>
    <p:sldId id="261" r:id="rId24"/>
    <p:sldId id="28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D3559-BD8A-4E1A-9877-B1F5C0954DEC}" type="datetimeFigureOut">
              <a:rPr lang="en-GB" smtClean="0"/>
              <a:t>01/09/2014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BF3229-42A2-4C9A-80F1-CBFDD93F38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219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04DC1-A23D-4C27-95DE-7197302E69A9}" type="datetime1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577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45839-45C9-47C8-A160-2DEF959F7BD6}" type="datetime1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79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D825-FB92-4426-B94B-2CED4AFA9948}" type="datetime1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22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4D67D-3F3B-44CB-8AA8-CDE979661DB1}" type="datetime1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68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C5CBA-ADF5-42CC-B589-2C897213FBBF}" type="datetime1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7253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7B863-846E-45A3-BB42-07385F9466D9}" type="datetime1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62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0E997-903B-4021-8B31-8924C2879605}" type="datetime1">
              <a:rPr lang="en-GB" smtClean="0"/>
              <a:t>01/09/2014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87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FE23A-3ED5-4075-9C96-45713A89D204}" type="datetime1">
              <a:rPr lang="en-GB" smtClean="0"/>
              <a:t>01/09/2014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9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5068-4664-4D22-AD01-A8D2EEF698C5}" type="datetime1">
              <a:rPr lang="en-GB" smtClean="0"/>
              <a:t>01/09/2014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2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4F363-FC96-43EE-816C-D3151E122BAD}" type="datetime1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229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98BD76-F9F5-4466-A9B8-8166AA435A6D}" type="datetime1">
              <a:rPr lang="en-GB" smtClean="0"/>
              <a:t>01/09/2014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61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4774-395D-4169-84C2-644991EC8D31}" type="datetime1">
              <a:rPr lang="en-GB" smtClean="0"/>
              <a:t>01/09/2014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BAD33-471C-4DB9-AEAE-399B2DE5A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27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Automatic Generation </a:t>
            </a:r>
            <a:r>
              <a:rPr lang="en-US" b="1"/>
              <a:t>of </a:t>
            </a:r>
            <a:r>
              <a:rPr lang="en-US" b="1"/>
              <a:t>MutationOperators.pptx for</a:t>
            </a:r>
            <a:r>
              <a:rPr lang="en-US" b="1" dirty="0"/>
              <a:t/>
            </a:r>
            <a:br>
              <a:rPr lang="en-US" b="1" dirty="0"/>
            </a:br>
            <a:r>
              <a:rPr lang="en-GB" b="1" dirty="0"/>
              <a:t>Genetic Algorithms</a:t>
            </a:r>
            <a:br>
              <a:rPr lang="en-GB" b="1" dirty="0"/>
            </a:br>
            <a:r>
              <a:rPr lang="en-US" dirty="0"/>
              <a:t>[Workshop on Evolutionary Computation for the Automated Design of </a:t>
            </a:r>
            <a:r>
              <a:rPr lang="en-US" dirty="0" smtClean="0"/>
              <a:t>Algorithms 2012]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John Woodward – Nottingham (CHINA)</a:t>
            </a:r>
          </a:p>
          <a:p>
            <a:r>
              <a:rPr lang="en-US" dirty="0" smtClean="0"/>
              <a:t>Jerry Swan - </a:t>
            </a:r>
            <a:r>
              <a:rPr lang="en-US" dirty="0" err="1" smtClean="0"/>
              <a:t>Stirling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37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Arithmetic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These instructions perform arithmetic operations on the registers. </a:t>
            </a:r>
            <a:endParaRPr lang="en-GB" dirty="0"/>
          </a:p>
          <a:p>
            <a:r>
              <a:rPr lang="en-GB" b="1" dirty="0"/>
              <a:t>Add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← </a:t>
            </a:r>
            <a:r>
              <a:rPr lang="en-GB" dirty="0" err="1"/>
              <a:t>Rj</a:t>
            </a:r>
            <a:r>
              <a:rPr lang="en-GB" dirty="0"/>
              <a:t> + </a:t>
            </a:r>
            <a:r>
              <a:rPr lang="en-GB" dirty="0" err="1"/>
              <a:t>Rk</a:t>
            </a:r>
            <a:r>
              <a:rPr lang="en-GB" dirty="0"/>
              <a:t> </a:t>
            </a:r>
          </a:p>
          <a:p>
            <a:r>
              <a:rPr lang="it-IT" b="1" dirty="0"/>
              <a:t>Inc</a:t>
            </a:r>
            <a:r>
              <a:rPr lang="it-IT" dirty="0"/>
              <a:t> Ri ← Ri + 1 </a:t>
            </a:r>
          </a:p>
          <a:p>
            <a:r>
              <a:rPr lang="en-GB" b="1" dirty="0"/>
              <a:t>Dec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← </a:t>
            </a:r>
            <a:r>
              <a:rPr lang="en-GB" dirty="0" err="1"/>
              <a:t>Ri</a:t>
            </a:r>
            <a:r>
              <a:rPr lang="en-GB" dirty="0"/>
              <a:t> − 1 </a:t>
            </a:r>
          </a:p>
          <a:p>
            <a:r>
              <a:rPr lang="en-GB" b="1" dirty="0" err="1"/>
              <a:t>Ivt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← −1 ∗ </a:t>
            </a:r>
            <a:r>
              <a:rPr lang="en-GB" dirty="0" err="1"/>
              <a:t>Ri</a:t>
            </a:r>
            <a:r>
              <a:rPr lang="en-GB" dirty="0"/>
              <a:t> </a:t>
            </a:r>
          </a:p>
          <a:p>
            <a:r>
              <a:rPr lang="en-GB" b="1" dirty="0" err="1"/>
              <a:t>Clr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← 0 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b="1" dirty="0" err="1"/>
              <a:t>Rnd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← Random([−1, +1]) </a:t>
            </a:r>
            <a:r>
              <a:rPr lang="en-GB" dirty="0" smtClean="0"/>
              <a:t>//mutation rate</a:t>
            </a:r>
            <a:endParaRPr lang="en-GB" dirty="0"/>
          </a:p>
          <a:p>
            <a:r>
              <a:rPr lang="en-GB" b="1" dirty="0"/>
              <a:t>Set</a:t>
            </a:r>
            <a:r>
              <a:rPr lang="en-GB" dirty="0"/>
              <a:t> </a:t>
            </a:r>
            <a:r>
              <a:rPr lang="en-GB" dirty="0" err="1"/>
              <a:t>Ri</a:t>
            </a:r>
            <a:r>
              <a:rPr lang="en-GB" dirty="0"/>
              <a:t> ← value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16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Instructions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These instructions control flow (NOT ARITHMETIC). They include branching and iterative imperatives. </a:t>
            </a:r>
          </a:p>
          <a:p>
            <a:pPr marL="0" indent="0">
              <a:buNone/>
            </a:pPr>
            <a:r>
              <a:rPr lang="en-US" dirty="0" smtClean="0"/>
              <a:t>Note that this set is </a:t>
            </a:r>
            <a:r>
              <a:rPr lang="en-US" i="1" dirty="0" smtClean="0"/>
              <a:t>not Turing Complete</a:t>
            </a:r>
            <a:r>
              <a:rPr lang="en-US" dirty="0" smtClean="0"/>
              <a:t>!</a:t>
            </a:r>
            <a:endParaRPr lang="en-GB" dirty="0" smtClean="0"/>
          </a:p>
          <a:p>
            <a:r>
              <a:rPr lang="en-GB" b="1" dirty="0" smtClean="0"/>
              <a:t>If</a:t>
            </a:r>
            <a:r>
              <a:rPr lang="en-GB" dirty="0" smtClean="0"/>
              <a:t> </a:t>
            </a:r>
            <a:r>
              <a:rPr lang="en-GB" dirty="0"/>
              <a:t>if(R0 &gt; R1) </a:t>
            </a:r>
            <a:r>
              <a:rPr lang="en-GB" dirty="0" smtClean="0"/>
              <a:t>pc </a:t>
            </a:r>
            <a:r>
              <a:rPr lang="en-GB" dirty="0"/>
              <a:t>= pc + R2</a:t>
            </a:r>
          </a:p>
          <a:p>
            <a:r>
              <a:rPr lang="en-US" b="1" dirty="0" err="1"/>
              <a:t>IfRand</a:t>
            </a:r>
            <a:r>
              <a:rPr lang="en-US" dirty="0"/>
              <a:t> if(arg1 &lt; 100 * random[0,+1]) </a:t>
            </a:r>
            <a:r>
              <a:rPr lang="en-GB" dirty="0" smtClean="0"/>
              <a:t>pc </a:t>
            </a:r>
            <a:r>
              <a:rPr lang="en-GB" dirty="0"/>
              <a:t>= pc + </a:t>
            </a:r>
            <a:r>
              <a:rPr lang="en-GB" dirty="0" smtClean="0"/>
              <a:t>arg2//allows us to build mutation rates</a:t>
            </a:r>
            <a:endParaRPr lang="en-GB" dirty="0"/>
          </a:p>
          <a:p>
            <a:r>
              <a:rPr lang="en-US" b="1" dirty="0" err="1"/>
              <a:t>Rpt</a:t>
            </a:r>
            <a:r>
              <a:rPr lang="en-US" dirty="0"/>
              <a:t> Repeat </a:t>
            </a:r>
            <a:r>
              <a:rPr lang="en-US" dirty="0" err="1"/>
              <a:t>Rj</a:t>
            </a:r>
            <a:r>
              <a:rPr lang="en-US" dirty="0"/>
              <a:t> times </a:t>
            </a:r>
            <a:r>
              <a:rPr lang="en-GB" dirty="0" smtClean="0"/>
              <a:t>next </a:t>
            </a:r>
            <a:r>
              <a:rPr lang="en-GB" dirty="0" err="1"/>
              <a:t>Ri</a:t>
            </a:r>
            <a:r>
              <a:rPr lang="en-GB" dirty="0"/>
              <a:t> instruction</a:t>
            </a:r>
          </a:p>
          <a:p>
            <a:r>
              <a:rPr lang="en-GB" b="1" dirty="0" err="1"/>
              <a:t>Stp</a:t>
            </a:r>
            <a:r>
              <a:rPr lang="en-GB" dirty="0"/>
              <a:t> terminate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35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44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Human designed </a:t>
            </a:r>
            <a:r>
              <a:rPr lang="en-GB" dirty="0" smtClean="0"/>
              <a:t>Register Machines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7315200" cy="4525963"/>
          </a:xfrm>
        </p:spPr>
        <p:txBody>
          <a:bodyPr>
            <a:noAutofit/>
          </a:bodyPr>
          <a:lstStyle/>
          <a:p>
            <a:r>
              <a:rPr lang="en-GB" sz="2000" dirty="0"/>
              <a:t>Line </a:t>
            </a:r>
            <a:r>
              <a:rPr lang="en-GB" sz="2000" dirty="0" smtClean="0"/>
              <a:t>		</a:t>
            </a:r>
            <a:r>
              <a:rPr lang="en-GB" sz="2000" smtClean="0"/>
              <a:t>UNIFORM </a:t>
            </a:r>
            <a:r>
              <a:rPr lang="en-GB" sz="2000" dirty="0" smtClean="0"/>
              <a:t>	ONE POINT MUTATION</a:t>
            </a:r>
            <a:endParaRPr lang="en-GB" sz="2000" dirty="0"/>
          </a:p>
          <a:p>
            <a:r>
              <a:rPr lang="en-GB" sz="1800" b="1" dirty="0"/>
              <a:t>0 </a:t>
            </a:r>
            <a:r>
              <a:rPr lang="en-GB" sz="1800" b="1" dirty="0" smtClean="0"/>
              <a:t>		</a:t>
            </a:r>
            <a:r>
              <a:rPr lang="en-GB" sz="1800" b="1" dirty="0" err="1" smtClean="0"/>
              <a:t>Rpt</a:t>
            </a:r>
            <a:r>
              <a:rPr lang="en-GB" sz="1800" b="1" dirty="0"/>
              <a:t>, 33, </a:t>
            </a:r>
            <a:r>
              <a:rPr lang="en-GB" sz="1800" b="1" dirty="0" smtClean="0"/>
              <a:t>18	 </a:t>
            </a:r>
            <a:r>
              <a:rPr lang="en-GB" sz="1800" b="1" dirty="0" err="1" smtClean="0"/>
              <a:t>Rpt</a:t>
            </a:r>
            <a:r>
              <a:rPr lang="en-GB" sz="1800" b="1" dirty="0"/>
              <a:t>, 33, 18</a:t>
            </a:r>
          </a:p>
          <a:p>
            <a:r>
              <a:rPr lang="en-GB" sz="1800" dirty="0"/>
              <a:t>1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2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3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fr-FR" sz="1800" b="1" dirty="0"/>
              <a:t>4 </a:t>
            </a:r>
            <a:r>
              <a:rPr lang="fr-FR" sz="1800" b="1" dirty="0" smtClean="0"/>
              <a:t>		</a:t>
            </a:r>
            <a:r>
              <a:rPr lang="fr-FR" sz="1800" b="1" dirty="0" err="1" smtClean="0"/>
              <a:t>Inc</a:t>
            </a:r>
            <a:r>
              <a:rPr lang="fr-FR" sz="1800" b="1" dirty="0"/>
              <a:t>, 3 </a:t>
            </a:r>
            <a:r>
              <a:rPr lang="fr-FR" sz="1800" b="1" dirty="0" smtClean="0"/>
              <a:t>		</a:t>
            </a:r>
            <a:r>
              <a:rPr lang="fr-FR" sz="1800" b="1" dirty="0" err="1" smtClean="0"/>
              <a:t>Inc</a:t>
            </a:r>
            <a:r>
              <a:rPr lang="fr-FR" sz="1800" b="1" dirty="0"/>
              <a:t>, 3</a:t>
            </a:r>
          </a:p>
          <a:p>
            <a:r>
              <a:rPr lang="en-GB" sz="1800" dirty="0"/>
              <a:t>5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6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7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sv-SE" sz="1800" b="1" dirty="0"/>
              <a:t>8 </a:t>
            </a:r>
            <a:r>
              <a:rPr lang="sv-SE" sz="1800" b="1" dirty="0" smtClean="0"/>
              <a:t>		IfRand</a:t>
            </a:r>
            <a:r>
              <a:rPr lang="sv-SE" sz="1800" b="1" dirty="0"/>
              <a:t>, 3, 6 </a:t>
            </a:r>
            <a:r>
              <a:rPr lang="sv-SE" sz="1800" b="1" dirty="0" smtClean="0"/>
              <a:t>	IfRand</a:t>
            </a:r>
            <a:r>
              <a:rPr lang="sv-SE" sz="1800" b="1" dirty="0"/>
              <a:t>, 3, 6</a:t>
            </a:r>
          </a:p>
          <a:p>
            <a:r>
              <a:rPr lang="en-GB" sz="1800" dirty="0"/>
              <a:t>9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10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11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b="1" dirty="0"/>
              <a:t>12 </a:t>
            </a:r>
            <a:r>
              <a:rPr lang="en-GB" sz="1800" b="1" dirty="0" smtClean="0"/>
              <a:t>		Ivt</a:t>
            </a:r>
            <a:r>
              <a:rPr lang="en-GB" sz="1800" b="1" dirty="0"/>
              <a:t>,−3 </a:t>
            </a:r>
            <a:r>
              <a:rPr lang="en-GB" sz="1800" b="1" dirty="0" smtClean="0"/>
              <a:t>		Ivt</a:t>
            </a:r>
            <a:r>
              <a:rPr lang="en-GB" sz="1800" b="1" dirty="0"/>
              <a:t>,−3</a:t>
            </a:r>
          </a:p>
          <a:p>
            <a:r>
              <a:rPr lang="en-GB" sz="1800" b="1" dirty="0"/>
              <a:t>13 </a:t>
            </a:r>
            <a:r>
              <a:rPr lang="en-GB" sz="1800" b="1" dirty="0" smtClean="0"/>
              <a:t>		Nop 		</a:t>
            </a:r>
            <a:r>
              <a:rPr lang="en-GB" sz="1800" b="1" dirty="0" err="1" smtClean="0"/>
              <a:t>Stp</a:t>
            </a:r>
            <a:endParaRPr lang="en-GB" sz="1800" b="1" dirty="0"/>
          </a:p>
          <a:p>
            <a:r>
              <a:rPr lang="en-GB" sz="1800" dirty="0"/>
              <a:t>14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15 </a:t>
            </a:r>
            <a:r>
              <a:rPr lang="en-GB" sz="1800" dirty="0" smtClean="0"/>
              <a:t>		Nop 		Nop</a:t>
            </a:r>
            <a:endParaRPr lang="en-GB" sz="1800" dirty="0"/>
          </a:p>
          <a:p>
            <a:r>
              <a:rPr lang="en-GB" sz="1800" dirty="0"/>
              <a:t>16 </a:t>
            </a:r>
            <a:r>
              <a:rPr lang="en-GB" sz="1800" dirty="0" smtClean="0"/>
              <a:t>		Nop 		Nop</a:t>
            </a:r>
            <a:endParaRPr lang="en-GB" sz="1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019822" y="1600199"/>
            <a:ext cx="411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One point </a:t>
            </a:r>
            <a:r>
              <a:rPr lang="en-US" dirty="0" smtClean="0"/>
              <a:t>mutation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Flips a single bit</a:t>
            </a:r>
          </a:p>
          <a:p>
            <a:r>
              <a:rPr lang="en-US" b="1" dirty="0" smtClean="0"/>
              <a:t>Uniform mutation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Flips all bits with a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fixed probability.</a:t>
            </a:r>
          </a:p>
          <a:p>
            <a:pPr marL="0" indent="0">
              <a:buFont typeface="Arial" pitchFamily="34" charset="0"/>
              <a:buNone/>
            </a:pPr>
            <a:r>
              <a:rPr lang="en-US" i="1" dirty="0" smtClean="0"/>
              <a:t>Why insert NOP (No operation)?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41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Parameter settings for </a:t>
            </a:r>
            <a:r>
              <a:rPr lang="en-US" dirty="0" smtClean="0"/>
              <a:t>Register Machine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Parameter </a:t>
            </a:r>
            <a:r>
              <a:rPr lang="en-GB" b="1" dirty="0" smtClean="0"/>
              <a:t>			Value</a:t>
            </a:r>
            <a:endParaRPr lang="en-GB" b="1" dirty="0"/>
          </a:p>
          <a:p>
            <a:r>
              <a:rPr lang="en-GB" dirty="0"/>
              <a:t>restart hill-climbing </a:t>
            </a:r>
            <a:r>
              <a:rPr lang="en-GB" dirty="0" smtClean="0"/>
              <a:t>		100</a:t>
            </a:r>
            <a:endParaRPr lang="en-GB" dirty="0"/>
          </a:p>
          <a:p>
            <a:r>
              <a:rPr lang="en-GB" dirty="0"/>
              <a:t>hill-climbing iterations </a:t>
            </a:r>
            <a:r>
              <a:rPr lang="en-GB" dirty="0" smtClean="0"/>
              <a:t>		5</a:t>
            </a:r>
            <a:endParaRPr lang="en-GB" dirty="0"/>
          </a:p>
          <a:p>
            <a:r>
              <a:rPr lang="en-GB" dirty="0"/>
              <a:t>mutation rate </a:t>
            </a:r>
            <a:r>
              <a:rPr lang="en-GB" dirty="0" smtClean="0"/>
              <a:t>			3</a:t>
            </a:r>
            <a:endParaRPr lang="en-GB" dirty="0"/>
          </a:p>
          <a:p>
            <a:r>
              <a:rPr lang="en-GB" dirty="0" smtClean="0"/>
              <a:t>program </a:t>
            </a:r>
            <a:r>
              <a:rPr lang="en-GB" dirty="0"/>
              <a:t>length </a:t>
            </a:r>
            <a:r>
              <a:rPr lang="en-GB" dirty="0" smtClean="0"/>
              <a:t>			17</a:t>
            </a:r>
            <a:endParaRPr lang="en-GB" dirty="0"/>
          </a:p>
          <a:p>
            <a:r>
              <a:rPr lang="en-US" dirty="0"/>
              <a:t>Input-output register size </a:t>
            </a:r>
            <a:r>
              <a:rPr lang="en-US" dirty="0" smtClean="0"/>
              <a:t>	33 </a:t>
            </a:r>
            <a:r>
              <a:rPr lang="en-US" dirty="0"/>
              <a:t>or 65</a:t>
            </a:r>
          </a:p>
          <a:p>
            <a:r>
              <a:rPr lang="en-GB" dirty="0"/>
              <a:t>working register size </a:t>
            </a:r>
            <a:r>
              <a:rPr lang="en-GB" dirty="0" smtClean="0"/>
              <a:t>		5</a:t>
            </a:r>
            <a:endParaRPr lang="en-GB" dirty="0"/>
          </a:p>
          <a:p>
            <a:r>
              <a:rPr lang="en-GB" dirty="0"/>
              <a:t>seeded </a:t>
            </a:r>
            <a:r>
              <a:rPr lang="en-GB" dirty="0" smtClean="0"/>
              <a:t>				uniform-mutation-RM</a:t>
            </a:r>
            <a:endParaRPr lang="en-GB" dirty="0"/>
          </a:p>
          <a:p>
            <a:r>
              <a:rPr lang="en-US" dirty="0"/>
              <a:t>fitness </a:t>
            </a:r>
            <a:r>
              <a:rPr lang="en-US" dirty="0" smtClean="0"/>
              <a:t>				best in run,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averaged </a:t>
            </a:r>
            <a:r>
              <a:rPr lang="en-US" dirty="0"/>
              <a:t>over </a:t>
            </a:r>
            <a:r>
              <a:rPr lang="en-US" dirty="0" smtClean="0"/>
              <a:t>20</a:t>
            </a:r>
          </a:p>
          <a:p>
            <a:pPr marL="0" indent="0">
              <a:buNone/>
            </a:pPr>
            <a:r>
              <a:rPr lang="en-US" dirty="0" smtClean="0"/>
              <a:t>Note that these parameters are not optimized.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9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Parameter settings for the GA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Parameter</a:t>
            </a:r>
            <a:r>
              <a:rPr lang="en-GB" dirty="0" smtClean="0"/>
              <a:t> 			</a:t>
            </a:r>
            <a:r>
              <a:rPr lang="en-GB" b="1" dirty="0" smtClean="0"/>
              <a:t>Value</a:t>
            </a:r>
            <a:endParaRPr lang="en-GB" b="1" dirty="0"/>
          </a:p>
          <a:p>
            <a:r>
              <a:rPr lang="en-GB" dirty="0"/>
              <a:t>Population size </a:t>
            </a:r>
            <a:r>
              <a:rPr lang="en-GB" dirty="0" smtClean="0"/>
              <a:t>		100</a:t>
            </a:r>
            <a:endParaRPr lang="en-GB" dirty="0"/>
          </a:p>
          <a:p>
            <a:r>
              <a:rPr lang="en-GB" dirty="0"/>
              <a:t>Iterations </a:t>
            </a:r>
            <a:r>
              <a:rPr lang="en-GB" dirty="0" smtClean="0"/>
              <a:t>			1000</a:t>
            </a:r>
            <a:endParaRPr lang="en-GB" dirty="0"/>
          </a:p>
          <a:p>
            <a:r>
              <a:rPr lang="en-US" dirty="0"/>
              <a:t>bit-string length </a:t>
            </a:r>
            <a:r>
              <a:rPr lang="en-US" dirty="0" smtClean="0"/>
              <a:t>		32 </a:t>
            </a:r>
            <a:r>
              <a:rPr lang="en-US" dirty="0"/>
              <a:t>or 64</a:t>
            </a:r>
          </a:p>
          <a:p>
            <a:r>
              <a:rPr lang="en-GB" dirty="0"/>
              <a:t>generational model </a:t>
            </a:r>
            <a:r>
              <a:rPr lang="en-GB" dirty="0" smtClean="0"/>
              <a:t>		steady-state</a:t>
            </a:r>
            <a:endParaRPr lang="en-GB" dirty="0"/>
          </a:p>
          <a:p>
            <a:r>
              <a:rPr lang="en-GB" dirty="0"/>
              <a:t>selection method </a:t>
            </a:r>
            <a:r>
              <a:rPr lang="en-GB" dirty="0" smtClean="0"/>
              <a:t>		fitness </a:t>
            </a:r>
            <a:r>
              <a:rPr lang="en-GB" dirty="0"/>
              <a:t>proportional</a:t>
            </a:r>
          </a:p>
          <a:p>
            <a:r>
              <a:rPr lang="en-GB" dirty="0"/>
              <a:t>fitness </a:t>
            </a:r>
            <a:r>
              <a:rPr lang="en-GB" dirty="0" smtClean="0"/>
              <a:t>				see next slide</a:t>
            </a:r>
          </a:p>
          <a:p>
            <a:r>
              <a:rPr lang="en-US" dirty="0"/>
              <a:t>m</a:t>
            </a:r>
            <a:r>
              <a:rPr lang="en-US" dirty="0" smtClean="0"/>
              <a:t>utation				register machine</a:t>
            </a:r>
            <a:endParaRPr lang="en-GB" dirty="0" smtClean="0"/>
          </a:p>
          <a:p>
            <a:pPr marL="0" indent="0">
              <a:buNone/>
            </a:pPr>
            <a:r>
              <a:rPr lang="en-US" u="sng" dirty="0" smtClean="0"/>
              <a:t>Note that these parameters are not optimized – except for the mutation operator. </a:t>
            </a:r>
            <a:endParaRPr lang="en-GB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837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Problem </a:t>
            </a:r>
            <a:r>
              <a:rPr lang="en-US" dirty="0"/>
              <a:t>C</a:t>
            </a:r>
            <a:r>
              <a:rPr lang="en-US" dirty="0" smtClean="0"/>
              <a:t>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We </a:t>
            </a:r>
            <a:r>
              <a:rPr lang="en-US" dirty="0"/>
              <a:t>generate a Normally-distributed value t = −0.7 </a:t>
            </a:r>
            <a:r>
              <a:rPr lang="en-US" dirty="0" smtClean="0"/>
              <a:t>+ 0.5 N (</a:t>
            </a:r>
            <a:r>
              <a:rPr lang="en-US" dirty="0"/>
              <a:t>0, 1)) in the range [-1, +1]. </a:t>
            </a:r>
          </a:p>
          <a:p>
            <a:pPr marL="0" indent="0">
              <a:buNone/>
            </a:pPr>
            <a:r>
              <a:rPr lang="en-US" dirty="0"/>
              <a:t>2. We linearly interpolate the value t from the range [-1</a:t>
            </a:r>
            <a:r>
              <a:rPr lang="en-US" dirty="0" smtClean="0"/>
              <a:t>, +</a:t>
            </a:r>
            <a:r>
              <a:rPr lang="en-US" dirty="0"/>
              <a:t>1] into an integer in the range [0, </a:t>
            </a:r>
            <a:r>
              <a:rPr lang="en-US" dirty="0" smtClean="0"/>
              <a:t>2^num</a:t>
            </a:r>
            <a:r>
              <a:rPr lang="en-US" dirty="0"/>
              <a:t>−bits −1], </a:t>
            </a:r>
            <a:r>
              <a:rPr lang="en-US" dirty="0" smtClean="0"/>
              <a:t>and convert </a:t>
            </a:r>
            <a:r>
              <a:rPr lang="en-US" dirty="0"/>
              <a:t>this into a bit-string </a:t>
            </a:r>
            <a:r>
              <a:rPr lang="en-US" dirty="0" smtClean="0"/>
              <a:t>t</a:t>
            </a:r>
            <a:r>
              <a:rPr lang="en-GB" dirty="0" smtClean="0"/>
              <a:t>′.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To calculate the fitness of an arbitrary bit-string x, </a:t>
            </a:r>
            <a:r>
              <a:rPr lang="en-US" dirty="0" smtClean="0"/>
              <a:t>the hamming </a:t>
            </a:r>
            <a:r>
              <a:rPr lang="en-US" dirty="0"/>
              <a:t>distance between x and the target </a:t>
            </a:r>
            <a:r>
              <a:rPr lang="en-US" dirty="0" smtClean="0"/>
              <a:t>bit-string </a:t>
            </a:r>
            <a:r>
              <a:rPr lang="en-GB" dirty="0" smtClean="0"/>
              <a:t>t′</a:t>
            </a:r>
            <a:r>
              <a:rPr lang="en-GB" dirty="0"/>
              <a:t> </a:t>
            </a:r>
            <a:r>
              <a:rPr lang="en-US" dirty="0" smtClean="0"/>
              <a:t>is </a:t>
            </a:r>
            <a:r>
              <a:rPr lang="en-US" dirty="0"/>
              <a:t>calculated (giving a value in the range [0,numbits</a:t>
            </a:r>
            <a:r>
              <a:rPr lang="en-US" dirty="0" smtClean="0"/>
              <a:t>]). This </a:t>
            </a:r>
            <a:r>
              <a:rPr lang="en-US" dirty="0"/>
              <a:t>value is then fed into one of the 7 functions.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06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7 P</a:t>
            </a:r>
            <a:r>
              <a:rPr lang="en-GB" dirty="0" smtClean="0"/>
              <a:t>roblem </a:t>
            </a:r>
            <a:r>
              <a:rPr lang="en-GB" dirty="0"/>
              <a:t>C</a:t>
            </a:r>
            <a:r>
              <a:rPr lang="en-GB" dirty="0" smtClean="0"/>
              <a:t>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b="1" dirty="0" smtClean="0"/>
              <a:t>number</a:t>
            </a:r>
            <a:r>
              <a:rPr lang="en-GB" dirty="0" smtClean="0"/>
              <a:t> 	</a:t>
            </a:r>
            <a:r>
              <a:rPr lang="en-GB" b="1" dirty="0" smtClean="0"/>
              <a:t>function</a:t>
            </a:r>
            <a:endParaRPr lang="en-GB" b="1" dirty="0"/>
          </a:p>
          <a:p>
            <a:r>
              <a:rPr lang="en-GB" dirty="0" smtClean="0"/>
              <a:t>1 		x</a:t>
            </a:r>
            <a:endParaRPr lang="en-GB" dirty="0"/>
          </a:p>
          <a:p>
            <a:r>
              <a:rPr lang="en-GB" dirty="0" smtClean="0"/>
              <a:t>2 		sin2(x/4 </a:t>
            </a:r>
            <a:r>
              <a:rPr lang="en-GB" dirty="0"/>
              <a:t>− 16)</a:t>
            </a:r>
          </a:p>
          <a:p>
            <a:r>
              <a:rPr lang="en-GB" dirty="0" smtClean="0"/>
              <a:t>3 		(</a:t>
            </a:r>
            <a:r>
              <a:rPr lang="en-GB" dirty="0"/>
              <a:t>x − 4) ∗ (x − 12)</a:t>
            </a:r>
          </a:p>
          <a:p>
            <a:r>
              <a:rPr lang="en-US" dirty="0" smtClean="0"/>
              <a:t>4 		(</a:t>
            </a:r>
            <a:r>
              <a:rPr lang="en-GB" dirty="0"/>
              <a:t>x </a:t>
            </a:r>
            <a:r>
              <a:rPr lang="en-US" dirty="0" smtClean="0"/>
              <a:t>∗ </a:t>
            </a:r>
            <a:r>
              <a:rPr lang="en-GB" dirty="0"/>
              <a:t>x </a:t>
            </a:r>
            <a:r>
              <a:rPr lang="en-US" dirty="0" smtClean="0"/>
              <a:t>− </a:t>
            </a:r>
            <a:r>
              <a:rPr lang="en-US" dirty="0"/>
              <a:t>10 ∗ </a:t>
            </a:r>
            <a:r>
              <a:rPr lang="en-US" dirty="0" err="1" smtClean="0"/>
              <a:t>cos</a:t>
            </a:r>
            <a:r>
              <a:rPr lang="en-US" dirty="0" smtClean="0"/>
              <a:t>(</a:t>
            </a:r>
            <a:r>
              <a:rPr lang="en-GB" dirty="0"/>
              <a:t>x</a:t>
            </a:r>
            <a:r>
              <a:rPr lang="en-US" dirty="0" smtClean="0"/>
              <a:t>))</a:t>
            </a:r>
            <a:endParaRPr lang="en-US" dirty="0"/>
          </a:p>
          <a:p>
            <a:r>
              <a:rPr lang="en-GB" dirty="0" smtClean="0"/>
              <a:t>5 		sin(</a:t>
            </a:r>
            <a:r>
              <a:rPr lang="en-GB" dirty="0" err="1" smtClean="0"/>
              <a:t>pi∗x</a:t>
            </a:r>
            <a:r>
              <a:rPr lang="en-GB" dirty="0" smtClean="0"/>
              <a:t>/64−4</a:t>
            </a:r>
            <a:r>
              <a:rPr lang="en-GB" dirty="0"/>
              <a:t>) ∗ </a:t>
            </a:r>
            <a:r>
              <a:rPr lang="en-GB" dirty="0" err="1" smtClean="0"/>
              <a:t>cos</a:t>
            </a:r>
            <a:r>
              <a:rPr lang="en-GB" dirty="0" smtClean="0"/>
              <a:t>(</a:t>
            </a:r>
            <a:r>
              <a:rPr lang="en-GB" dirty="0" err="1" smtClean="0"/>
              <a:t>pi∗x</a:t>
            </a:r>
            <a:r>
              <a:rPr lang="en-GB" dirty="0" smtClean="0"/>
              <a:t>/64−12</a:t>
            </a:r>
            <a:r>
              <a:rPr lang="en-GB" dirty="0"/>
              <a:t>)</a:t>
            </a:r>
          </a:p>
          <a:p>
            <a:r>
              <a:rPr lang="es-ES" dirty="0" smtClean="0"/>
              <a:t>6 		sin(</a:t>
            </a:r>
            <a:r>
              <a:rPr lang="es-ES" dirty="0" err="1" smtClean="0"/>
              <a:t>pi∗cos</a:t>
            </a:r>
            <a:r>
              <a:rPr lang="es-ES" dirty="0" smtClean="0"/>
              <a:t>(pi∗</a:t>
            </a:r>
            <a:r>
              <a:rPr lang="en-GB" dirty="0" smtClean="0"/>
              <a:t>x</a:t>
            </a:r>
            <a:r>
              <a:rPr lang="es-ES" dirty="0" smtClean="0"/>
              <a:t>/64 </a:t>
            </a:r>
            <a:r>
              <a:rPr lang="es-ES" dirty="0"/>
              <a:t>− 12)/4)</a:t>
            </a:r>
          </a:p>
          <a:p>
            <a:r>
              <a:rPr lang="en-GB" dirty="0" smtClean="0"/>
              <a:t>7 		1</a:t>
            </a:r>
            <a:r>
              <a:rPr lang="en-GB" dirty="0"/>
              <a:t>/(1 + x </a:t>
            </a:r>
            <a:r>
              <a:rPr lang="en-GB" dirty="0" smtClean="0"/>
              <a:t>/64</a:t>
            </a:r>
            <a:r>
              <a:rPr lang="en-GB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54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Results – 32 bit problems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8128117"/>
              </p:ext>
            </p:extLst>
          </p:nvPr>
        </p:nvGraphicFramePr>
        <p:xfrm>
          <a:off x="457200" y="990600"/>
          <a:ext cx="8382000" cy="57385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3199"/>
                <a:gridCol w="1255935"/>
                <a:gridCol w="1583570"/>
                <a:gridCol w="1829296"/>
              </a:tblGrid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Problem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classes 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Means and standard deviations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Uniform </a:t>
                      </a:r>
                      <a:endParaRPr lang="en-GB" sz="2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One-point </a:t>
                      </a:r>
                      <a:endParaRPr lang="en-GB" sz="2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RM-mutation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863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p1 mean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30.82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30.96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31.11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p1 </a:t>
                      </a:r>
                      <a:r>
                        <a:rPr lang="en-GB" sz="2000" u="none" strike="noStrike" dirty="0" err="1">
                          <a:effectLst/>
                        </a:rPr>
                        <a:t>std-dev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0.14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0.16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p2 mean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951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959.7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984.9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p2 </a:t>
                      </a:r>
                      <a:r>
                        <a:rPr lang="en-GB" sz="2000" u="none" strike="noStrike" dirty="0" err="1">
                          <a:effectLst/>
                        </a:rPr>
                        <a:t>std-dev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9.3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10.7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10.8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p3 mean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506.7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512.2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528.9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p3 std-dev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7.5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6.2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6.4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p4 mean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945.8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954.9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978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p4 std-dev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8.1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8.1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7.2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p5 mean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0.262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0.26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0.298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p5 std-dev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0.013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0.012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p6 mean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0.432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0.434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0.462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p6 std-dev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0.004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p7 mean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0.889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0.89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0.901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6698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p7 std-dev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0.002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9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</a:t>
            </a:r>
            <a:r>
              <a:rPr lang="en-US" dirty="0" smtClean="0"/>
              <a:t>64 bit </a:t>
            </a:r>
            <a:r>
              <a:rPr lang="en-US" dirty="0"/>
              <a:t>problems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873147"/>
              </p:ext>
            </p:extLst>
          </p:nvPr>
        </p:nvGraphicFramePr>
        <p:xfrm>
          <a:off x="228600" y="1219206"/>
          <a:ext cx="8610599" cy="5597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1773"/>
                <a:gridCol w="1912942"/>
                <a:gridCol w="1912942"/>
                <a:gridCol w="1912942"/>
              </a:tblGrid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Problem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classes </a:t>
                      </a:r>
                    </a:p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Means and stand 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Uniform </a:t>
                      </a:r>
                      <a:endParaRPr lang="en-GB" sz="2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 One-point </a:t>
                      </a:r>
                      <a:endParaRPr lang="en-GB" sz="2000" u="none" strike="noStrike" dirty="0" smtClean="0">
                        <a:effectLst/>
                      </a:endParaRPr>
                    </a:p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mutation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RM-mutation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p1 mean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55.31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56.08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56.47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p1 std-dev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0.33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0.29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0.33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p2 mean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3064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3141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3168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p2 std-dev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>
                          <a:effectLst/>
                        </a:rPr>
                        <a:t>p3 mean 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2229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2294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2314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p3 std-dev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p4 mean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3065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3130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3193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p4 std-dev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36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p5 mean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0.839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0.846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0.861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p5 std-dev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0.012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0.012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p6 mean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0.643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0.643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0.663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p6 std-dev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p7 mean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0.752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0.7529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0.7684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55600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p7 std-dev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0.0028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0.004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0.0031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p-values </a:t>
            </a:r>
            <a:r>
              <a:rPr lang="en-US" dirty="0"/>
              <a:t>for 32 and 64-bit functions on </a:t>
            </a:r>
            <a:r>
              <a:rPr lang="en-US" dirty="0" smtClean="0"/>
              <a:t>the</a:t>
            </a:r>
            <a:r>
              <a:rPr lang="en-GB" dirty="0" smtClean="0"/>
              <a:t>7 </a:t>
            </a:r>
            <a:r>
              <a:rPr lang="en-GB" dirty="0"/>
              <a:t>problem classes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523696"/>
              </p:ext>
            </p:extLst>
          </p:nvPr>
        </p:nvGraphicFramePr>
        <p:xfrm>
          <a:off x="381001" y="1600202"/>
          <a:ext cx="8534398" cy="49529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0230"/>
                <a:gridCol w="1683097"/>
                <a:gridCol w="2048987"/>
                <a:gridCol w="1683097"/>
                <a:gridCol w="2048987"/>
              </a:tblGrid>
              <a:tr h="550333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32 bit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32 bit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 64 bit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 64 bit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class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Uniform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 One-point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Uniform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 One-point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p1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1.98E-08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0.0005683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1.64E-19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1.02E-05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p2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1.21E-18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1.08E-12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1.63E-17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0.00353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1.57E-17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1.65E-14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3.49E-16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0.00722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p4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4.74E-23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1.22E-16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2.35E-21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9.01E-13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9.62E-17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1.67E-15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4.80E-09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4.23E-06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p6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2.54E-27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4.14E-24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3.31E-24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3.64E-28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50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>
                          <a:effectLst/>
                        </a:rPr>
                        <a:t>p7 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1.34E-24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>
                          <a:effectLst/>
                        </a:rPr>
                        <a:t>3.00E-18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1.45E-28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>
                          <a:effectLst/>
                        </a:rPr>
                        <a:t>5.14E-23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988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are </a:t>
            </a:r>
            <a:r>
              <a:rPr lang="en-US" i="1" dirty="0" smtClean="0"/>
              <a:t>(semi)-automatically designing new mutation </a:t>
            </a:r>
            <a:r>
              <a:rPr lang="en-US" dirty="0" smtClean="0"/>
              <a:t>operators to use within a Genetic Algorithm. </a:t>
            </a:r>
          </a:p>
          <a:p>
            <a:r>
              <a:rPr lang="en-US" dirty="0" smtClean="0"/>
              <a:t>The mutation operators are </a:t>
            </a:r>
            <a:r>
              <a:rPr lang="en-US" i="1" u="sng" dirty="0" smtClean="0"/>
              <a:t>trained</a:t>
            </a:r>
            <a:r>
              <a:rPr lang="en-US" i="1" dirty="0" smtClean="0"/>
              <a:t> </a:t>
            </a:r>
            <a:r>
              <a:rPr lang="en-US" dirty="0" smtClean="0"/>
              <a:t>on a set of problem instances drawn from a particular probability distribution of problem instances. </a:t>
            </a:r>
          </a:p>
          <a:p>
            <a:r>
              <a:rPr lang="en-US" dirty="0" smtClean="0"/>
              <a:t>The mutation operators are </a:t>
            </a:r>
            <a:r>
              <a:rPr lang="en-US" i="1" u="sng" dirty="0" smtClean="0"/>
              <a:t>tested</a:t>
            </a:r>
            <a:r>
              <a:rPr lang="en-US" dirty="0" smtClean="0"/>
              <a:t> on a new set of problem instances drawn from the </a:t>
            </a:r>
            <a:r>
              <a:rPr lang="en-US" i="1" dirty="0" smtClean="0"/>
              <a:t>same</a:t>
            </a:r>
            <a:r>
              <a:rPr lang="en-US" dirty="0" smtClean="0"/>
              <a:t> probability distribution of problem instances.</a:t>
            </a:r>
          </a:p>
          <a:p>
            <a:r>
              <a:rPr lang="en-US" dirty="0" smtClean="0"/>
              <a:t>We are not designing mutation operators by hand (as many have done in the past). “</a:t>
            </a:r>
            <a:r>
              <a:rPr lang="en-US" i="1" dirty="0" smtClean="0"/>
              <a:t>We propose a new operator ….</a:t>
            </a:r>
            <a:r>
              <a:rPr lang="en-US" dirty="0" smtClean="0"/>
              <a:t>”  </a:t>
            </a:r>
          </a:p>
          <a:p>
            <a:r>
              <a:rPr lang="en-US" dirty="0" smtClean="0"/>
              <a:t>We are using machine learning to generate an optimization algorithm (we need independent training </a:t>
            </a:r>
            <a:r>
              <a:rPr lang="en-US" b="1" dirty="0" smtClean="0"/>
              <a:t>(seen)</a:t>
            </a:r>
            <a:r>
              <a:rPr lang="en-US" dirty="0" smtClean="0"/>
              <a:t> and test </a:t>
            </a:r>
            <a:r>
              <a:rPr lang="en-US" b="1" dirty="0" smtClean="0"/>
              <a:t>(unseen</a:t>
            </a:r>
            <a:r>
              <a:rPr lang="en-US" b="1" dirty="0"/>
              <a:t>)</a:t>
            </a:r>
            <a:r>
              <a:rPr lang="en-US" dirty="0"/>
              <a:t> sets </a:t>
            </a:r>
            <a:r>
              <a:rPr lang="en-US" dirty="0" smtClean="0"/>
              <a:t>from the same distribution)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37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Operators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672189"/>
              </p:ext>
            </p:extLst>
          </p:nvPr>
        </p:nvGraphicFramePr>
        <p:xfrm>
          <a:off x="457199" y="1219187"/>
          <a:ext cx="8229602" cy="53340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457"/>
                <a:gridCol w="502510"/>
                <a:gridCol w="542392"/>
                <a:gridCol w="470604"/>
                <a:gridCol w="598227"/>
                <a:gridCol w="598227"/>
                <a:gridCol w="558345"/>
                <a:gridCol w="582274"/>
                <a:gridCol w="670014"/>
                <a:gridCol w="773706"/>
                <a:gridCol w="616173"/>
                <a:gridCol w="568315"/>
                <a:gridCol w="534415"/>
                <a:gridCol w="693943"/>
              </a:tblGrid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p1 32 bit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p1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p2 32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p2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p3 32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p3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p4 32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p4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p5 32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p5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p6 32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p6 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p7 32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p7 64 bit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0 </a:t>
                      </a:r>
                      <a:r>
                        <a:rPr lang="en-GB" sz="700" u="none" strike="noStrike" dirty="0" err="1">
                          <a:effectLst/>
                        </a:rPr>
                        <a:t>Rpt</a:t>
                      </a:r>
                      <a:r>
                        <a:rPr lang="en-GB" sz="700" u="none" strike="noStrike" dirty="0">
                          <a:effectLst/>
                        </a:rPr>
                        <a:t> 33 18 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0 </a:t>
                      </a:r>
                      <a:r>
                        <a:rPr lang="en-GB" sz="700" u="none" strike="noStrike" dirty="0" err="1">
                          <a:effectLst/>
                        </a:rPr>
                        <a:t>Ivt</a:t>
                      </a:r>
                      <a:r>
                        <a:rPr lang="en-GB" sz="700" u="none" strike="noStrike" dirty="0">
                          <a:effectLst/>
                        </a:rPr>
                        <a:t> -54 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Set -10 16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65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Rnd -8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Set 6 27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Inc -27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65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33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65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33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65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33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0 Rpt 65 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Dec 38 14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Ivt 9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Inc 23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Clr 26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Rpt -2 -7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Rnd 36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Clr 7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Rnd -17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Rnd 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Dec 26 27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IfRand 7 4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Rpt 26 -17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Rnd -31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2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3 If 40 39 -26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Set 32 4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Add 46 -38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Dec 5 29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Rpt -14 -23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3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4 Inc 3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5 If 8 -10 12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5 If -15 4 -11 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IfRand 31 10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Add -37 28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IfRand -3 31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Add -3 -19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Dec -10 25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Rpt 23 48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Clr 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7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Rnd -3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Rpt 41 -43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Ivt 25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Add 53 -42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Inc 5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Dec 32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7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IfRand 3 6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IfRand 1 6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 If 24 -16 -27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 If 3 -32 22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IfRand 8 -7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Add -35 -35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Rpt -30 -13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Rpt 11 57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Rnd -18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IfRand 1 6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8 If 18 26 27 </a:t>
                      </a:r>
                      <a:endParaRPr lang="en-US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Ivt -9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Inc 23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8 Add 9 48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Clr -8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IfRand -20 23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Clr -5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9 Rnd -28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9 If 62 26 31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10 If -17 2 -16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Ivt -13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Rnd -32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Dec 30 36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Rpt -21 -13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Clr -46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IfRand -27 -14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Add 47 9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Set 19 35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Rpt 0 18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10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Rpt 7 -23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Ivt 24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Rnd 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Inc -42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11 Inc 56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Rnd -23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Inc -8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12 </a:t>
                      </a:r>
                      <a:r>
                        <a:rPr lang="en-GB" sz="700" u="none" strike="noStrike" dirty="0" err="1">
                          <a:effectLst/>
                        </a:rPr>
                        <a:t>Ivt</a:t>
                      </a:r>
                      <a:r>
                        <a:rPr lang="en-GB" sz="700" u="none" strike="noStrike" dirty="0">
                          <a:effectLst/>
                        </a:rPr>
                        <a:t> -3 </a:t>
                      </a:r>
                      <a:endParaRPr lang="en-GB" sz="7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Inc -29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12 Ivt -3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Rnd 26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Dec 11 -32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Add 50 30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Inc 25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Set 17 45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Rpt 29 2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13 Nop 0 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Dec -19 -1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Inc -48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Dec -38 56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14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14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14 If -14 -32 -25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14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Rpt -12 22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15 If 13 2 -25 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Set -8 26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15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15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15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15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15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  <a:tr h="29633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16 Nop 0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16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16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16 Nop 0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5987" marR="5987" marT="5987" marB="0" anchor="b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1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Reviews comments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1. Did we test the new mutation operators against standard operators (one-point and uniform mutation) on different problem classes? </a:t>
            </a:r>
          </a:p>
          <a:p>
            <a:r>
              <a:rPr lang="en-US" dirty="0" smtClean="0"/>
              <a:t>NO – the mutation operator is designed (evolved) specifically for that class of problem. </a:t>
            </a:r>
          </a:p>
          <a:p>
            <a:pPr marL="0" indent="0">
              <a:buNone/>
            </a:pPr>
            <a:r>
              <a:rPr lang="en-US" dirty="0" smtClean="0"/>
              <a:t>2. Are we taking the training stage into account?</a:t>
            </a:r>
          </a:p>
          <a:p>
            <a:r>
              <a:rPr lang="en-US" dirty="0" smtClean="0"/>
              <a:t>NO, we are just comparing mutation operators in the testing phase – Anyway how could we meaningfully compare “brain power” (manual design) against “processor power” (evolution).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51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1. Automatic design </a:t>
            </a:r>
            <a:r>
              <a:rPr lang="en-US" dirty="0" smtClean="0"/>
              <a:t>is ‘better’ than manual design.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Signatures </a:t>
            </a:r>
            <a:r>
              <a:rPr lang="en-US" dirty="0"/>
              <a:t>of Automatic </a:t>
            </a:r>
            <a:r>
              <a:rPr lang="en-US" dirty="0" smtClean="0"/>
              <a:t>Design are </a:t>
            </a:r>
            <a:r>
              <a:rPr lang="en-US" b="1" dirty="0" smtClean="0"/>
              <a:t>more general </a:t>
            </a:r>
            <a:r>
              <a:rPr lang="en-US" dirty="0" smtClean="0"/>
              <a:t>than  GA.</a:t>
            </a:r>
          </a:p>
          <a:p>
            <a:pPr marL="0" indent="0">
              <a:buNone/>
            </a:pPr>
            <a:r>
              <a:rPr lang="en-US" dirty="0" smtClean="0"/>
              <a:t>3. think about frameworks (</a:t>
            </a:r>
            <a:r>
              <a:rPr lang="en-US" b="1" dirty="0" smtClean="0"/>
              <a:t>families of algorithms</a:t>
            </a:r>
            <a:r>
              <a:rPr lang="en-US" dirty="0" smtClean="0"/>
              <a:t>) rather than algorithms, and </a:t>
            </a:r>
            <a:r>
              <a:rPr lang="en-US" b="1" dirty="0" smtClean="0"/>
              <a:t>problem classes </a:t>
            </a:r>
            <a:r>
              <a:rPr lang="en-US" dirty="0" smtClean="0"/>
              <a:t>rather than problem instances.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4. We are not claiming Register Machines are the best way. </a:t>
            </a:r>
          </a:p>
          <a:p>
            <a:pPr marL="0" indent="0">
              <a:buNone/>
            </a:pPr>
            <a:r>
              <a:rPr lang="en-US" dirty="0" smtClean="0"/>
              <a:t>5. Shown how two common </a:t>
            </a:r>
            <a:r>
              <a:rPr lang="en-US" dirty="0"/>
              <a:t>mutation operators (one-point and uniform mutation</a:t>
            </a:r>
            <a:r>
              <a:rPr lang="en-US" dirty="0" smtClean="0"/>
              <a:t>) can be expressed in this RM framework.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6. Results are </a:t>
            </a:r>
            <a:r>
              <a:rPr lang="en-US" b="1" dirty="0" smtClean="0"/>
              <a:t>statistically significant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the </a:t>
            </a:r>
            <a:r>
              <a:rPr lang="en-US" dirty="0"/>
              <a:t>algorithm is automatically </a:t>
            </a:r>
            <a:r>
              <a:rPr lang="en-US" b="1" dirty="0"/>
              <a:t>tuned to fit the problem class </a:t>
            </a:r>
            <a:r>
              <a:rPr lang="en-US" dirty="0"/>
              <a:t>(environment) to which it is </a:t>
            </a:r>
            <a:r>
              <a:rPr lang="en-US" dirty="0" smtClean="0"/>
              <a:t>exposed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We do not know how these mutation operators work. Difficult to interpret. 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5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</a:t>
            </a:r>
            <a:r>
              <a:rPr lang="en-US" dirty="0"/>
              <a:t>. Giraud-Carrier and F. Provost. Toward </a:t>
            </a:r>
            <a:r>
              <a:rPr lang="en-US" dirty="0" smtClean="0"/>
              <a:t>a Justification </a:t>
            </a:r>
            <a:r>
              <a:rPr lang="en-US" dirty="0"/>
              <a:t>of Meta-learning: Is the No Free </a:t>
            </a:r>
            <a:r>
              <a:rPr lang="en-US" dirty="0" smtClean="0"/>
              <a:t>Lunch Theorem </a:t>
            </a:r>
            <a:r>
              <a:rPr lang="en-US" dirty="0"/>
              <a:t>a Show-stopper? In Proceedings of </a:t>
            </a:r>
            <a:r>
              <a:rPr lang="en-US" dirty="0" smtClean="0"/>
              <a:t>the ICML-2005 </a:t>
            </a:r>
            <a:r>
              <a:rPr lang="en-US" dirty="0"/>
              <a:t>Workshop on Meta-learning, pages </a:t>
            </a:r>
            <a:r>
              <a:rPr lang="en-US" dirty="0" smtClean="0"/>
              <a:t>12–19, </a:t>
            </a:r>
            <a:r>
              <a:rPr lang="en-GB" dirty="0" smtClean="0"/>
              <a:t>2005.</a:t>
            </a:r>
          </a:p>
          <a:p>
            <a:r>
              <a:rPr lang="en-US" dirty="0" smtClean="0"/>
              <a:t>Jonathan </a:t>
            </a:r>
            <a:r>
              <a:rPr lang="en-US" dirty="0"/>
              <a:t>E. Rowe and Michael D. </a:t>
            </a:r>
            <a:r>
              <a:rPr lang="en-US" dirty="0" err="1"/>
              <a:t>Vose</a:t>
            </a:r>
            <a:r>
              <a:rPr lang="en-US" dirty="0"/>
              <a:t>. </a:t>
            </a:r>
            <a:r>
              <a:rPr lang="en-US" dirty="0" smtClean="0"/>
              <a:t>Unbiased black </a:t>
            </a:r>
            <a:r>
              <a:rPr lang="en-US" dirty="0"/>
              <a:t>box search algorithms. In Proceedings of the </a:t>
            </a:r>
            <a:r>
              <a:rPr lang="en-US" dirty="0" smtClean="0"/>
              <a:t>13</a:t>
            </a:r>
            <a:r>
              <a:rPr lang="en-US" baseline="30000" dirty="0" smtClean="0"/>
              <a:t>th</a:t>
            </a:r>
            <a:r>
              <a:rPr lang="en-US" dirty="0" smtClean="0"/>
              <a:t> annual </a:t>
            </a:r>
            <a:r>
              <a:rPr lang="en-US" dirty="0"/>
              <a:t>conference on Genetic and </a:t>
            </a:r>
            <a:r>
              <a:rPr lang="en-US" dirty="0" smtClean="0"/>
              <a:t>evolutionary </a:t>
            </a:r>
            <a:r>
              <a:rPr lang="fr-FR" dirty="0" smtClean="0"/>
              <a:t>computation</a:t>
            </a:r>
            <a:r>
              <a:rPr lang="fr-FR" dirty="0"/>
              <a:t>, GECCO ’11, pages 2035–2042, </a:t>
            </a:r>
            <a:r>
              <a:rPr lang="fr-FR" dirty="0" smtClean="0"/>
              <a:t>New</a:t>
            </a:r>
            <a:r>
              <a:rPr lang="en-GB" dirty="0" smtClean="0"/>
              <a:t>York</a:t>
            </a:r>
            <a:r>
              <a:rPr lang="en-GB" dirty="0"/>
              <a:t>, NY, USA, 2011. ACM</a:t>
            </a:r>
            <a:r>
              <a:rPr lang="en-GB" dirty="0" smtClean="0"/>
              <a:t>.</a:t>
            </a:r>
          </a:p>
          <a:p>
            <a:r>
              <a:rPr lang="en-US" dirty="0" smtClean="0"/>
              <a:t>J.R</a:t>
            </a:r>
            <a:r>
              <a:rPr lang="en-US" dirty="0"/>
              <a:t>. Woodward and J. Swan. Automatically </a:t>
            </a:r>
            <a:r>
              <a:rPr lang="en-US" dirty="0" smtClean="0"/>
              <a:t>designing selection </a:t>
            </a:r>
            <a:r>
              <a:rPr lang="en-US" dirty="0"/>
              <a:t>heuristics. In Proceedings of the 13th </a:t>
            </a:r>
            <a:r>
              <a:rPr lang="en-US" dirty="0" smtClean="0"/>
              <a:t>annual conference </a:t>
            </a:r>
            <a:r>
              <a:rPr lang="en-US" dirty="0"/>
              <a:t>companion on Genetic and </a:t>
            </a:r>
            <a:r>
              <a:rPr lang="en-US" dirty="0" smtClean="0"/>
              <a:t>evolutionary </a:t>
            </a:r>
            <a:r>
              <a:rPr lang="fr-FR" dirty="0" smtClean="0"/>
              <a:t>computation</a:t>
            </a:r>
            <a:r>
              <a:rPr lang="fr-FR" dirty="0"/>
              <a:t>, pages 583–590. ACM, 2011</a:t>
            </a:r>
            <a:r>
              <a:rPr lang="fr-FR" dirty="0" smtClean="0"/>
              <a:t>.</a:t>
            </a:r>
          </a:p>
          <a:p>
            <a:r>
              <a:rPr lang="en-GB" dirty="0"/>
              <a:t>Edmund K. Burke, Mathew R. Hyde, Graham Kendall, Gabriela Ochoa, Ender Ozcan, and John R. Woodward. Exploring hyper-heuristic methodologies with genetic programming.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69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</a:t>
            </a:r>
          </a:p>
          <a:p>
            <a:r>
              <a:rPr lang="en-US" dirty="0" smtClean="0"/>
              <a:t>Any questions or comments</a:t>
            </a:r>
          </a:p>
          <a:p>
            <a:r>
              <a:rPr lang="en-US" dirty="0" smtClean="0"/>
              <a:t>I hope to see you next year at this workshop.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3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Motivation</a:t>
            </a:r>
            <a:r>
              <a:rPr lang="en-US" dirty="0" smtClean="0"/>
              <a:t> – why automatically design</a:t>
            </a:r>
          </a:p>
          <a:p>
            <a:r>
              <a:rPr lang="en-US" dirty="0" smtClean="0"/>
              <a:t>Problem </a:t>
            </a:r>
            <a:r>
              <a:rPr lang="en-US" dirty="0"/>
              <a:t>I</a:t>
            </a:r>
            <a:r>
              <a:rPr lang="en-US" dirty="0" smtClean="0"/>
              <a:t>nstances and </a:t>
            </a:r>
            <a:r>
              <a:rPr lang="en-US" b="1" dirty="0" smtClean="0"/>
              <a:t>Problem Classes (NFL)</a:t>
            </a:r>
          </a:p>
          <a:p>
            <a:r>
              <a:rPr lang="en-US" b="1" dirty="0"/>
              <a:t>Meta</a:t>
            </a:r>
            <a:r>
              <a:rPr lang="en-US" dirty="0"/>
              <a:t> and Base </a:t>
            </a:r>
            <a:r>
              <a:rPr lang="en-US" dirty="0" smtClean="0"/>
              <a:t>Learning - </a:t>
            </a:r>
            <a:r>
              <a:rPr lang="en-US" b="1" dirty="0" smtClean="0"/>
              <a:t>Signatures</a:t>
            </a:r>
            <a:r>
              <a:rPr lang="en-US" dirty="0" smtClean="0"/>
              <a:t> of GA and Automatic Design </a:t>
            </a:r>
          </a:p>
          <a:p>
            <a:r>
              <a:rPr lang="en-US" dirty="0" smtClean="0"/>
              <a:t>Register Machines (</a:t>
            </a:r>
            <a:r>
              <a:rPr lang="en-US" b="1" dirty="0" smtClean="0"/>
              <a:t>Linear Genetic Programming</a:t>
            </a:r>
            <a:r>
              <a:rPr lang="en-US" dirty="0" smtClean="0"/>
              <a:t>) to model mutation operators. Instruction set and 2 registers. </a:t>
            </a:r>
          </a:p>
          <a:p>
            <a:r>
              <a:rPr lang="en-US" b="1" dirty="0" smtClean="0"/>
              <a:t>Two Common mutation operators </a:t>
            </a:r>
            <a:r>
              <a:rPr lang="en-US" dirty="0" smtClean="0"/>
              <a:t>(one-point and uniform mutation)</a:t>
            </a:r>
          </a:p>
          <a:p>
            <a:r>
              <a:rPr lang="en-US" b="1" dirty="0" smtClean="0"/>
              <a:t>Results</a:t>
            </a:r>
            <a:r>
              <a:rPr lang="en-US" dirty="0" smtClean="0"/>
              <a:t> (highly statistically significant) </a:t>
            </a:r>
          </a:p>
          <a:p>
            <a:r>
              <a:rPr lang="en-US" b="1" dirty="0" smtClean="0"/>
              <a:t>Response to reviewers’ </a:t>
            </a:r>
            <a:r>
              <a:rPr lang="en-US" dirty="0" smtClean="0"/>
              <a:t>comments </a:t>
            </a:r>
          </a:p>
          <a:p>
            <a:r>
              <a:rPr lang="en-US" dirty="0" smtClean="0"/>
              <a:t>Conclusions – </a:t>
            </a:r>
            <a:r>
              <a:rPr lang="en-US" i="1" dirty="0" smtClean="0"/>
              <a:t>the algorithm is automatically tuned to fit the problem class (environment) to which it is exposed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03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 for Automated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cost of </a:t>
            </a:r>
            <a:r>
              <a:rPr lang="en-US" b="1" dirty="0" smtClean="0"/>
              <a:t>manual</a:t>
            </a:r>
            <a:r>
              <a:rPr lang="en-US" dirty="0" smtClean="0"/>
              <a:t> design is </a:t>
            </a:r>
            <a:r>
              <a:rPr lang="en-US" b="1" dirty="0" smtClean="0"/>
              <a:t>increasing</a:t>
            </a:r>
            <a:r>
              <a:rPr lang="en-US" dirty="0" smtClean="0"/>
              <a:t> exponentially in-line with inflation (10% China). </a:t>
            </a:r>
          </a:p>
          <a:p>
            <a:r>
              <a:rPr lang="en-US" dirty="0" smtClean="0"/>
              <a:t>The cost of </a:t>
            </a:r>
            <a:r>
              <a:rPr lang="en-US" b="1" dirty="0" smtClean="0"/>
              <a:t>automatic</a:t>
            </a:r>
            <a:r>
              <a:rPr lang="en-US" dirty="0" smtClean="0"/>
              <a:t> design in </a:t>
            </a:r>
            <a:r>
              <a:rPr lang="en-US" b="1" dirty="0" smtClean="0"/>
              <a:t>decreasing</a:t>
            </a:r>
            <a:r>
              <a:rPr lang="en-US" dirty="0" smtClean="0"/>
              <a:t> in-line with Moore’s law (and parallel computation).</a:t>
            </a:r>
          </a:p>
          <a:p>
            <a:r>
              <a:rPr lang="en-US" dirty="0" smtClean="0"/>
              <a:t>Engineers </a:t>
            </a:r>
            <a:r>
              <a:rPr lang="en-US" b="1" dirty="0" smtClean="0"/>
              <a:t>design for X </a:t>
            </a:r>
            <a:r>
              <a:rPr lang="en-US" dirty="0" smtClean="0"/>
              <a:t>(cost, efficiency, robustness, …), Evolution </a:t>
            </a:r>
            <a:r>
              <a:rPr lang="en-US" b="1" dirty="0" smtClean="0"/>
              <a:t>adapts for X </a:t>
            </a:r>
            <a:r>
              <a:rPr lang="en-US" dirty="0" smtClean="0"/>
              <a:t>(e.g. hot/cold climates)</a:t>
            </a:r>
          </a:p>
          <a:p>
            <a:r>
              <a:rPr lang="en-US" dirty="0" smtClean="0"/>
              <a:t>We should </a:t>
            </a:r>
            <a:r>
              <a:rPr lang="en-US" b="1" dirty="0" smtClean="0"/>
              <a:t>design metaheuristics for X</a:t>
            </a:r>
          </a:p>
          <a:p>
            <a:r>
              <a:rPr lang="en-US" dirty="0" smtClean="0"/>
              <a:t>It does not make sense to talk about the performance of a metaheuristics in the absence of a </a:t>
            </a:r>
            <a:r>
              <a:rPr lang="en-US" b="1" dirty="0" smtClean="0"/>
              <a:t>problem instance/class</a:t>
            </a:r>
            <a:r>
              <a:rPr lang="en-US" dirty="0" smtClean="0"/>
              <a:t>. Needs context.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99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Instances and Classes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problem instance </a:t>
            </a:r>
            <a:r>
              <a:rPr lang="en-US" dirty="0" smtClean="0"/>
              <a:t>is a single example of an </a:t>
            </a:r>
            <a:r>
              <a:rPr lang="en-US" u="sng" dirty="0" smtClean="0"/>
              <a:t>optimization problem </a:t>
            </a:r>
            <a:r>
              <a:rPr lang="en-US" dirty="0" smtClean="0"/>
              <a:t>(in this paper either a real-valued function defined over 32 or 64 bits).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dirty="0" smtClean="0"/>
              <a:t>problem class </a:t>
            </a:r>
            <a:r>
              <a:rPr lang="en-US" dirty="0" smtClean="0"/>
              <a:t>is a </a:t>
            </a:r>
            <a:r>
              <a:rPr lang="en-US" u="sng" dirty="0" smtClean="0"/>
              <a:t>probability distribution </a:t>
            </a:r>
            <a:r>
              <a:rPr lang="en-US" dirty="0" smtClean="0"/>
              <a:t>over problem instances.  </a:t>
            </a:r>
          </a:p>
          <a:p>
            <a:pPr marL="0" indent="0">
              <a:buNone/>
            </a:pPr>
            <a:r>
              <a:rPr lang="en-US" dirty="0" smtClean="0"/>
              <a:t>Often we do not have explicit access to the probability distribution but we can only sample it (except with synthetic problems).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1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Important Consequence of No Free Lunch (NFL) Theorems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Loosely, NFL states under a uniform probability distribution over problem instances, </a:t>
            </a:r>
            <a:r>
              <a:rPr lang="en-US" b="1" dirty="0" smtClean="0"/>
              <a:t>all metaheuristics perform equally well</a:t>
            </a:r>
            <a:r>
              <a:rPr lang="en-US" dirty="0" smtClean="0"/>
              <a:t> (in fact identically). It formalizes a trade-off. </a:t>
            </a:r>
          </a:p>
          <a:p>
            <a:r>
              <a:rPr lang="en-US" dirty="0" smtClean="0"/>
              <a:t>This implies that under some other distributions (in fact ‘</a:t>
            </a:r>
            <a:r>
              <a:rPr lang="en-US" u="sng" dirty="0" smtClean="0"/>
              <a:t>almost all’</a:t>
            </a:r>
            <a:r>
              <a:rPr lang="en-US" dirty="0" smtClean="0"/>
              <a:t>), </a:t>
            </a:r>
            <a:r>
              <a:rPr lang="en-US" b="1" dirty="0" smtClean="0"/>
              <a:t>some algorithms will be superior.</a:t>
            </a:r>
          </a:p>
          <a:p>
            <a:r>
              <a:rPr lang="en-US" b="1" dirty="0" smtClean="0"/>
              <a:t>Automatic design can exploit </a:t>
            </a:r>
            <a:r>
              <a:rPr lang="en-US" dirty="0" smtClean="0"/>
              <a:t>the fact an assumption of NFL is not valid (which is the case with most real world applications).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97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4651571" y="2039814"/>
            <a:ext cx="4298557" cy="1447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724400" y="3886199"/>
            <a:ext cx="4298557" cy="144780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and Base Learning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02983"/>
            <a:ext cx="4343400" cy="450427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 the </a:t>
            </a:r>
            <a:r>
              <a:rPr lang="en-US" b="1" dirty="0" smtClean="0"/>
              <a:t>base</a:t>
            </a:r>
            <a:r>
              <a:rPr lang="en-US" dirty="0" smtClean="0"/>
              <a:t> level we are learning about a </a:t>
            </a:r>
            <a:r>
              <a:rPr lang="en-US" b="1" dirty="0" smtClean="0"/>
              <a:t>specific</a:t>
            </a:r>
            <a:r>
              <a:rPr lang="en-US" dirty="0" smtClean="0"/>
              <a:t> function. </a:t>
            </a:r>
          </a:p>
          <a:p>
            <a:r>
              <a:rPr lang="en-US" dirty="0" smtClean="0"/>
              <a:t>At the </a:t>
            </a:r>
            <a:r>
              <a:rPr lang="en-US" b="1" dirty="0" smtClean="0"/>
              <a:t>meta</a:t>
            </a:r>
            <a:r>
              <a:rPr lang="en-US" dirty="0" smtClean="0"/>
              <a:t> level we are learning about the problem </a:t>
            </a:r>
            <a:r>
              <a:rPr lang="en-US" b="1" dirty="0" smtClean="0"/>
              <a:t>class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We are just doing </a:t>
            </a:r>
            <a:r>
              <a:rPr lang="en-US" b="1" dirty="0" smtClean="0"/>
              <a:t>“generate and test” </a:t>
            </a:r>
            <a:r>
              <a:rPr lang="en-US" dirty="0" smtClean="0"/>
              <a:t>at a higher level</a:t>
            </a:r>
          </a:p>
          <a:p>
            <a:r>
              <a:rPr lang="en-US" dirty="0" smtClean="0"/>
              <a:t>What is being passed with each </a:t>
            </a:r>
            <a:r>
              <a:rPr lang="en-US" b="1" dirty="0" smtClean="0"/>
              <a:t>blue arrow</a:t>
            </a:r>
            <a:r>
              <a:rPr lang="en-US" dirty="0" smtClean="0"/>
              <a:t>?</a:t>
            </a:r>
          </a:p>
          <a:p>
            <a:r>
              <a:rPr lang="en-US" b="1" dirty="0" smtClean="0"/>
              <a:t>Conventional</a:t>
            </a:r>
            <a:r>
              <a:rPr lang="en-US" dirty="0" smtClean="0"/>
              <a:t> GA </a:t>
            </a:r>
            <a:endParaRPr lang="en-GB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200400" y="4684543"/>
            <a:ext cx="1540412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4901418" y="2268415"/>
            <a:ext cx="3813518" cy="2797128"/>
            <a:chOff x="4901418" y="3419621"/>
            <a:chExt cx="3813518" cy="2797128"/>
          </a:xfrm>
        </p:grpSpPr>
        <p:sp>
          <p:nvSpPr>
            <p:cNvPr id="7" name="Down Arrow 6"/>
            <p:cNvSpPr/>
            <p:nvPr/>
          </p:nvSpPr>
          <p:spPr>
            <a:xfrm>
              <a:off x="7838636" y="4410221"/>
              <a:ext cx="381000" cy="81592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4901418" y="5226149"/>
              <a:ext cx="3800036" cy="990600"/>
              <a:chOff x="4901418" y="5226149"/>
              <a:chExt cx="3800036" cy="990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7329854" y="5226149"/>
                <a:ext cx="1371600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GA</a:t>
                </a:r>
                <a:endParaRPr lang="en-GB" dirty="0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901418" y="5226149"/>
                <a:ext cx="1385081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Function to optimize</a:t>
                </a:r>
                <a:endParaRPr lang="en-GB" dirty="0"/>
              </a:p>
            </p:txBody>
          </p:sp>
          <p:sp>
            <p:nvSpPr>
              <p:cNvPr id="8" name="Down Arrow 7"/>
              <p:cNvSpPr/>
              <p:nvPr/>
            </p:nvSpPr>
            <p:spPr>
              <a:xfrm rot="5400000">
                <a:off x="6610350" y="5412838"/>
                <a:ext cx="381000" cy="1028700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" name="Down Arrow 8"/>
              <p:cNvSpPr/>
              <p:nvPr/>
            </p:nvSpPr>
            <p:spPr>
              <a:xfrm rot="16200000">
                <a:off x="6617677" y="5024511"/>
                <a:ext cx="381000" cy="1043354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0" name="Down Arrow 9"/>
            <p:cNvSpPr/>
            <p:nvPr/>
          </p:nvSpPr>
          <p:spPr>
            <a:xfrm>
              <a:off x="5403457" y="4419661"/>
              <a:ext cx="381000" cy="80648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4914900" y="3419621"/>
              <a:ext cx="3800036" cy="990600"/>
              <a:chOff x="4901418" y="5226149"/>
              <a:chExt cx="3800036" cy="9906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7329854" y="5226149"/>
                <a:ext cx="1371600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Mutation operator designer</a:t>
                </a:r>
                <a:endParaRPr lang="en-GB" dirty="0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901418" y="5226149"/>
                <a:ext cx="1385081" cy="990600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Function class</a:t>
                </a:r>
                <a:endParaRPr lang="en-GB" dirty="0"/>
              </a:p>
            </p:txBody>
          </p:sp>
        </p:grpSp>
      </p:grpSp>
      <p:sp>
        <p:nvSpPr>
          <p:cNvPr id="22" name="TextBox 21"/>
          <p:cNvSpPr txBox="1"/>
          <p:nvPr/>
        </p:nvSpPr>
        <p:spPr>
          <a:xfrm>
            <a:off x="5982580" y="5470975"/>
            <a:ext cx="1636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base</a:t>
            </a:r>
            <a:r>
              <a:rPr lang="en-US" sz="2800" dirty="0"/>
              <a:t> level</a:t>
            </a:r>
            <a:endParaRPr lang="en-GB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989908" y="1371600"/>
            <a:ext cx="17200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</a:t>
            </a:r>
            <a:r>
              <a:rPr lang="en-US" sz="2800" dirty="0" smtClean="0"/>
              <a:t>eta level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4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Signatures (Input-Output)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Genetic Algorithm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B^n</a:t>
            </a:r>
            <a:r>
              <a:rPr lang="en-US" dirty="0" smtClean="0"/>
              <a:t> -&gt; R) -&gt; </a:t>
            </a:r>
            <a:r>
              <a:rPr lang="en-US" dirty="0" err="1" smtClean="0"/>
              <a:t>B^n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Input</a:t>
            </a:r>
            <a:r>
              <a:rPr lang="en-US" dirty="0" smtClean="0"/>
              <a:t> is a function mapping bit-strings of length n to a real-value. </a:t>
            </a:r>
          </a:p>
          <a:p>
            <a:pPr marL="0" indent="0">
              <a:buNone/>
            </a:pPr>
            <a:r>
              <a:rPr lang="en-US" b="1" dirty="0" smtClean="0"/>
              <a:t>Output</a:t>
            </a:r>
            <a:r>
              <a:rPr lang="en-US" dirty="0" smtClean="0"/>
              <a:t> is a (near optimal) bit-string </a:t>
            </a:r>
          </a:p>
          <a:p>
            <a:pPr marL="0" indent="0">
              <a:buNone/>
            </a:pPr>
            <a:r>
              <a:rPr lang="en-US" dirty="0" smtClean="0"/>
              <a:t>(i.e. the </a:t>
            </a:r>
            <a:r>
              <a:rPr lang="en-US" u="sng" dirty="0" smtClean="0"/>
              <a:t>solution</a:t>
            </a:r>
            <a:r>
              <a:rPr lang="en-US" dirty="0" smtClean="0"/>
              <a:t> to the problem </a:t>
            </a:r>
            <a:r>
              <a:rPr lang="en-US" u="sng" dirty="0" smtClean="0"/>
              <a:t>instance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724400" y="1676399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GA/mutation designer</a:t>
            </a:r>
          </a:p>
          <a:p>
            <a:r>
              <a:rPr lang="en-US" dirty="0" smtClean="0"/>
              <a:t> [(</a:t>
            </a:r>
            <a:r>
              <a:rPr lang="en-US" dirty="0" err="1" smtClean="0"/>
              <a:t>B^n</a:t>
            </a:r>
            <a:r>
              <a:rPr lang="en-US" dirty="0" smtClean="0"/>
              <a:t> -&gt; R)] -&gt;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((</a:t>
            </a:r>
            <a:r>
              <a:rPr lang="en-US" dirty="0" err="1"/>
              <a:t>B^n</a:t>
            </a:r>
            <a:r>
              <a:rPr lang="en-US" dirty="0"/>
              <a:t> -&gt; R) -&gt; </a:t>
            </a:r>
            <a:r>
              <a:rPr lang="en-US" dirty="0" err="1" smtClean="0"/>
              <a:t>B^n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b="1" dirty="0" smtClean="0"/>
              <a:t>Input</a:t>
            </a:r>
            <a:r>
              <a:rPr lang="en-US" dirty="0" smtClean="0"/>
              <a:t> is a </a:t>
            </a:r>
            <a:r>
              <a:rPr lang="en-US" i="1" dirty="0" smtClean="0"/>
              <a:t>list of</a:t>
            </a:r>
            <a:r>
              <a:rPr lang="en-US" dirty="0" smtClean="0"/>
              <a:t> functions mapping bit-strings of length n to a real-value (i.e. sample problem instances from the problem class). </a:t>
            </a:r>
          </a:p>
          <a:p>
            <a:pPr marL="0" indent="0">
              <a:buNone/>
            </a:pPr>
            <a:r>
              <a:rPr lang="en-US" b="1" dirty="0" smtClean="0"/>
              <a:t>Output</a:t>
            </a:r>
            <a:r>
              <a:rPr lang="en-US" dirty="0" smtClean="0"/>
              <a:t> is a (near optimal) mutation operator for a GA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(i.e. the </a:t>
            </a:r>
            <a:r>
              <a:rPr lang="en-US" u="sng" dirty="0" smtClean="0"/>
              <a:t>solution</a:t>
            </a:r>
            <a:r>
              <a:rPr lang="en-US" dirty="0" smtClean="0"/>
              <a:t> </a:t>
            </a:r>
            <a:r>
              <a:rPr lang="en-US" u="sng" dirty="0" smtClean="0"/>
              <a:t>method</a:t>
            </a:r>
            <a:r>
              <a:rPr lang="en-US" dirty="0" smtClean="0"/>
              <a:t> to the problem </a:t>
            </a:r>
            <a:r>
              <a:rPr lang="en-US" u="sng" dirty="0" smtClean="0"/>
              <a:t>class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26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Register Machine with Indirection</a:t>
            </a:r>
            <a:br>
              <a:rPr lang="en-US" dirty="0" smtClean="0"/>
            </a:br>
            <a:r>
              <a:rPr lang="en-US" dirty="0" smtClean="0"/>
              <a:t>(USED AS MUTATION OPERATORS)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020" y="1242218"/>
            <a:ext cx="887178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program is a list of instructions and arguments. </a:t>
            </a:r>
          </a:p>
          <a:p>
            <a:pPr marL="0" indent="0">
              <a:buNone/>
            </a:pPr>
            <a:r>
              <a:rPr lang="en-US" dirty="0" smtClean="0"/>
              <a:t>A register is set of addressable memory (R0,..,R4). </a:t>
            </a:r>
          </a:p>
          <a:p>
            <a:pPr marL="0" indent="0">
              <a:buNone/>
            </a:pPr>
            <a:r>
              <a:rPr lang="en-US" dirty="0" smtClean="0"/>
              <a:t>Negative register addresses means indirection.</a:t>
            </a:r>
          </a:p>
          <a:p>
            <a:pPr marL="0" indent="0">
              <a:buNone/>
            </a:pPr>
            <a:r>
              <a:rPr lang="en-US" dirty="0" smtClean="0"/>
              <a:t>A program cannot affect IO registers directly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6719864"/>
              </p:ext>
            </p:extLst>
          </p:nvPr>
        </p:nvGraphicFramePr>
        <p:xfrm>
          <a:off x="838200" y="3982720"/>
          <a:ext cx="133731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97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Inc</a:t>
                      </a:r>
                      <a:r>
                        <a:rPr lang="en-US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1,2,3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If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4,5,6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Inc</a:t>
                      </a:r>
                      <a:r>
                        <a:rPr lang="en-US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283045"/>
              </p:ext>
            </p:extLst>
          </p:nvPr>
        </p:nvGraphicFramePr>
        <p:xfrm>
          <a:off x="2819400" y="43535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047999" y="3862809"/>
            <a:ext cx="27335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INPUT-OUTPUT REGISTERS</a:t>
            </a:r>
            <a:endParaRPr lang="en-GB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278939"/>
              </p:ext>
            </p:extLst>
          </p:nvPr>
        </p:nvGraphicFramePr>
        <p:xfrm>
          <a:off x="2819400" y="518160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048000" y="4724400"/>
            <a:ext cx="2233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WORKING REGISTERS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62000" y="3505200"/>
            <a:ext cx="1179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PROGRAM</a:t>
            </a:r>
            <a:endParaRPr lang="en-GB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833937"/>
              </p:ext>
            </p:extLst>
          </p:nvPr>
        </p:nvGraphicFramePr>
        <p:xfrm>
          <a:off x="2854429" y="5867400"/>
          <a:ext cx="244424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3087"/>
                <a:gridCol w="35115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 counter pc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BAD33-471C-4DB9-AEAE-399B2DE5ACD7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95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2549</Words>
  <Application>Microsoft Office PowerPoint</Application>
  <PresentationFormat>On-screen Show (4:3)</PresentationFormat>
  <Paragraphs>637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The Automatic Generation of MutationOperators.pptx for Genetic Algorithms [Workshop on Evolutionary Computation for the Automated Design of Algorithms 2012]</vt:lpstr>
      <vt:lpstr>In a Nutshell…</vt:lpstr>
      <vt:lpstr>Outline</vt:lpstr>
      <vt:lpstr>Motivation for Automated Design</vt:lpstr>
      <vt:lpstr>Problem Instances and Classes</vt:lpstr>
      <vt:lpstr>Important Consequence of No Free Lunch (NFL) Theorems</vt:lpstr>
      <vt:lpstr>Meta and Base Learning</vt:lpstr>
      <vt:lpstr>Compare Signatures (Input-Output)</vt:lpstr>
      <vt:lpstr>Register Machine with Indirection (USED AS MUTATION OPERATORS)</vt:lpstr>
      <vt:lpstr>Arithmetic Instructions</vt:lpstr>
      <vt:lpstr>Control-Flow Instructions</vt:lpstr>
      <vt:lpstr>Human designed Register Machines</vt:lpstr>
      <vt:lpstr>Parameter settings for Register Machine </vt:lpstr>
      <vt:lpstr>Parameter settings for the GA</vt:lpstr>
      <vt:lpstr>7 Problem Classes</vt:lpstr>
      <vt:lpstr>7 Problem Classes</vt:lpstr>
      <vt:lpstr>Results – 32 bit problems</vt:lpstr>
      <vt:lpstr>Results – 64 bit problems</vt:lpstr>
      <vt:lpstr>p-values for 32 and 64-bit functions on the7 problem classes</vt:lpstr>
      <vt:lpstr>Example Operators</vt:lpstr>
      <vt:lpstr>Reviews comments</vt:lpstr>
      <vt:lpstr>Summary and Conclusions</vt:lpstr>
      <vt:lpstr>References</vt:lpstr>
      <vt:lpstr>…and Finally</vt:lpstr>
    </vt:vector>
  </TitlesOfParts>
  <Company>The University of Nottingham Ningbo China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Automatic Generation of Mutation Operators for Genetic Algorithms [Workshop on Evolutionary Computation for the Automated Design of Algorithms 2012]</dc:title>
  <dc:creator>Information Services</dc:creator>
  <cp:lastModifiedBy>John R Woodward</cp:lastModifiedBy>
  <cp:revision>55</cp:revision>
  <dcterms:created xsi:type="dcterms:W3CDTF">2012-07-01T22:13:12Z</dcterms:created>
  <dcterms:modified xsi:type="dcterms:W3CDTF">2014-09-01T16:32:50Z</dcterms:modified>
</cp:coreProperties>
</file>