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1" r:id="rId4"/>
    <p:sldId id="268" r:id="rId5"/>
    <p:sldId id="276" r:id="rId6"/>
    <p:sldId id="277" r:id="rId7"/>
    <p:sldId id="258" r:id="rId8"/>
    <p:sldId id="262" r:id="rId9"/>
    <p:sldId id="263" r:id="rId10"/>
    <p:sldId id="278" r:id="rId11"/>
    <p:sldId id="273" r:id="rId12"/>
    <p:sldId id="259" r:id="rId13"/>
    <p:sldId id="264" r:id="rId14"/>
    <p:sldId id="260" r:id="rId15"/>
    <p:sldId id="265" r:id="rId16"/>
    <p:sldId id="266" r:id="rId17"/>
    <p:sldId id="275" r:id="rId18"/>
    <p:sldId id="272" r:id="rId19"/>
    <p:sldId id="274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67A8-3C5B-4400-A665-2847424B2464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A170-D05A-49CB-9931-3743DDCEC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67A8-3C5B-4400-A665-2847424B2464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A170-D05A-49CB-9931-3743DDCEC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67A8-3C5B-4400-A665-2847424B2464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A170-D05A-49CB-9931-3743DDCEC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67A8-3C5B-4400-A665-2847424B2464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A170-D05A-49CB-9931-3743DDCEC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67A8-3C5B-4400-A665-2847424B2464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A170-D05A-49CB-9931-3743DDCEC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67A8-3C5B-4400-A665-2847424B2464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A170-D05A-49CB-9931-3743DDCEC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67A8-3C5B-4400-A665-2847424B2464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A170-D05A-49CB-9931-3743DDCEC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67A8-3C5B-4400-A665-2847424B2464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A170-D05A-49CB-9931-3743DDCEC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67A8-3C5B-4400-A665-2847424B2464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A170-D05A-49CB-9931-3743DDCEC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67A8-3C5B-4400-A665-2847424B2464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A170-D05A-49CB-9931-3743DDCEC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67A8-3C5B-4400-A665-2847424B2464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A170-D05A-49CB-9931-3743DDCEC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A67A8-3C5B-4400-A665-2847424B2464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1A170-D05A-49CB-9931-3743DDCEC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Canonical Representation</a:t>
            </a:r>
            <a:br>
              <a:rPr lang="en-US" dirty="0" smtClean="0"/>
            </a:br>
            <a:r>
              <a:rPr lang="en-US" dirty="0" smtClean="0"/>
              <a:t>Genetic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Woodward and </a:t>
            </a:r>
            <a:r>
              <a:rPr lang="en-US" dirty="0" err="1" smtClean="0"/>
              <a:t>Ruibin</a:t>
            </a:r>
            <a:r>
              <a:rPr lang="en-US" dirty="0" smtClean="0"/>
              <a:t> </a:t>
            </a:r>
            <a:r>
              <a:rPr lang="en-US" dirty="0" err="1" smtClean="0"/>
              <a:t>Bai</a:t>
            </a:r>
            <a:endParaRPr lang="en-US" dirty="0" smtClean="0"/>
          </a:p>
          <a:p>
            <a:r>
              <a:rPr lang="en-US" dirty="0" smtClean="0"/>
              <a:t>The University of Nottingham Ningbo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GENERATING CANONICAL RATIONALS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6936/1200 – Chinese remainder theorem </a:t>
            </a:r>
          </a:p>
          <a:p>
            <a:r>
              <a:rPr lang="en-US" dirty="0" smtClean="0"/>
              <a:t>(3, 1, 0, 0, 0, 0, 2) = 6936</a:t>
            </a:r>
          </a:p>
          <a:p>
            <a:r>
              <a:rPr lang="en-US" dirty="0" smtClean="0"/>
              <a:t>(4, 1, 2) = 1200</a:t>
            </a:r>
          </a:p>
          <a:p>
            <a:r>
              <a:rPr lang="en-US" dirty="0" smtClean="0"/>
              <a:t>(0, 0, 0, 0, 0, 0, 2)</a:t>
            </a:r>
          </a:p>
          <a:p>
            <a:r>
              <a:rPr lang="en-US" dirty="0" smtClean="0"/>
              <a:t>(1, 0, 2)</a:t>
            </a:r>
          </a:p>
          <a:p>
            <a:r>
              <a:rPr lang="en-US" dirty="0" smtClean="0"/>
              <a:t>Can immediately see common factors.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5257800"/>
            <a:ext cx="1283898" cy="1447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76600" y="5410200"/>
            <a:ext cx="52902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Where Vi are integers, </a:t>
            </a:r>
          </a:p>
          <a:p>
            <a:r>
              <a:rPr lang="en-US" sz="3200" dirty="0" smtClean="0"/>
              <a:t>And Pi is the </a:t>
            </a:r>
            <a:r>
              <a:rPr lang="en-US" sz="3200" dirty="0" err="1" smtClean="0"/>
              <a:t>ith</a:t>
            </a:r>
            <a:r>
              <a:rPr lang="en-US" sz="3200" dirty="0" smtClean="0"/>
              <a:t> prime number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SIMPLER FUNCTION SETS (without /)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 set </a:t>
            </a:r>
            <a:r>
              <a:rPr lang="en-US" b="1" dirty="0" smtClean="0"/>
              <a:t>{+} U {x} </a:t>
            </a:r>
            <a:r>
              <a:rPr lang="en-US" dirty="0" smtClean="0"/>
              <a:t>gives</a:t>
            </a:r>
          </a:p>
          <a:p>
            <a:r>
              <a:rPr lang="en-US" b="1" dirty="0" err="1" smtClean="0"/>
              <a:t>nx</a:t>
            </a:r>
            <a:r>
              <a:rPr lang="en-US" dirty="0" smtClean="0"/>
              <a:t> (where n is a Natural </a:t>
            </a:r>
            <a:r>
              <a:rPr lang="en-US" dirty="0" smtClean="0"/>
              <a:t>Number &gt; 0)</a:t>
            </a:r>
            <a:endParaRPr lang="en-US" dirty="0"/>
          </a:p>
          <a:p>
            <a:r>
              <a:rPr lang="en-US" dirty="0" smtClean="0"/>
              <a:t>function set </a:t>
            </a:r>
            <a:r>
              <a:rPr lang="en-US" b="1" dirty="0" smtClean="0"/>
              <a:t>{+, -} U {x} </a:t>
            </a:r>
            <a:r>
              <a:rPr lang="en-US" dirty="0" smtClean="0"/>
              <a:t>gives</a:t>
            </a:r>
          </a:p>
          <a:p>
            <a:r>
              <a:rPr lang="en-US" b="1" dirty="0" err="1"/>
              <a:t>m</a:t>
            </a:r>
            <a:r>
              <a:rPr lang="en-US" b="1" dirty="0" err="1" smtClean="0"/>
              <a:t>x</a:t>
            </a:r>
            <a:r>
              <a:rPr lang="en-US" dirty="0" smtClean="0"/>
              <a:t> (where m is an integer)</a:t>
            </a:r>
            <a:endParaRPr lang="en-US" dirty="0"/>
          </a:p>
          <a:p>
            <a:r>
              <a:rPr lang="en-US" dirty="0" smtClean="0"/>
              <a:t>function set </a:t>
            </a:r>
            <a:r>
              <a:rPr lang="en-US" b="1" dirty="0" smtClean="0"/>
              <a:t>{+, - *} U {x} </a:t>
            </a:r>
            <a:r>
              <a:rPr lang="en-US" dirty="0" smtClean="0"/>
              <a:t>gives	</a:t>
            </a:r>
          </a:p>
          <a:p>
            <a:r>
              <a:rPr lang="en-US" dirty="0" smtClean="0"/>
              <a:t>set of polynomials with integer coefficients.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5181600"/>
            <a:ext cx="2419985" cy="1409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Form</a:t>
            </a:r>
            <a:endParaRPr lang="en-US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4419600"/>
            <a:ext cx="2834105" cy="1524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85800" y="1371600"/>
            <a:ext cx="7772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Given the primitive set</a:t>
            </a:r>
            <a:r>
              <a:rPr lang="en-US" sz="3200" b="1" dirty="0" smtClean="0"/>
              <a:t>{+, -, *, /} U {1, x}</a:t>
            </a:r>
          </a:p>
          <a:p>
            <a:r>
              <a:rPr lang="en-US" sz="3200" dirty="0" smtClean="0"/>
              <a:t>We can write a function uniquely as the expression below.</a:t>
            </a:r>
          </a:p>
          <a:p>
            <a:r>
              <a:rPr lang="en-US" sz="3200" dirty="0" err="1" smtClean="0"/>
              <a:t>C</a:t>
            </a:r>
            <a:r>
              <a:rPr lang="en-US" dirty="0" err="1" smtClean="0"/>
              <a:t>i</a:t>
            </a:r>
            <a:r>
              <a:rPr lang="en-US" sz="3200" dirty="0" smtClean="0"/>
              <a:t> are complex numbers (conjugates)</a:t>
            </a:r>
          </a:p>
          <a:p>
            <a:r>
              <a:rPr lang="en-US" sz="3200" dirty="0" err="1" smtClean="0"/>
              <a:t>exp</a:t>
            </a:r>
            <a:r>
              <a:rPr lang="en-US" dirty="0" err="1" smtClean="0"/>
              <a:t>i</a:t>
            </a:r>
            <a:r>
              <a:rPr lang="en-US" sz="3200" dirty="0" smtClean="0"/>
              <a:t> are integers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WE ARE NOT DOING!!!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are not </a:t>
            </a:r>
            <a:r>
              <a:rPr lang="en-US" dirty="0" smtClean="0"/>
              <a:t>constructing a GP-syntax tree and </a:t>
            </a:r>
            <a:r>
              <a:rPr lang="en-US" b="1" dirty="0" smtClean="0"/>
              <a:t>doing an algebraic simplification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E.g. (1+x)-1 reduces to x</a:t>
            </a:r>
          </a:p>
          <a:p>
            <a:r>
              <a:rPr lang="en-US" dirty="0" smtClean="0"/>
              <a:t>As the +1 and -1 cancel out!</a:t>
            </a:r>
          </a:p>
          <a:p>
            <a:r>
              <a:rPr lang="en-US" dirty="0" smtClean="0"/>
              <a:t>we want to </a:t>
            </a:r>
            <a:r>
              <a:rPr lang="en-US" b="1" dirty="0" smtClean="0"/>
              <a:t>directly generate programs in canonical form </a:t>
            </a:r>
            <a:r>
              <a:rPr lang="en-US" dirty="0" smtClean="0"/>
              <a:t>and guarantee immediately that they cannot be simplified.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ORDERING THE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order natural and real numbers. </a:t>
            </a:r>
          </a:p>
          <a:p>
            <a:r>
              <a:rPr lang="en-US" dirty="0" smtClean="0"/>
              <a:t>Most math textbooks do not define an order on complex numbers. </a:t>
            </a:r>
          </a:p>
          <a:p>
            <a:r>
              <a:rPr lang="en-US" dirty="0" smtClean="0"/>
              <a:t>Some even say we cannot say is 2i+1 &gt; 3 ?</a:t>
            </a:r>
          </a:p>
          <a:p>
            <a:r>
              <a:rPr lang="en-US" dirty="0" smtClean="0"/>
              <a:t>Yes we can define order on complex numbers.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DIFFERENT SITUATIONS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construct canonical search spaces. </a:t>
            </a:r>
          </a:p>
          <a:p>
            <a:pPr lvl="1"/>
            <a:r>
              <a:rPr lang="en-US" b="1" dirty="0" smtClean="0"/>
              <a:t>with less functions </a:t>
            </a:r>
            <a:r>
              <a:rPr lang="en-US" dirty="0" smtClean="0"/>
              <a:t>- this is not a problem if we can approximate closely enough. </a:t>
            </a:r>
          </a:p>
          <a:p>
            <a:pPr lvl="1"/>
            <a:r>
              <a:rPr lang="en-US" b="1" dirty="0" smtClean="0"/>
              <a:t>with more functions </a:t>
            </a:r>
            <a:r>
              <a:rPr lang="en-US" dirty="0" smtClean="0"/>
              <a:t>(still an improvement if we have less functions than the typical search space.)</a:t>
            </a:r>
          </a:p>
          <a:p>
            <a:pPr lvl="1"/>
            <a:r>
              <a:rPr lang="en-US" b="1" dirty="0" smtClean="0"/>
              <a:t>with exactly one </a:t>
            </a:r>
            <a:r>
              <a:rPr lang="en-US" dirty="0" smtClean="0"/>
              <a:t>program to one function (as we have done in this paper)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 BETWEEN SEARCH AND BIAS – TYPICAL SEARCH SPACE</a:t>
            </a:r>
            <a:endParaRPr lang="en-US" dirty="0"/>
          </a:p>
        </p:txBody>
      </p:sp>
      <p:grpSp>
        <p:nvGrpSpPr>
          <p:cNvPr id="4" name="Content Placeholder 3"/>
          <p:cNvGrpSpPr>
            <a:grpSpLocks noGrp="1"/>
          </p:cNvGrpSpPr>
          <p:nvPr>
            <p:ph idx="1"/>
          </p:nvPr>
        </p:nvGrpSpPr>
        <p:grpSpPr>
          <a:xfrm>
            <a:off x="457200" y="1600201"/>
            <a:ext cx="2590800" cy="4343399"/>
            <a:chOff x="2133600" y="2438400"/>
            <a:chExt cx="4038600" cy="2971800"/>
          </a:xfrm>
        </p:grpSpPr>
        <p:sp>
          <p:nvSpPr>
            <p:cNvPr id="5" name="Oval 4"/>
            <p:cNvSpPr/>
            <p:nvPr/>
          </p:nvSpPr>
          <p:spPr>
            <a:xfrm>
              <a:off x="2133600" y="2514600"/>
              <a:ext cx="1524000" cy="2895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648200" y="2438400"/>
              <a:ext cx="1524000" cy="2895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819400" y="3124200"/>
              <a:ext cx="27432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2819400" y="3429000"/>
              <a:ext cx="26670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2819400" y="4419600"/>
              <a:ext cx="25908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3657600" y="1905000"/>
            <a:ext cx="456406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</a:rPr>
              <a:t>Here one function is preferred twice as much as the other function.</a:t>
            </a:r>
          </a:p>
          <a:p>
            <a:pPr lvl="0"/>
            <a:r>
              <a:rPr lang="en-US" sz="3200" dirty="0">
                <a:solidFill>
                  <a:prstClr val="black"/>
                </a:solidFill>
              </a:rPr>
              <a:t>It is also the case for random search, and enumeration, that the same function is twice as easy to find. 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ontent Placeholder 3"/>
          <p:cNvGrpSpPr>
            <a:grpSpLocks noGrp="1"/>
          </p:cNvGrpSpPr>
          <p:nvPr>
            <p:ph idx="1"/>
          </p:nvPr>
        </p:nvGrpSpPr>
        <p:grpSpPr>
          <a:xfrm>
            <a:off x="457200" y="1600200"/>
            <a:ext cx="2895600" cy="4525963"/>
            <a:chOff x="2514600" y="1295400"/>
            <a:chExt cx="4038600" cy="2971800"/>
          </a:xfrm>
        </p:grpSpPr>
        <p:sp>
          <p:nvSpPr>
            <p:cNvPr id="5" name="Oval 4"/>
            <p:cNvSpPr/>
            <p:nvPr/>
          </p:nvSpPr>
          <p:spPr>
            <a:xfrm>
              <a:off x="2514600" y="1371600"/>
              <a:ext cx="1524000" cy="2895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029200" y="1295400"/>
              <a:ext cx="1524000" cy="2895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3200400" y="1905000"/>
              <a:ext cx="26670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3200400" y="2743200"/>
              <a:ext cx="2667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3200400" y="3581400"/>
              <a:ext cx="2667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 BETWEEN SEARCH AND BIAS – CANONICAL SEARCH SPACE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657600" y="1905000"/>
            <a:ext cx="456406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</a:rPr>
              <a:t>Here </a:t>
            </a:r>
            <a:r>
              <a:rPr lang="en-US" sz="3200" dirty="0" smtClean="0">
                <a:solidFill>
                  <a:prstClr val="black"/>
                </a:solidFill>
              </a:rPr>
              <a:t>all functions are in equal preference.</a:t>
            </a:r>
            <a:endParaRPr lang="en-US" sz="3200" dirty="0">
              <a:solidFill>
                <a:prstClr val="black"/>
              </a:solidFill>
            </a:endParaRPr>
          </a:p>
          <a:p>
            <a:pPr lvl="0"/>
            <a:r>
              <a:rPr lang="en-US" sz="3200" dirty="0">
                <a:solidFill>
                  <a:prstClr val="black"/>
                </a:solidFill>
              </a:rPr>
              <a:t>It is also the case for random search, and enumeration, that the </a:t>
            </a:r>
            <a:r>
              <a:rPr lang="en-US" sz="3200" dirty="0" smtClean="0">
                <a:solidFill>
                  <a:prstClr val="black"/>
                </a:solidFill>
              </a:rPr>
              <a:t>functions are equally easy </a:t>
            </a:r>
            <a:r>
              <a:rPr lang="en-US" sz="3200" dirty="0">
                <a:solidFill>
                  <a:prstClr val="black"/>
                </a:solidFill>
              </a:rPr>
              <a:t>to find. 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POTENTIAL BENEFITS.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No free lunch </a:t>
            </a:r>
            <a:r>
              <a:rPr lang="en-US" dirty="0" smtClean="0"/>
              <a:t>is only valid for </a:t>
            </a:r>
            <a:r>
              <a:rPr lang="en-US" dirty="0" smtClean="0"/>
              <a:t>canonical </a:t>
            </a:r>
            <a:r>
              <a:rPr lang="en-US" dirty="0" smtClean="0"/>
              <a:t>search spaces.  It is not valid for standard GP</a:t>
            </a:r>
          </a:p>
          <a:p>
            <a:r>
              <a:rPr lang="en-US" b="1" dirty="0" smtClean="0"/>
              <a:t>bloat</a:t>
            </a:r>
            <a:r>
              <a:rPr lang="en-US" dirty="0" smtClean="0"/>
              <a:t> - the uncontrolled growth of programs during evolution - will not happen here?!?!?</a:t>
            </a:r>
          </a:p>
          <a:p>
            <a:r>
              <a:rPr lang="en-US" b="1" dirty="0" smtClean="0"/>
              <a:t>diversity</a:t>
            </a:r>
            <a:r>
              <a:rPr lang="en-US" dirty="0" smtClean="0"/>
              <a:t> of genotype and phenotype are easier to manage. </a:t>
            </a:r>
          </a:p>
          <a:p>
            <a:r>
              <a:rPr lang="en-US" b="1" dirty="0" smtClean="0"/>
              <a:t>bias</a:t>
            </a:r>
            <a:r>
              <a:rPr lang="en-US" dirty="0" smtClean="0"/>
              <a:t> in GP comes largely from the fact that there are many more programs representing some functions than others.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this is the content of a current grant proposal </a:t>
            </a:r>
          </a:p>
          <a:p>
            <a:r>
              <a:rPr lang="en-US" dirty="0" smtClean="0"/>
              <a:t>so please check my webpage for latest publications on this.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Talk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GP search spaces often consist of programs which represent functions </a:t>
            </a:r>
            <a:r>
              <a:rPr lang="en-US" b="1" dirty="0" smtClean="0"/>
              <a:t>multiple times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Can we construct a search space which consists of only </a:t>
            </a:r>
            <a:r>
              <a:rPr lang="en-US" b="1" dirty="0" smtClean="0"/>
              <a:t>a single representation </a:t>
            </a:r>
            <a:r>
              <a:rPr lang="en-US" dirty="0" smtClean="0"/>
              <a:t>of each function. </a:t>
            </a:r>
          </a:p>
          <a:p>
            <a:r>
              <a:rPr lang="en-US" dirty="0" smtClean="0"/>
              <a:t>As there is only a single program mapping to a single function, it should </a:t>
            </a:r>
            <a:r>
              <a:rPr lang="en-US" b="1" dirty="0" smtClean="0"/>
              <a:t>be easier to search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It may also have </a:t>
            </a:r>
            <a:r>
              <a:rPr lang="en-US" b="1" dirty="0" smtClean="0"/>
              <a:t>interesting theoretical properties </a:t>
            </a:r>
            <a:r>
              <a:rPr lang="en-US" dirty="0" smtClean="0"/>
              <a:t>(e.g. bloat, no free lunch, mutation operators).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5181600"/>
            <a:ext cx="2834105" cy="1524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85800" y="1371600"/>
            <a:ext cx="7772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GP search spaces often consist of programs which represent functions </a:t>
            </a:r>
            <a:r>
              <a:rPr lang="en-US" sz="3200" b="1" dirty="0" smtClean="0"/>
              <a:t>multiple </a:t>
            </a:r>
            <a:r>
              <a:rPr lang="en-US" sz="3200" b="1" dirty="0" smtClean="0"/>
              <a:t>times</a:t>
            </a:r>
            <a:r>
              <a:rPr lang="en-US" sz="3200" dirty="0" smtClean="0"/>
              <a:t>. </a:t>
            </a:r>
            <a:endParaRPr lang="en-US" sz="3200" dirty="0" smtClean="0"/>
          </a:p>
          <a:p>
            <a:r>
              <a:rPr lang="en-US" sz="3200" dirty="0" smtClean="0"/>
              <a:t>Given </a:t>
            </a:r>
            <a:r>
              <a:rPr lang="en-US" sz="3200" dirty="0" smtClean="0"/>
              <a:t>the primitive set</a:t>
            </a:r>
            <a:r>
              <a:rPr lang="en-US" sz="3200" b="1" dirty="0" smtClean="0"/>
              <a:t>{+, -, *, /} U {1, x}</a:t>
            </a:r>
          </a:p>
          <a:p>
            <a:r>
              <a:rPr lang="en-US" sz="3200" dirty="0" smtClean="0"/>
              <a:t>We can write a function uniquely as the expression below.</a:t>
            </a:r>
          </a:p>
          <a:p>
            <a:r>
              <a:rPr lang="en-US" sz="3200" dirty="0" err="1" smtClean="0"/>
              <a:t>C</a:t>
            </a:r>
            <a:r>
              <a:rPr lang="en-US" dirty="0" err="1" smtClean="0"/>
              <a:t>i</a:t>
            </a:r>
            <a:r>
              <a:rPr lang="en-US" sz="3200" dirty="0" smtClean="0"/>
              <a:t> are complex numbers (conjugates)</a:t>
            </a:r>
          </a:p>
          <a:p>
            <a:r>
              <a:rPr lang="en-US" sz="3200" dirty="0" err="1" smtClean="0"/>
              <a:t>exp</a:t>
            </a:r>
            <a:r>
              <a:rPr lang="en-US" dirty="0" err="1" smtClean="0"/>
              <a:t>i</a:t>
            </a:r>
            <a:r>
              <a:rPr lang="en-US" sz="3200" dirty="0" smtClean="0"/>
              <a:t> are integers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Talk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Canonical representation means</a:t>
            </a:r>
            <a:r>
              <a:rPr lang="en-US" b="1" dirty="0" smtClean="0"/>
              <a:t> one way to represent an object </a:t>
            </a:r>
            <a:r>
              <a:rPr lang="en-US" dirty="0" smtClean="0"/>
              <a:t>(e.g. </a:t>
            </a:r>
            <a:r>
              <a:rPr lang="en-US" i="1" dirty="0" smtClean="0"/>
              <a:t>numbers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Question – can we do the same with “</a:t>
            </a:r>
            <a:r>
              <a:rPr lang="en-US" i="1" dirty="0" smtClean="0"/>
              <a:t>programs and expressions</a:t>
            </a:r>
            <a:r>
              <a:rPr lang="en-US" dirty="0" smtClean="0"/>
              <a:t>”?</a:t>
            </a:r>
          </a:p>
          <a:p>
            <a:r>
              <a:rPr lang="en-US" dirty="0" smtClean="0"/>
              <a:t>Specifically function set </a:t>
            </a:r>
            <a:r>
              <a:rPr lang="en-US" b="1" dirty="0" smtClean="0"/>
              <a:t>{+, -, *, /} U {1, x}</a:t>
            </a:r>
          </a:p>
          <a:p>
            <a:r>
              <a:rPr lang="en-US" dirty="0" smtClean="0"/>
              <a:t>Fundamental theorem of </a:t>
            </a:r>
            <a:r>
              <a:rPr lang="en-US" b="1" dirty="0" smtClean="0"/>
              <a:t>arithmetic</a:t>
            </a:r>
          </a:p>
          <a:p>
            <a:r>
              <a:rPr lang="en-US" dirty="0" smtClean="0"/>
              <a:t>Fundamental theorem of </a:t>
            </a:r>
            <a:r>
              <a:rPr lang="en-US" b="1" dirty="0" smtClean="0"/>
              <a:t>algebra</a:t>
            </a:r>
            <a:endParaRPr lang="en-US" b="1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5410200"/>
            <a:ext cx="2163512" cy="1152525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5257800"/>
            <a:ext cx="2286000" cy="1331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Numbers and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used to dealing with </a:t>
            </a:r>
            <a:r>
              <a:rPr lang="en-US" b="1" dirty="0" smtClean="0"/>
              <a:t>number systems</a:t>
            </a:r>
            <a:r>
              <a:rPr lang="en-US" dirty="0" smtClean="0"/>
              <a:t>, where each (natural or rational) number has a </a:t>
            </a:r>
            <a:r>
              <a:rPr lang="en-US" b="1" dirty="0" smtClean="0"/>
              <a:t>single representation</a:t>
            </a:r>
            <a:r>
              <a:rPr lang="en-US" dirty="0" smtClean="0"/>
              <a:t> (think of unary, binary, decimal (Roman), Chinese/Japanese).</a:t>
            </a:r>
          </a:p>
          <a:p>
            <a:r>
              <a:rPr lang="en-US" dirty="0" smtClean="0"/>
              <a:t>This may be a </a:t>
            </a:r>
            <a:r>
              <a:rPr lang="en-US" b="1" dirty="0" smtClean="0"/>
              <a:t>desirable situation </a:t>
            </a:r>
            <a:r>
              <a:rPr lang="en-US" dirty="0" smtClean="0"/>
              <a:t>with programs.</a:t>
            </a:r>
          </a:p>
          <a:p>
            <a:r>
              <a:rPr lang="en-US" b="1" dirty="0" smtClean="0"/>
              <a:t>Imagine a situation </a:t>
            </a:r>
            <a:r>
              <a:rPr lang="en-US" dirty="0" smtClean="0"/>
              <a:t>where we did not have a canonical representation of numbers.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Program Spaces</a:t>
            </a:r>
            <a:endParaRPr lang="en-US" dirty="0"/>
          </a:p>
        </p:txBody>
      </p:sp>
      <p:grpSp>
        <p:nvGrpSpPr>
          <p:cNvPr id="3" name="Group 12"/>
          <p:cNvGrpSpPr/>
          <p:nvPr/>
        </p:nvGrpSpPr>
        <p:grpSpPr>
          <a:xfrm>
            <a:off x="2514600" y="1295400"/>
            <a:ext cx="4038600" cy="2971800"/>
            <a:chOff x="2133600" y="2438400"/>
            <a:chExt cx="4038600" cy="2971800"/>
          </a:xfrm>
        </p:grpSpPr>
        <p:sp>
          <p:nvSpPr>
            <p:cNvPr id="4" name="Oval 3"/>
            <p:cNvSpPr/>
            <p:nvPr/>
          </p:nvSpPr>
          <p:spPr>
            <a:xfrm>
              <a:off x="2133600" y="2514600"/>
              <a:ext cx="1524000" cy="2895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648200" y="2438400"/>
              <a:ext cx="1524000" cy="2895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2819400" y="3124200"/>
              <a:ext cx="27432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2819400" y="3429000"/>
              <a:ext cx="26670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2819400" y="4419600"/>
              <a:ext cx="25908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685800" y="4419600"/>
            <a:ext cx="7620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space of programs maps to the space of functions. This is a many to one mapping. </a:t>
            </a:r>
          </a:p>
          <a:p>
            <a:r>
              <a:rPr lang="en-US" sz="3200" dirty="0" smtClean="0"/>
              <a:t>Two different programs may represent the same function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2590800"/>
            <a:ext cx="17678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programs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7010400" y="2590800"/>
            <a:ext cx="17411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functions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Canonical Program Spaces</a:t>
            </a:r>
            <a:endParaRPr lang="en-US" dirty="0"/>
          </a:p>
        </p:txBody>
      </p:sp>
      <p:grpSp>
        <p:nvGrpSpPr>
          <p:cNvPr id="3" name="Group 24"/>
          <p:cNvGrpSpPr/>
          <p:nvPr/>
        </p:nvGrpSpPr>
        <p:grpSpPr>
          <a:xfrm>
            <a:off x="2514600" y="1295400"/>
            <a:ext cx="4038600" cy="2971800"/>
            <a:chOff x="2514600" y="1295400"/>
            <a:chExt cx="4038600" cy="2971800"/>
          </a:xfrm>
        </p:grpSpPr>
        <p:sp>
          <p:nvSpPr>
            <p:cNvPr id="4" name="Oval 3"/>
            <p:cNvSpPr/>
            <p:nvPr/>
          </p:nvSpPr>
          <p:spPr>
            <a:xfrm>
              <a:off x="2514600" y="1371600"/>
              <a:ext cx="1524000" cy="2895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029200" y="1295400"/>
              <a:ext cx="1524000" cy="2895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3200400" y="1905000"/>
              <a:ext cx="26670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3200400" y="2743200"/>
              <a:ext cx="2667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3200400" y="3581400"/>
              <a:ext cx="2667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685800" y="4419600"/>
            <a:ext cx="7620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space of programs maps to the space of functions. This is a one to one mapping. </a:t>
            </a:r>
          </a:p>
          <a:p>
            <a:r>
              <a:rPr lang="en-US" sz="3200" dirty="0" smtClean="0"/>
              <a:t>Two different programs represent different functions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381000" y="2514600"/>
            <a:ext cx="17678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programs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7010400" y="2590800"/>
            <a:ext cx="17411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functions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In a </a:t>
            </a:r>
            <a:r>
              <a:rPr lang="en-US" b="1" dirty="0" smtClean="0"/>
              <a:t>standard GP</a:t>
            </a:r>
            <a:r>
              <a:rPr lang="en-US" dirty="0" smtClean="0"/>
              <a:t> search space two syntactically different programs may represent </a:t>
            </a:r>
            <a:r>
              <a:rPr lang="en-US" b="1" dirty="0" smtClean="0"/>
              <a:t>the same function.</a:t>
            </a:r>
          </a:p>
          <a:p>
            <a:pPr>
              <a:buNone/>
            </a:pPr>
            <a:r>
              <a:rPr lang="en-US" dirty="0" smtClean="0"/>
              <a:t>If a mutation operator produces a new program - it may not produce a new function. </a:t>
            </a:r>
          </a:p>
          <a:p>
            <a:pPr>
              <a:buNone/>
            </a:pPr>
            <a:r>
              <a:rPr lang="en-US" dirty="0" smtClean="0"/>
              <a:t>We want two syntactically different program to represent different functions. </a:t>
            </a:r>
          </a:p>
          <a:p>
            <a:pPr>
              <a:buNone/>
            </a:pPr>
            <a:r>
              <a:rPr lang="en-US" dirty="0" smtClean="0"/>
              <a:t>Therefore search, via GP (or other method), should be </a:t>
            </a:r>
            <a:r>
              <a:rPr lang="en-US" b="1" dirty="0" smtClean="0"/>
              <a:t>faster</a:t>
            </a:r>
            <a:r>
              <a:rPr lang="en-US" dirty="0" smtClean="0"/>
              <a:t> as time </a:t>
            </a:r>
            <a:r>
              <a:rPr lang="en-US" b="1" dirty="0" smtClean="0"/>
              <a:t>is not wasted re-sampling </a:t>
            </a:r>
            <a:r>
              <a:rPr lang="en-US" dirty="0" smtClean="0"/>
              <a:t>the same functions.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MULTIPLE FORMS EXIST?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GP function set contains functions which are </a:t>
            </a:r>
          </a:p>
          <a:p>
            <a:r>
              <a:rPr lang="en-US" b="1" dirty="0" smtClean="0"/>
              <a:t>Associative</a:t>
            </a:r>
            <a:r>
              <a:rPr lang="en-US" dirty="0" smtClean="0"/>
              <a:t>  (</a:t>
            </a:r>
            <a:r>
              <a:rPr lang="en-US" dirty="0" err="1" smtClean="0"/>
              <a:t>x+y</a:t>
            </a:r>
            <a:r>
              <a:rPr lang="en-US" dirty="0" smtClean="0"/>
              <a:t>)+z = x+(</a:t>
            </a:r>
            <a:r>
              <a:rPr lang="en-US" dirty="0" err="1" smtClean="0"/>
              <a:t>y+z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Distributive</a:t>
            </a:r>
            <a:r>
              <a:rPr lang="en-US" dirty="0" smtClean="0"/>
              <a:t> a*(</a:t>
            </a:r>
            <a:r>
              <a:rPr lang="en-US" dirty="0" err="1" smtClean="0"/>
              <a:t>b+c</a:t>
            </a:r>
            <a:r>
              <a:rPr lang="en-US" dirty="0" smtClean="0"/>
              <a:t>) = a*</a:t>
            </a:r>
            <a:r>
              <a:rPr lang="en-US" dirty="0" err="1" smtClean="0"/>
              <a:t>b+a</a:t>
            </a:r>
            <a:r>
              <a:rPr lang="en-US" dirty="0" smtClean="0"/>
              <a:t>*c</a:t>
            </a:r>
          </a:p>
          <a:p>
            <a:r>
              <a:rPr lang="en-US" b="1" dirty="0" smtClean="0"/>
              <a:t>Commutative</a:t>
            </a:r>
            <a:r>
              <a:rPr lang="en-US" dirty="0" smtClean="0"/>
              <a:t> x*y*z = z*y*x</a:t>
            </a:r>
          </a:p>
          <a:p>
            <a:r>
              <a:rPr lang="en-US" dirty="0" smtClean="0"/>
              <a:t>All these properties give more than one way to write the same function.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FUNDAMENTAL THEOREM -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/>
          <a:lstStyle/>
          <a:p>
            <a:r>
              <a:rPr lang="en-US" dirty="0" smtClean="0"/>
              <a:t>Any natural number can be written as the unique product of primes.</a:t>
            </a:r>
          </a:p>
          <a:p>
            <a:r>
              <a:rPr lang="en-US" dirty="0" smtClean="0"/>
              <a:t>Primes are 2, 3, 5, 7, 11, 13, 17, …</a:t>
            </a:r>
          </a:p>
          <a:p>
            <a:r>
              <a:rPr lang="en-US" dirty="0" smtClean="0"/>
              <a:t>E.G. 1200 = 2^4.3^1.5^2</a:t>
            </a:r>
          </a:p>
          <a:p>
            <a:r>
              <a:rPr lang="en-US" dirty="0" smtClean="0"/>
              <a:t>Or as a vector (4, 1, 2)</a:t>
            </a:r>
          </a:p>
          <a:p>
            <a:endParaRPr lang="en-US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87902" y="1371600"/>
            <a:ext cx="1283898" cy="1447800"/>
          </a:xfrm>
          <a:prstGeom prst="rect">
            <a:avLst/>
          </a:prstGeom>
          <a:noFill/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5334000"/>
            <a:ext cx="3583305" cy="7239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429000" y="1600200"/>
            <a:ext cx="54109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Where Vi are natural numbers, </a:t>
            </a:r>
          </a:p>
          <a:p>
            <a:r>
              <a:rPr lang="en-US" sz="3200" dirty="0" smtClean="0"/>
              <a:t>And Pi is the </a:t>
            </a:r>
            <a:r>
              <a:rPr lang="en-US" sz="3200" dirty="0" err="1" smtClean="0"/>
              <a:t>ith</a:t>
            </a:r>
            <a:r>
              <a:rPr lang="en-US" sz="3200" dirty="0" smtClean="0"/>
              <a:t> prime number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983</Words>
  <Application>Microsoft Office PowerPoint</Application>
  <PresentationFormat>On-screen Show (4:3)</PresentationFormat>
  <Paragraphs>104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Canonical Representation Genetic Programming</vt:lpstr>
      <vt:lpstr>Outline of Talk 1</vt:lpstr>
      <vt:lpstr>Outline of Talk 2</vt:lpstr>
      <vt:lpstr>Comparing Numbers and Programs</vt:lpstr>
      <vt:lpstr>Standard Program Spaces</vt:lpstr>
      <vt:lpstr>Canonical Program Spaces</vt:lpstr>
      <vt:lpstr>MOTIVATION</vt:lpstr>
      <vt:lpstr>WHY DO MULTIPLE FORMS EXIST?</vt:lpstr>
      <vt:lpstr>FUNDAMENTAL THEOREM - ARITHMETIC</vt:lpstr>
      <vt:lpstr>GENERATING CANONICAL RATIONALS</vt:lpstr>
      <vt:lpstr>SIMPLER FUNCTION SETS (without /)</vt:lpstr>
      <vt:lpstr>General Form</vt:lpstr>
      <vt:lpstr>WHAT WE ARE NOT DOING!!!</vt:lpstr>
      <vt:lpstr>ORDERING THE PROGRAMS</vt:lpstr>
      <vt:lpstr>THREE DIFFERENT SITUATIONS</vt:lpstr>
      <vt:lpstr>RELATIONSHIP BETWEEN SEARCH AND BIAS – TYPICAL SEARCH SPACE</vt:lpstr>
      <vt:lpstr>RELATIONSHIP BETWEEN SEARCH AND BIAS – CANONICAL SEARCH SPACE</vt:lpstr>
      <vt:lpstr>POTENTIAL BENEFITS.</vt:lpstr>
      <vt:lpstr>FURTHER WORK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Canonical Representation Genetic Programming</dc:title>
  <dc:creator>song</dc:creator>
  <cp:lastModifiedBy>song</cp:lastModifiedBy>
  <cp:revision>24</cp:revision>
  <dcterms:created xsi:type="dcterms:W3CDTF">2009-06-07T05:06:26Z</dcterms:created>
  <dcterms:modified xsi:type="dcterms:W3CDTF">2009-06-11T11:24:51Z</dcterms:modified>
</cp:coreProperties>
</file>